
<file path=[Content_Types].xml><?xml version="1.0" encoding="utf-8"?>
<Types xmlns="http://schemas.openxmlformats.org/package/2006/content-types">
  <Default Extension="png" ContentType="image/png"/>
  <Default Extension="jpeg" ContentType="image/jpeg"/>
  <Default Extension="MOV" ContentType="video/quicktime"/>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69" r:id="rId7"/>
    <p:sldId id="260" r:id="rId8"/>
    <p:sldId id="259" r:id="rId9"/>
    <p:sldId id="261" r:id="rId10"/>
    <p:sldId id="262" r:id="rId11"/>
    <p:sldId id="263" r:id="rId12"/>
    <p:sldId id="268" r:id="rId13"/>
    <p:sldId id="264" r:id="rId14"/>
    <p:sldId id="265" r:id="rId15"/>
    <p:sldId id="267"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00FA5E-F452-1349-3D9B-BAC974AAA868}" v="25" dt="2020-11-24T03:44:40.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71" autoAdjust="0"/>
    <p:restoredTop sz="94774" autoAdjust="0"/>
  </p:normalViewPr>
  <p:slideViewPr>
    <p:cSldViewPr snapToGrid="0">
      <p:cViewPr varScale="1">
        <p:scale>
          <a:sx n="88" d="100"/>
          <a:sy n="88" d="100"/>
        </p:scale>
        <p:origin x="427" y="72"/>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11/24/2020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11/24/2020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5.jpg"/><Relationship Id="rId7" Type="http://schemas.openxmlformats.org/officeDocument/2006/relationships/image" Target="../media/image9.jp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hyperlink" Target="https://www.socialworkers.org/Careers/NASW-Career-Center/Explore-Social-Work/Understanding-Micro-Mezzo-and-Macro-Social-Work-Practice" TargetMode="External"/><Relationship Id="rId2" Type="http://schemas.openxmlformats.org/officeDocument/2006/relationships/image" Target="../media/image11.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4.xml"/><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4.xml"/><Relationship Id="rId4" Type="http://schemas.openxmlformats.org/officeDocument/2006/relationships/image" Target="../media/image17.jpg"/></Relationships>
</file>

<file path=ppt/slides/_rels/slide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4.xml"/><Relationship Id="rId4" Type="http://schemas.openxmlformats.org/officeDocument/2006/relationships/image" Target="../media/image20.jpg"/></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4.xml"/><Relationship Id="rId6" Type="http://schemas.openxmlformats.org/officeDocument/2006/relationships/image" Target="../media/image34.jpg"/><Relationship Id="rId5" Type="http://schemas.openxmlformats.org/officeDocument/2006/relationships/image" Target="../media/image33.jp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image" Target="../media/image35.tiff"/><Relationship Id="rId1" Type="http://schemas.openxmlformats.org/officeDocument/2006/relationships/slideLayout" Target="../slideLayouts/slideLayout4.xml"/><Relationship Id="rId5" Type="http://schemas.openxmlformats.org/officeDocument/2006/relationships/image" Target="../media/image38.png"/><Relationship Id="rId4" Type="http://schemas.openxmlformats.org/officeDocument/2006/relationships/image" Target="../media/image37.tiff"/></Relationships>
</file>

<file path=ppt/slides/_rels/slide12.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jpg"/><Relationship Id="rId1" Type="http://schemas.openxmlformats.org/officeDocument/2006/relationships/slideLayout" Target="../slideLayouts/slideLayout4.xml"/><Relationship Id="rId5" Type="http://schemas.openxmlformats.org/officeDocument/2006/relationships/image" Target="../media/image42.jpg"/><Relationship Id="rId4" Type="http://schemas.openxmlformats.org/officeDocument/2006/relationships/image" Target="../media/image41.jp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4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35679" y="927948"/>
            <a:ext cx="7197726" cy="2421464"/>
          </a:xfrm>
        </p:spPr>
        <p:txBody>
          <a:bodyPr>
            <a:normAutofit/>
          </a:bodyPr>
          <a:lstStyle/>
          <a:p>
            <a:pPr algn="ctr"/>
            <a:r>
              <a:rPr lang="en-US" sz="6600" dirty="0">
                <a:latin typeface="Castellar" panose="020A0402060406010301" pitchFamily="18" charset="0"/>
              </a:rPr>
              <a:t>Social work</a:t>
            </a:r>
          </a:p>
        </p:txBody>
      </p:sp>
      <p:sp>
        <p:nvSpPr>
          <p:cNvPr id="3" name="Subtitle 2"/>
          <p:cNvSpPr>
            <a:spLocks noGrp="1"/>
          </p:cNvSpPr>
          <p:nvPr>
            <p:ph type="subTitle" idx="1"/>
          </p:nvPr>
        </p:nvSpPr>
        <p:spPr>
          <a:xfrm>
            <a:off x="4345576" y="3871926"/>
            <a:ext cx="7197726" cy="1405467"/>
          </a:xfrm>
        </p:spPr>
        <p:txBody>
          <a:bodyPr>
            <a:normAutofit/>
          </a:bodyPr>
          <a:lstStyle/>
          <a:p>
            <a:pPr algn="ctr"/>
            <a:r>
              <a:rPr lang="en-US" sz="2000" b="1" u="sng" dirty="0">
                <a:latin typeface="+mj-lt"/>
              </a:rPr>
              <a:t>A guide to </a:t>
            </a:r>
            <a:r>
              <a:rPr lang="en-US" b="1" u="sng" dirty="0">
                <a:latin typeface="+mj-lt"/>
              </a:rPr>
              <a:t>understand</a:t>
            </a:r>
            <a:r>
              <a:rPr lang="en-US" sz="2000" b="1" u="sng" dirty="0">
                <a:latin typeface="+mj-lt"/>
              </a:rPr>
              <a:t> why social work is a great profession</a:t>
            </a:r>
          </a:p>
        </p:txBody>
      </p:sp>
    </p:spTree>
    <p:extLst>
      <p:ext uri="{BB962C8B-B14F-4D97-AF65-F5344CB8AC3E}">
        <p14:creationId xmlns:p14="http://schemas.microsoft.com/office/powerpoint/2010/main" val="359789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5187" y="138988"/>
            <a:ext cx="8041108" cy="979117"/>
          </a:xfrm>
        </p:spPr>
        <p:txBody>
          <a:bodyPr/>
          <a:lstStyle/>
          <a:p>
            <a:pPr algn="ctr"/>
            <a:r>
              <a:rPr lang="en-US" b="1" u="sng" dirty="0">
                <a:solidFill>
                  <a:srgbClr val="0070C0"/>
                </a:solidFill>
                <a:latin typeface="Castellar" panose="020A0402060406010301" pitchFamily="18" charset="0"/>
              </a:rPr>
              <a:t>What is social work?</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3691" y="1106816"/>
            <a:ext cx="1820283" cy="151447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292" y="2991476"/>
            <a:ext cx="2360036" cy="177002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87258" y="5007233"/>
            <a:ext cx="2375483" cy="166292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38999" y="2491190"/>
            <a:ext cx="2360036" cy="206866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7859" y="5271736"/>
            <a:ext cx="2267832" cy="113391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94191" y="5007233"/>
            <a:ext cx="2048075" cy="175432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3" name="TextBox 2">
            <a:extLst>
              <a:ext uri="{FF2B5EF4-FFF2-40B4-BE49-F238E27FC236}">
                <a16:creationId xmlns:a16="http://schemas.microsoft.com/office/drawing/2014/main" id="{76F6AE8E-57E1-0B40-918C-F51F19681263}"/>
              </a:ext>
            </a:extLst>
          </p:cNvPr>
          <p:cNvSpPr txBox="1">
            <a:spLocks/>
          </p:cNvSpPr>
          <p:nvPr/>
        </p:nvSpPr>
        <p:spPr>
          <a:xfrm>
            <a:off x="4084320" y="1560315"/>
            <a:ext cx="4023360" cy="2862322"/>
          </a:xfrm>
          <a:prstGeom prst="rect">
            <a:avLst/>
          </a:prstGeom>
          <a:solidFill>
            <a:schemeClr val="tx1"/>
          </a:solidFill>
        </p:spPr>
        <p:txBody>
          <a:bodyPr wrap="square" rtlCol="0">
            <a:spAutoFit/>
          </a:bodyPr>
          <a:lstStyle/>
          <a:p>
            <a:pPr algn="ctr"/>
            <a:r>
              <a:rPr lang="en-US" sz="2000" b="1" dirty="0">
                <a:solidFill>
                  <a:srgbClr val="0070C0"/>
                </a:solidFill>
                <a:latin typeface="Times New Roman" panose="02020603050405020304" pitchFamily="18" charset="0"/>
                <a:cs typeface="Times New Roman" panose="02020603050405020304" pitchFamily="18" charset="0"/>
              </a:rPr>
              <a:t>The field of Social Work focuses on a broad spectrum of duties ranging from providing support to those faced with difficult situations, emotional stresses, or a significant change in one’s life to clinically diagnose emotional, behavioral or mental health disorders within in individuals of all ages. </a:t>
            </a:r>
          </a:p>
        </p:txBody>
      </p:sp>
      <p:pic>
        <p:nvPicPr>
          <p:cNvPr id="14" name="Picture 13">
            <a:extLst>
              <a:ext uri="{FF2B5EF4-FFF2-40B4-BE49-F238E27FC236}">
                <a16:creationId xmlns:a16="http://schemas.microsoft.com/office/drawing/2014/main" id="{2A7E3941-0F53-1E45-B5B5-6E9F32FFF02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15607" y="640789"/>
            <a:ext cx="2003788" cy="133502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810485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25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800" y="156754"/>
            <a:ext cx="6169025" cy="6488745"/>
          </a:xfrm>
        </p:spPr>
      </p:pic>
      <p:sp>
        <p:nvSpPr>
          <p:cNvPr id="4" name="Text Placeholder 3"/>
          <p:cNvSpPr>
            <a:spLocks noGrp="1"/>
          </p:cNvSpPr>
          <p:nvPr>
            <p:ph type="body" sz="half" idx="2"/>
          </p:nvPr>
        </p:nvSpPr>
        <p:spPr>
          <a:xfrm>
            <a:off x="6361611" y="156754"/>
            <a:ext cx="5682343" cy="6583680"/>
          </a:xfrm>
        </p:spPr>
        <p:txBody>
          <a:bodyPr>
            <a:normAutofit fontScale="40000" lnSpcReduction="20000"/>
          </a:bodyPr>
          <a:lstStyle/>
          <a:p>
            <a:pPr algn="ctr"/>
            <a:r>
              <a:rPr lang="en-US" sz="3500" u="sng" dirty="0">
                <a:latin typeface="Times New Roman" panose="02020603050405020304" pitchFamily="18" charset="0"/>
                <a:cs typeface="Times New Roman" panose="02020603050405020304" pitchFamily="18" charset="0"/>
              </a:rPr>
              <a:t>Social Work across the Micro, Mezzo, and Macro levels.</a:t>
            </a:r>
            <a:endParaRPr lang="en-US" sz="3500" dirty="0">
              <a:latin typeface="Times New Roman" panose="02020603050405020304" pitchFamily="18" charset="0"/>
              <a:cs typeface="Times New Roman" panose="02020603050405020304" pitchFamily="18" charset="0"/>
            </a:endParaRPr>
          </a:p>
          <a:p>
            <a:r>
              <a:rPr lang="en-US" sz="3500" dirty="0">
                <a:latin typeface="Times New Roman" panose="02020603050405020304" pitchFamily="18" charset="0"/>
                <a:cs typeface="Times New Roman" panose="02020603050405020304" pitchFamily="18" charset="0"/>
              </a:rPr>
              <a:t>	Social work is a much broader field than most people realize. This slide is here to try to give some idea of just how far the field stretches. Most if not all of my information on this I coming from the National Association of Social Workers website found here: </a:t>
            </a:r>
            <a:r>
              <a:rPr lang="en-US" sz="3500" u="sng" dirty="0">
                <a:latin typeface="Times New Roman" panose="02020603050405020304" pitchFamily="18" charset="0"/>
                <a:cs typeface="Times New Roman" panose="02020603050405020304" pitchFamily="18" charset="0"/>
                <a:hlinkClick r:id="rId3"/>
              </a:rPr>
              <a:t>https://www.socialworkers.org/Careers/NASW-Career-Center/Explore-Social-Work/Understanding-Micro-Mezzo-and-Macro-Social-Work-Practice</a:t>
            </a:r>
            <a:r>
              <a:rPr lang="en-US" sz="3500" dirty="0">
                <a:latin typeface="Times New Roman" panose="02020603050405020304" pitchFamily="18" charset="0"/>
                <a:cs typeface="Times New Roman" panose="02020603050405020304" pitchFamily="18" charset="0"/>
              </a:rPr>
              <a:t>. Micro, Mezzo, Macro are levels of the person in the environment theory that describes how individuals are at the same time a system in themselves and also a part of many other systems. For the whole field of social work these describe the different levels that jobs within the field can be in. </a:t>
            </a:r>
          </a:p>
          <a:p>
            <a:pPr lvl="0"/>
            <a:r>
              <a:rPr lang="en-US" sz="3500" dirty="0">
                <a:latin typeface="Times New Roman" panose="02020603050405020304" pitchFamily="18" charset="0"/>
                <a:cs typeface="Times New Roman" panose="02020603050405020304" pitchFamily="18" charset="0"/>
              </a:rPr>
              <a:t>Micro- Therapists, school social workers and other social workers that tend to focus on individuals</a:t>
            </a:r>
          </a:p>
          <a:p>
            <a:pPr lvl="0"/>
            <a:r>
              <a:rPr lang="en-US" sz="3500" dirty="0">
                <a:latin typeface="Times New Roman" panose="02020603050405020304" pitchFamily="18" charset="0"/>
                <a:cs typeface="Times New Roman" panose="02020603050405020304" pitchFamily="18" charset="0"/>
              </a:rPr>
              <a:t>Mezzo- Focus on client systems such as families, community’s faith based and school based, and friends</a:t>
            </a:r>
          </a:p>
          <a:p>
            <a:pPr lvl="0"/>
            <a:r>
              <a:rPr lang="en-US" sz="3500" dirty="0">
                <a:latin typeface="Times New Roman" panose="02020603050405020304" pitchFamily="18" charset="0"/>
                <a:cs typeface="Times New Roman" panose="02020603050405020304" pitchFamily="18" charset="0"/>
              </a:rPr>
              <a:t>Macro- Focus on interaction between client systems and large systems. These are the social workers that do research projects, work in/with government agencies, organizations, coalition groups, petitioning, legislation and any other way of advocating change through trying to make systemic arguments and/or changes. (These bullet points were all pulled from the above listed hyperlink).</a:t>
            </a:r>
          </a:p>
          <a:p>
            <a:r>
              <a:rPr lang="en-US" sz="3500" dirty="0">
                <a:latin typeface="Times New Roman" panose="02020603050405020304" pitchFamily="18" charset="0"/>
                <a:cs typeface="Times New Roman" panose="02020603050405020304" pitchFamily="18" charset="0"/>
              </a:rPr>
              <a:t>Every type of social work requires varying qualifications, for example a social worker that does primarily one-on-one work will typically need a clinical licensure.</a:t>
            </a:r>
          </a:p>
          <a:p>
            <a:r>
              <a:rPr lang="en-US" sz="3500" dirty="0">
                <a:latin typeface="Times New Roman" panose="02020603050405020304" pitchFamily="18" charset="0"/>
                <a:cs typeface="Times New Roman" panose="02020603050405020304" pitchFamily="18" charset="0"/>
              </a:rPr>
              <a:t>Social workers are all around you many times in places that you would not think of as having social work backgrounds or would be classified as social workers. One such place is the military there are many jobs within the military that are considered social work. These include: Mental health and substance abuse social workers, probation officers and correctional treatment specialists, and psychiatric technicians. Other not well-known social worker jobs are health educators, and the clinical side of social work where you can find social workers within hospitals, rehab centers, and clinics.</a:t>
            </a:r>
          </a:p>
          <a:p>
            <a:endParaRPr lang="en-US" dirty="0"/>
          </a:p>
        </p:txBody>
      </p:sp>
    </p:spTree>
    <p:extLst>
      <p:ext uri="{BB962C8B-B14F-4D97-AF65-F5344CB8AC3E}">
        <p14:creationId xmlns:p14="http://schemas.microsoft.com/office/powerpoint/2010/main" val="3470683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707" y="561836"/>
            <a:ext cx="6488132" cy="1280651"/>
          </a:xfrm>
        </p:spPr>
        <p:txBody>
          <a:bodyPr/>
          <a:lstStyle/>
          <a:p>
            <a:pPr algn="ctr"/>
            <a:r>
              <a:rPr lang="en-US" dirty="0" smtClean="0"/>
              <a:t>Military Social </a:t>
            </a:r>
            <a:r>
              <a:rPr lang="en-US" dirty="0"/>
              <a:t>worker </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74071" y="2142067"/>
            <a:ext cx="2352962" cy="157237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4" name="Content Placeholder 3"/>
          <p:cNvSpPr>
            <a:spLocks noGrp="1"/>
          </p:cNvSpPr>
          <p:nvPr>
            <p:ph sz="half" idx="2"/>
          </p:nvPr>
        </p:nvSpPr>
        <p:spPr>
          <a:xfrm>
            <a:off x="5730240" y="0"/>
            <a:ext cx="6364225" cy="6729983"/>
          </a:xfrm>
        </p:spPr>
        <p:txBody>
          <a:bodyPr>
            <a:normAutofit fontScale="25000" lnSpcReduction="20000"/>
          </a:bodyPr>
          <a:lstStyle/>
          <a:p>
            <a:pPr marL="0" indent="0">
              <a:buNone/>
            </a:pPr>
            <a:r>
              <a:rPr lang="en-US" sz="6400" dirty="0">
                <a:latin typeface="Times New Roman"/>
                <a:cs typeface="Times New Roman"/>
              </a:rPr>
              <a:t>	Military social work is a specialized field of practice that provides support and interventions to military personnel, retirees, their spouses and dependents through private practice, active service, or work with veteran’s service. With being a military social worker, he/she must be prepared for the complexity that come along by providing services to the population. Often, we see military personnel affected by a tragedy, injured, suffering from a mental health illness or finically broken. As a result, he/she start to become emotionally dissatisfied. Social workers play a huge role in the lives of people to help, support, guide, reshape, motivate and inform so </a:t>
            </a:r>
            <a:r>
              <a:rPr lang="en-US" sz="6400">
                <a:latin typeface="Times New Roman"/>
                <a:cs typeface="Times New Roman"/>
              </a:rPr>
              <a:t>they won't just see “darkness”. </a:t>
            </a:r>
            <a:endParaRPr lang="en-US"/>
          </a:p>
          <a:p>
            <a:pPr marL="0" indent="0" algn="ctr">
              <a:buNone/>
            </a:pPr>
            <a:r>
              <a:rPr lang="en-US" sz="6400" b="1" u="sng" dirty="0">
                <a:solidFill>
                  <a:schemeClr val="bg1"/>
                </a:solidFill>
                <a:latin typeface="Times New Roman" panose="02020603050405020304" pitchFamily="18" charset="0"/>
                <a:cs typeface="Times New Roman" panose="02020603050405020304" pitchFamily="18" charset="0"/>
              </a:rPr>
              <a:t>A Military/VA Social Worker helps the community by: </a:t>
            </a:r>
          </a:p>
          <a:p>
            <a:pPr marL="0" indent="0">
              <a:buNone/>
            </a:pPr>
            <a:r>
              <a:rPr lang="en-US" sz="6400" dirty="0">
                <a:latin typeface="Times New Roman" panose="02020603050405020304" pitchFamily="18" charset="0"/>
                <a:cs typeface="Times New Roman" panose="02020603050405020304" pitchFamily="18" charset="0"/>
              </a:rPr>
              <a:t>Helping members of the armed forces reintegrate into civilian or professional life after a deployment, injury, or personal crisis. Empowering the client to live effectively and efficiently. Helping the client and their families access the government and community resources that are available to them such as mental health counseling/therapy, advocacy, housing (long-term/short-term), meal plans, transportations, crisis intervention and case studies performed. Educating the client about benefits they qualify for. Guiding them to apply for proper benefits (financial aid for school, counseling, medical benefits….) </a:t>
            </a:r>
            <a:r>
              <a:rPr lang="en-US" sz="6400" b="1" u="sng" dirty="0">
                <a:latin typeface="Times New Roman" panose="02020603050405020304" pitchFamily="18" charset="0"/>
                <a:cs typeface="Times New Roman" panose="02020603050405020304" pitchFamily="18" charset="0"/>
              </a:rPr>
              <a:t>Key focus is: </a:t>
            </a:r>
            <a:r>
              <a:rPr lang="en-US" sz="6400" b="1" u="sng" dirty="0">
                <a:solidFill>
                  <a:srgbClr val="FF0000"/>
                </a:solidFill>
                <a:latin typeface="Times New Roman" panose="02020603050405020304" pitchFamily="18" charset="0"/>
                <a:cs typeface="Times New Roman" panose="02020603050405020304" pitchFamily="18" charset="0"/>
              </a:rPr>
              <a:t>Restoring, Assisting, Minimizing the impact of culture shock, help improve coping mechanisms and improving their developmental capabilities.</a:t>
            </a:r>
          </a:p>
          <a:p>
            <a:pPr marL="0" indent="0">
              <a:buNone/>
            </a:pPr>
            <a:r>
              <a:rPr lang="en-US" sz="6400" dirty="0">
                <a:solidFill>
                  <a:srgbClr val="FF0000"/>
                </a:solidFill>
                <a:latin typeface="Times New Roman" panose="02020603050405020304" pitchFamily="18" charset="0"/>
                <a:cs typeface="Times New Roman" panose="02020603050405020304" pitchFamily="18" charset="0"/>
              </a:rPr>
              <a:t>	</a:t>
            </a:r>
            <a:r>
              <a:rPr lang="en-US" sz="6400" dirty="0">
                <a:latin typeface="Times New Roman" panose="02020603050405020304" pitchFamily="18" charset="0"/>
                <a:cs typeface="Times New Roman" panose="02020603050405020304" pitchFamily="18" charset="0"/>
              </a:rPr>
              <a:t>Military social workers can work in an array of settings. Most are employed through military branches, station on combat bases, private practices, hospitals, care centers and counseling centers. To obtain this job at entry level a BSW (Bachelor of Social Work) or degree in psychology is required, however some military branches may require a master’s degree or for he/she to be a LCSW (Licensed Clinical Social Worker).</a:t>
            </a:r>
          </a:p>
          <a:p>
            <a:pPr marL="0" indent="0">
              <a:buNone/>
            </a:pPr>
            <a:endParaRPr lang="en-US" dirty="0">
              <a:cs typeface="Calibri" panose="020F0502020204030204"/>
            </a:endParaRPr>
          </a:p>
          <a:p>
            <a:pPr marL="0" indent="0">
              <a:buNone/>
            </a:pPr>
            <a:endParaRPr lang="en-US" dirty="0"/>
          </a:p>
          <a:p>
            <a:endParaRPr lang="en-US" sz="12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200" y="4488873"/>
            <a:ext cx="3071092" cy="171017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5264" y="2353388"/>
            <a:ext cx="2438400" cy="162458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374793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Working with families as a whole</a:t>
            </a:r>
            <a:endParaRPr lang="en-US" dirty="0"/>
          </a:p>
        </p:txBody>
      </p:sp>
      <p:pic>
        <p:nvPicPr>
          <p:cNvPr id="5" name="Picture 5">
            <a:extLst>
              <a:ext uri="{FF2B5EF4-FFF2-40B4-BE49-F238E27FC236}">
                <a16:creationId xmlns:a16="http://schemas.microsoft.com/office/drawing/2014/main" id="{6ED90AED-4946-7B4E-86BE-B357425BA2B3}"/>
              </a:ext>
            </a:extLst>
          </p:cNvPr>
          <p:cNvPicPr>
            <a:picLocks noGrp="1" noChangeAspect="1"/>
          </p:cNvPicPr>
          <p:nvPr>
            <p:ph sz="half" idx="1"/>
          </p:nvPr>
        </p:nvPicPr>
        <p:blipFill>
          <a:blip r:embed="rId2"/>
          <a:stretch>
            <a:fillRect/>
          </a:stretch>
        </p:blipFill>
        <p:spPr>
          <a:xfrm>
            <a:off x="780376" y="2025358"/>
            <a:ext cx="4595715" cy="395222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4" name="Content Placeholder 3"/>
          <p:cNvSpPr>
            <a:spLocks noGrp="1"/>
          </p:cNvSpPr>
          <p:nvPr>
            <p:ph sz="half" idx="2"/>
          </p:nvPr>
        </p:nvSpPr>
        <p:spPr>
          <a:xfrm>
            <a:off x="5882855" y="2176902"/>
            <a:ext cx="4995332" cy="3649133"/>
          </a:xfrm>
        </p:spPr>
        <p:txBody>
          <a:bodyPr>
            <a:normAutofit fontScale="77500" lnSpcReduction="20000"/>
          </a:bodyPr>
          <a:lstStyle/>
          <a:p>
            <a:r>
              <a:rPr lang="en-US" dirty="0"/>
              <a:t>Social Workers work with families in many capacities as you will gain more knowledge about in the following slides. Social Workers can work also work with individuals to improve family relationships as a whole. As you will learn, Clinical social workers can provide counseling to families and individuals. However, RSW (registered social workers) and MSW (master level social workers) can make referrals and coordinate services with other agencies to provide their client’s with the services they need. </a:t>
            </a:r>
          </a:p>
          <a:p>
            <a:r>
              <a:rPr lang="en-US" dirty="0"/>
              <a:t>Working with families can look different depending on the circumstances as to why that family has a social worker assigned to them. One of the most important things you will discover as a Social Worker is when the family wants to build and grow they will work cohesively with you. Social Workers always want the best for their clients but their clients have to want the best for themselves as well. When working with families you will learn how working with the individual person can bring about progress and positive change for the whole family. </a:t>
            </a:r>
          </a:p>
          <a:p>
            <a:endParaRPr lang="en-US" dirty="0"/>
          </a:p>
        </p:txBody>
      </p:sp>
    </p:spTree>
    <p:extLst>
      <p:ext uri="{BB962C8B-B14F-4D97-AF65-F5344CB8AC3E}">
        <p14:creationId xmlns:p14="http://schemas.microsoft.com/office/powerpoint/2010/main" val="293762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Social work in the world of children</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2972" y="1949237"/>
            <a:ext cx="2260599" cy="179896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491992" y="2065867"/>
            <a:ext cx="2097449" cy="174307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9167" y="4143359"/>
            <a:ext cx="3535218" cy="193050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9" name="TextBox 8"/>
          <p:cNvSpPr txBox="1"/>
          <p:nvPr/>
        </p:nvSpPr>
        <p:spPr>
          <a:xfrm>
            <a:off x="6072777" y="2065867"/>
            <a:ext cx="5301673" cy="4154984"/>
          </a:xfrm>
          <a:prstGeom prst="rect">
            <a:avLst/>
          </a:prstGeom>
          <a:noFill/>
        </p:spPr>
        <p:txBody>
          <a:bodyPr wrap="square" rtlCol="0">
            <a:spAutoFit/>
          </a:bodyPr>
          <a:lstStyle/>
          <a:p>
            <a:endParaRPr lang="en-US" sz="1200" dirty="0"/>
          </a:p>
          <a:p>
            <a:r>
              <a:rPr lang="en-US" sz="1200" dirty="0"/>
              <a:t>· Child and family social workers protect vulnerable children and help families function more effectively. They often connect families with housing, child care, and welfare assistance. They may promote better parenting skills, coordinate adoptions, and find foster homes for abandoned or abused children.</a:t>
            </a:r>
          </a:p>
          <a:p>
            <a:r>
              <a:rPr lang="en-US" sz="1200" dirty="0"/>
              <a:t>· Child, family, and school social workers also work within schools to identify at-risk children. They respond to teacher and staff reports and reach out directly to students and their families should they determine assistance is needed.</a:t>
            </a:r>
          </a:p>
          <a:p>
            <a:r>
              <a:rPr lang="en-US" sz="1200" dirty="0"/>
              <a:t>· This type of Social Worker is a bridge between the child and services.</a:t>
            </a:r>
          </a:p>
          <a:p>
            <a:r>
              <a:rPr lang="en-US" sz="1200" dirty="0"/>
              <a:t>Requirements:</a:t>
            </a:r>
          </a:p>
          <a:p>
            <a:r>
              <a:rPr lang="en-US" sz="1200" dirty="0"/>
              <a:t>· To prepare for the types of situations that a social worker will face in this area, the minimum education requirement is typically a bachelor's degree in social work, sociology, criminal justice, or psychology. To obtain higher placement within field a Master’s degree in Social work is required.</a:t>
            </a:r>
          </a:p>
          <a:p>
            <a:r>
              <a:rPr lang="en-US" sz="1200" dirty="0"/>
              <a:t>· As well must obtain license to be able to practice with being able to write prescriptions if client needs medication ( Licensed Master’s Social Worker or Licensed Clinical Social Worker )</a:t>
            </a:r>
          </a:p>
          <a:p>
            <a:r>
              <a:rPr lang="en-US" sz="1200" dirty="0"/>
              <a:t>Employment:</a:t>
            </a:r>
          </a:p>
          <a:p>
            <a:r>
              <a:rPr lang="en-US" sz="1200" dirty="0"/>
              <a:t>· Children health centers, private practices, schools, hospitals, rehabilitation facilities, hospitals, community centers and/or at government social work facilities, at the local, state, or federal level.</a:t>
            </a:r>
          </a:p>
          <a:p>
            <a:endParaRPr lang="en-US" sz="1200" dirty="0"/>
          </a:p>
        </p:txBody>
      </p:sp>
    </p:spTree>
    <p:extLst>
      <p:ext uri="{BB962C8B-B14F-4D97-AF65-F5344CB8AC3E}">
        <p14:creationId xmlns:p14="http://schemas.microsoft.com/office/powerpoint/2010/main" val="88493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903" y="519193"/>
            <a:ext cx="4642442" cy="694268"/>
          </a:xfrm>
        </p:spPr>
        <p:txBody>
          <a:bodyPr/>
          <a:lstStyle/>
          <a:p>
            <a:r>
              <a:rPr lang="en-US" dirty="0">
                <a:cs typeface="Calibri Light"/>
              </a:rPr>
              <a:t>Clinical social work</a:t>
            </a:r>
          </a:p>
        </p:txBody>
      </p:sp>
      <p:sp>
        <p:nvSpPr>
          <p:cNvPr id="4" name="Content Placeholder 3"/>
          <p:cNvSpPr>
            <a:spLocks noGrp="1"/>
          </p:cNvSpPr>
          <p:nvPr>
            <p:ph sz="half" idx="2"/>
          </p:nvPr>
        </p:nvSpPr>
        <p:spPr>
          <a:xfrm>
            <a:off x="6093116" y="114373"/>
            <a:ext cx="5499026" cy="6645471"/>
          </a:xfrm>
        </p:spPr>
        <p:txBody>
          <a:bodyPr>
            <a:normAutofit fontScale="77500" lnSpcReduction="20000"/>
          </a:bodyPr>
          <a:lstStyle/>
          <a:p>
            <a:pPr>
              <a:buClr>
                <a:srgbClr val="FFFFFF"/>
              </a:buClr>
            </a:pPr>
            <a:r>
              <a:rPr lang="en-US">
                <a:ea typeface="+mn-lt"/>
                <a:cs typeface="+mn-lt"/>
              </a:rPr>
              <a:t>Clinical social work is a specialty practice area within the social work profession that focuses on the “assessment, diagnosis, treatment, and prevention of mental illnesses, emotional, and other behavioral disturbances” (NASW). </a:t>
            </a:r>
            <a:endParaRPr lang="en-US"/>
          </a:p>
          <a:p>
            <a:pPr>
              <a:buClr>
                <a:srgbClr val="FFFFFF"/>
              </a:buClr>
            </a:pPr>
            <a:r>
              <a:rPr lang="en-US">
                <a:ea typeface="+mn-lt"/>
                <a:cs typeface="+mn-lt"/>
              </a:rPr>
              <a:t>Possible and common treatments offered through clinical social work involve individual therapy, group therapy, and family therapy.</a:t>
            </a:r>
            <a:endParaRPr lang="en-US"/>
          </a:p>
          <a:p>
            <a:pPr>
              <a:buClr>
                <a:srgbClr val="FFFFFF"/>
              </a:buClr>
            </a:pPr>
            <a:r>
              <a:rPr lang="en-US">
                <a:ea typeface="+mn-lt"/>
                <a:cs typeface="+mn-lt"/>
              </a:rPr>
              <a:t>Licensed clinical social workers (LCSWs) are able to practice and work in a variety of settings, such as in agencies, community mental health, hospitals, primary care, private practice, and schools. Because of the wide variety of practice settings, LCSWs can work with many different people.</a:t>
            </a:r>
            <a:endParaRPr lang="en-US">
              <a:cs typeface="Calibri"/>
            </a:endParaRPr>
          </a:p>
          <a:p>
            <a:pPr>
              <a:buClr>
                <a:srgbClr val="FFFFFF"/>
              </a:buClr>
            </a:pPr>
            <a:r>
              <a:rPr lang="en-US">
                <a:ea typeface="+mn-lt"/>
                <a:cs typeface="+mn-lt"/>
              </a:rPr>
              <a:t>To practice clinical social work, it is required for one to obtain an MSW and meet the state-specific requirements, which may include:</a:t>
            </a:r>
            <a:endParaRPr lang="en-US">
              <a:cs typeface="Calibri" panose="020F0502020204030204"/>
            </a:endParaRPr>
          </a:p>
          <a:p>
            <a:pPr lvl="1">
              <a:buClr>
                <a:srgbClr val="FFFFFF"/>
              </a:buClr>
            </a:pPr>
            <a:r>
              <a:rPr lang="en-US">
                <a:ea typeface="+mn-lt"/>
                <a:cs typeface="+mn-lt"/>
              </a:rPr>
              <a:t>A set number of hours of work experience after graduate school in a clinical area.</a:t>
            </a:r>
            <a:endParaRPr lang="en-US"/>
          </a:p>
          <a:p>
            <a:pPr lvl="1">
              <a:buClr>
                <a:srgbClr val="FFFFFF"/>
              </a:buClr>
            </a:pPr>
            <a:r>
              <a:rPr lang="en-US">
                <a:ea typeface="+mn-lt"/>
                <a:cs typeface="+mn-lt"/>
              </a:rPr>
              <a:t>Completing specific coursework as required by their state.</a:t>
            </a:r>
          </a:p>
          <a:p>
            <a:pPr lvl="1">
              <a:buClr>
                <a:srgbClr val="FFFFFF"/>
              </a:buClr>
            </a:pPr>
            <a:r>
              <a:rPr lang="en-US">
                <a:ea typeface="+mn-lt"/>
                <a:cs typeface="+mn-lt"/>
              </a:rPr>
              <a:t>Passing licensing examinations</a:t>
            </a:r>
          </a:p>
          <a:p>
            <a:pPr>
              <a:buClr>
                <a:srgbClr val="FFFFFF"/>
              </a:buClr>
            </a:pPr>
            <a:r>
              <a:rPr lang="en-US">
                <a:ea typeface="+mn-lt"/>
                <a:cs typeface="+mn-lt"/>
              </a:rPr>
              <a:t>The difference between an LCSW and a psychologist or counselor: </a:t>
            </a:r>
          </a:p>
          <a:p>
            <a:pPr lvl="1">
              <a:buClr>
                <a:srgbClr val="FFFFFF"/>
              </a:buClr>
            </a:pPr>
            <a:r>
              <a:rPr lang="en-US" sz="1800">
                <a:ea typeface="+mn-lt"/>
                <a:cs typeface="+mn-lt"/>
              </a:rPr>
              <a:t>LCSWs work to assess and treat a client’s mental and emotional wellbeing, as well as understanding the socioeconomic, cultural, and familial impacts. LCSWs often work with and refer clients to other medical and mental health professionals in order to provide the client and their family with the best possible support and care.</a:t>
            </a:r>
          </a:p>
          <a:p>
            <a:pPr lvl="1">
              <a:buClr>
                <a:srgbClr val="FFFFFF"/>
              </a:buClr>
            </a:pPr>
            <a:r>
              <a:rPr lang="en-US" sz="1800">
                <a:ea typeface="+mn-lt"/>
                <a:cs typeface="+mn-lt"/>
              </a:rPr>
              <a:t>Psychologists/counselors work to find and treat underlying mental and emotional problems and factors, working with a variety of clients for potentially long periods of time.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7903" y="2036933"/>
            <a:ext cx="3257550" cy="140017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425" y="3778159"/>
            <a:ext cx="2533650" cy="180975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16383" y="3854359"/>
            <a:ext cx="2638425" cy="173355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090847381"/>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81" y="218855"/>
            <a:ext cx="5734453" cy="1456267"/>
          </a:xfrm>
        </p:spPr>
        <p:txBody>
          <a:bodyPr/>
          <a:lstStyle/>
          <a:p>
            <a:pPr algn="ctr"/>
            <a:r>
              <a:rPr lang="en-US" b="1" dirty="0"/>
              <a:t>Geriatric Social Worker</a:t>
            </a:r>
          </a:p>
        </p:txBody>
      </p:sp>
      <p:sp>
        <p:nvSpPr>
          <p:cNvPr id="4" name="Content Placeholder 3"/>
          <p:cNvSpPr>
            <a:spLocks noGrp="1"/>
          </p:cNvSpPr>
          <p:nvPr>
            <p:ph sz="half" idx="2"/>
          </p:nvPr>
        </p:nvSpPr>
        <p:spPr>
          <a:xfrm>
            <a:off x="6205967" y="218855"/>
            <a:ext cx="5746940" cy="6507532"/>
          </a:xfrm>
        </p:spPr>
        <p:txBody>
          <a:bodyPr>
            <a:normAutofit fontScale="92500" lnSpcReduction="10000"/>
          </a:bodyPr>
          <a:lstStyle/>
          <a:p>
            <a:pPr marL="0" indent="0" algn="ctr">
              <a:buNone/>
            </a:pPr>
            <a:r>
              <a:rPr lang="en-US" b="1" dirty="0"/>
              <a:t>Geriatric social workers specialize in working with elderly populations and act as a liaison and advocate for the health and well-being of their clients. Too often, senior adults perceive aging to be daunting and worry that they will become a burden to their families. Social workers play an important role in the lives of their clients and their families.</a:t>
            </a:r>
          </a:p>
          <a:p>
            <a:endParaRPr lang="en-US" dirty="0"/>
          </a:p>
          <a:p>
            <a:pPr marL="0" indent="0">
              <a:buNone/>
            </a:pPr>
            <a:r>
              <a:rPr lang="en-US" b="1" dirty="0"/>
              <a:t>The ‘social worker helps elderly populations by</a:t>
            </a:r>
            <a:r>
              <a:rPr lang="en-US" dirty="0"/>
              <a:t>:</a:t>
            </a:r>
          </a:p>
          <a:p>
            <a:pPr lvl="0"/>
            <a:r>
              <a:rPr lang="en-US" sz="1600" dirty="0"/>
              <a:t>Minimizing the impacts &amp; helping cope with the changes of aging</a:t>
            </a:r>
          </a:p>
          <a:p>
            <a:pPr lvl="0"/>
            <a:r>
              <a:rPr lang="en-US" sz="1600" dirty="0"/>
              <a:t>Empowering the client to live self-sufficiently and within their capabilities</a:t>
            </a:r>
          </a:p>
          <a:p>
            <a:pPr lvl="0"/>
            <a:r>
              <a:rPr lang="en-US" sz="1600" dirty="0"/>
              <a:t>Connecting clients with resources such as transportation, home health aides, long-term care homes, medical services, and meal services</a:t>
            </a:r>
          </a:p>
          <a:p>
            <a:pPr lvl="0"/>
            <a:r>
              <a:rPr lang="en-US" sz="1600" dirty="0"/>
              <a:t>Assisting in expanding their social network and arranging community activities</a:t>
            </a:r>
          </a:p>
          <a:p>
            <a:pPr marL="0" indent="0">
              <a:buNone/>
            </a:pPr>
            <a:r>
              <a:rPr lang="en-US" dirty="0"/>
              <a:t> </a:t>
            </a:r>
          </a:p>
          <a:p>
            <a:pPr marL="0" indent="0" algn="ctr">
              <a:buNone/>
            </a:pPr>
            <a:r>
              <a:rPr lang="en-US" b="1" dirty="0"/>
              <a:t>Geriatric social workers are employed in a variety of settings such as referral centers, hospitals, long-term care facilities, outpatient health services, hospice settings, adult protection services, governmental agencies, faith-based agencies, and private practice. </a:t>
            </a:r>
          </a:p>
        </p:txBody>
      </p:sp>
      <p:pic>
        <p:nvPicPr>
          <p:cNvPr id="7" name="Picture 6">
            <a:extLst>
              <a:ext uri="{FF2B5EF4-FFF2-40B4-BE49-F238E27FC236}">
                <a16:creationId xmlns:a16="http://schemas.microsoft.com/office/drawing/2014/main" id="{461CD301-7038-DF4D-9235-9029295E1F51}"/>
              </a:ext>
            </a:extLst>
          </p:cNvPr>
          <p:cNvPicPr>
            <a:picLocks noChangeAspect="1"/>
          </p:cNvPicPr>
          <p:nvPr/>
        </p:nvPicPr>
        <p:blipFill>
          <a:blip r:embed="rId2"/>
          <a:stretch>
            <a:fillRect/>
          </a:stretch>
        </p:blipFill>
        <p:spPr>
          <a:xfrm>
            <a:off x="3507077" y="1847558"/>
            <a:ext cx="2244436" cy="149629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0" name="Picture 9">
            <a:extLst>
              <a:ext uri="{FF2B5EF4-FFF2-40B4-BE49-F238E27FC236}">
                <a16:creationId xmlns:a16="http://schemas.microsoft.com/office/drawing/2014/main" id="{3C92DFF8-5359-1249-A2D7-EB613F85CF97}"/>
              </a:ext>
            </a:extLst>
          </p:cNvPr>
          <p:cNvPicPr>
            <a:picLocks noChangeAspect="1"/>
          </p:cNvPicPr>
          <p:nvPr/>
        </p:nvPicPr>
        <p:blipFill>
          <a:blip r:embed="rId3"/>
          <a:stretch>
            <a:fillRect/>
          </a:stretch>
        </p:blipFill>
        <p:spPr>
          <a:xfrm>
            <a:off x="516264" y="5399894"/>
            <a:ext cx="2358210" cy="132649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3" name="Picture 12">
            <a:extLst>
              <a:ext uri="{FF2B5EF4-FFF2-40B4-BE49-F238E27FC236}">
                <a16:creationId xmlns:a16="http://schemas.microsoft.com/office/drawing/2014/main" id="{AAEF421C-B2CF-7F45-8073-036C96C1923D}"/>
              </a:ext>
            </a:extLst>
          </p:cNvPr>
          <p:cNvPicPr>
            <a:picLocks noChangeAspect="1"/>
          </p:cNvPicPr>
          <p:nvPr/>
        </p:nvPicPr>
        <p:blipFill>
          <a:blip r:embed="rId4"/>
          <a:stretch>
            <a:fillRect/>
          </a:stretch>
        </p:blipFill>
        <p:spPr>
          <a:xfrm>
            <a:off x="606951" y="1713226"/>
            <a:ext cx="2595912" cy="175369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6" name="Picture 15">
            <a:extLst>
              <a:ext uri="{FF2B5EF4-FFF2-40B4-BE49-F238E27FC236}">
                <a16:creationId xmlns:a16="http://schemas.microsoft.com/office/drawing/2014/main" id="{25523DD2-FC71-F745-9E0A-45E99C52E576}"/>
              </a:ext>
            </a:extLst>
          </p:cNvPr>
          <p:cNvPicPr>
            <a:picLocks noChangeAspect="1"/>
          </p:cNvPicPr>
          <p:nvPr/>
        </p:nvPicPr>
        <p:blipFill>
          <a:blip r:embed="rId5"/>
          <a:stretch>
            <a:fillRect/>
          </a:stretch>
        </p:blipFill>
        <p:spPr>
          <a:xfrm>
            <a:off x="336423" y="3655029"/>
            <a:ext cx="2104940" cy="155676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9" name="Picture 18">
            <a:extLst>
              <a:ext uri="{FF2B5EF4-FFF2-40B4-BE49-F238E27FC236}">
                <a16:creationId xmlns:a16="http://schemas.microsoft.com/office/drawing/2014/main" id="{84D399FF-347C-CE41-9895-CBEF806FFE0E}"/>
              </a:ext>
            </a:extLst>
          </p:cNvPr>
          <p:cNvPicPr>
            <a:picLocks noChangeAspect="1"/>
          </p:cNvPicPr>
          <p:nvPr/>
        </p:nvPicPr>
        <p:blipFill>
          <a:blip r:embed="rId6"/>
          <a:stretch>
            <a:fillRect/>
          </a:stretch>
        </p:blipFill>
        <p:spPr>
          <a:xfrm>
            <a:off x="3339278" y="5325329"/>
            <a:ext cx="1968775" cy="131381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22" name="Picture 21">
            <a:extLst>
              <a:ext uri="{FF2B5EF4-FFF2-40B4-BE49-F238E27FC236}">
                <a16:creationId xmlns:a16="http://schemas.microsoft.com/office/drawing/2014/main" id="{9C4C924A-DBA2-9B4E-ACEE-EB865CE386D4}"/>
              </a:ext>
            </a:extLst>
          </p:cNvPr>
          <p:cNvPicPr>
            <a:picLocks noChangeAspect="1"/>
          </p:cNvPicPr>
          <p:nvPr/>
        </p:nvPicPr>
        <p:blipFill>
          <a:blip r:embed="rId7"/>
          <a:stretch>
            <a:fillRect/>
          </a:stretch>
        </p:blipFill>
        <p:spPr>
          <a:xfrm>
            <a:off x="2951700" y="3655029"/>
            <a:ext cx="2659088" cy="146874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4191414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515" name="Picture 514">
            <a:extLst>
              <a:ext uri="{FF2B5EF4-FFF2-40B4-BE49-F238E27FC236}">
                <a16:creationId xmlns:a16="http://schemas.microsoft.com/office/drawing/2014/main" id="{E88915F5-43ED-45D3-8811-386E07DEED1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0"/>
            <a:ext cx="4681873" cy="1456267"/>
          </a:xfrm>
        </p:spPr>
        <p:txBody>
          <a:bodyPr vert="horz" lIns="91440" tIns="45720" rIns="91440" bIns="45720" rtlCol="0" anchor="ctr">
            <a:normAutofit/>
          </a:bodyPr>
          <a:lstStyle/>
          <a:p>
            <a:r>
              <a:rPr lang="en-US" sz="3300"/>
              <a:t>    Social workers for people with Disabilities </a:t>
            </a:r>
          </a:p>
        </p:txBody>
      </p:sp>
      <p:sp>
        <p:nvSpPr>
          <p:cNvPr id="4" name="Content Placeholder 3"/>
          <p:cNvSpPr>
            <a:spLocks noGrp="1"/>
          </p:cNvSpPr>
          <p:nvPr>
            <p:ph sz="half" idx="2"/>
          </p:nvPr>
        </p:nvSpPr>
        <p:spPr>
          <a:xfrm>
            <a:off x="685801" y="2142067"/>
            <a:ext cx="4681873" cy="3649133"/>
          </a:xfrm>
        </p:spPr>
        <p:txBody>
          <a:bodyPr vert="horz" lIns="91440" tIns="45720" rIns="91440" bIns="45720" rtlCol="0" anchor="ctr">
            <a:normAutofit/>
          </a:bodyPr>
          <a:lstStyle/>
          <a:p>
            <a:pPr marL="0" indent="0"/>
            <a:r>
              <a:rPr lang="en-US" dirty="0"/>
              <a:t>Disability Social Workers assist individuals with developmental and physical disabilities in the following ways: </a:t>
            </a:r>
            <a:endParaRPr lang="en-US"/>
          </a:p>
          <a:p>
            <a:r>
              <a:rPr lang="en-US" dirty="0"/>
              <a:t>Connect individuals with resources to help them adjust to challenges they are facing</a:t>
            </a:r>
          </a:p>
          <a:p>
            <a:r>
              <a:rPr lang="en-US" dirty="0"/>
              <a:t>Help them to understand  their options for financial assistance and help them apply for those services</a:t>
            </a:r>
          </a:p>
          <a:p>
            <a:r>
              <a:rPr lang="en-US" dirty="0"/>
              <a:t>Serve as an advocate in the community</a:t>
            </a:r>
          </a:p>
          <a:p>
            <a:r>
              <a:rPr lang="en-US" dirty="0"/>
              <a:t>Improve and enhance quality of life</a:t>
            </a:r>
          </a:p>
          <a:p>
            <a:endParaRPr lang="en-US" dirty="0"/>
          </a:p>
          <a:p>
            <a:endParaRPr lang="en-US" dirty="0"/>
          </a:p>
          <a:p>
            <a:pPr marL="0" indent="0"/>
            <a:endParaRPr lang="en-US"/>
          </a:p>
          <a:p>
            <a:pPr marL="0" indent="0"/>
            <a:endParaRPr lang="en-US"/>
          </a:p>
          <a:p>
            <a:pPr marL="0" indent="0"/>
            <a:endParaRPr lang="en-US"/>
          </a:p>
        </p:txBody>
      </p:sp>
      <p:grpSp>
        <p:nvGrpSpPr>
          <p:cNvPr id="517" name="Group 516">
            <a:extLst>
              <a:ext uri="{FF2B5EF4-FFF2-40B4-BE49-F238E27FC236}">
                <a16:creationId xmlns:a16="http://schemas.microsoft.com/office/drawing/2014/main" id="{296AB558-6820-4393-8351-D146CED5931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518" name="Freeform 98">
              <a:extLst>
                <a:ext uri="{FF2B5EF4-FFF2-40B4-BE49-F238E27FC236}">
                  <a16:creationId xmlns:a16="http://schemas.microsoft.com/office/drawing/2014/main" id="{3BB6C7B8-71D2-4A0C-AA4B-4660B12EF0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9" name="Group 518">
              <a:extLst>
                <a:ext uri="{FF2B5EF4-FFF2-40B4-BE49-F238E27FC236}">
                  <a16:creationId xmlns:a16="http://schemas.microsoft.com/office/drawing/2014/main" id="{0D7DAFF2-3B01-43E7-920E-2681B3B78910}"/>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520" name="Straight Connector 519">
                <a:extLst>
                  <a:ext uri="{FF2B5EF4-FFF2-40B4-BE49-F238E27FC236}">
                    <a16:creationId xmlns:a16="http://schemas.microsoft.com/office/drawing/2014/main" id="{4411BB0A-182E-400C-8F0F-41AD321D87C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1" name="Straight Connector 520">
                <a:extLst>
                  <a:ext uri="{FF2B5EF4-FFF2-40B4-BE49-F238E27FC236}">
                    <a16:creationId xmlns:a16="http://schemas.microsoft.com/office/drawing/2014/main" id="{512ED0C9-3391-481F-9C41-937609C7E66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2" name="Straight Connector 521">
                <a:extLst>
                  <a:ext uri="{FF2B5EF4-FFF2-40B4-BE49-F238E27FC236}">
                    <a16:creationId xmlns:a16="http://schemas.microsoft.com/office/drawing/2014/main" id="{2DE31E99-6B9F-4EDE-B279-DCF453C59D5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3" name="Straight Connector 522">
                <a:extLst>
                  <a:ext uri="{FF2B5EF4-FFF2-40B4-BE49-F238E27FC236}">
                    <a16:creationId xmlns:a16="http://schemas.microsoft.com/office/drawing/2014/main" id="{6DC24324-9489-4AA7-8AC6-B764E8DD6C6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4" name="Straight Connector 523">
                <a:extLst>
                  <a:ext uri="{FF2B5EF4-FFF2-40B4-BE49-F238E27FC236}">
                    <a16:creationId xmlns:a16="http://schemas.microsoft.com/office/drawing/2014/main" id="{7B5F2CA3-EA07-4FE2-8006-D372D1689DB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5" name="Straight Connector 524">
                <a:extLst>
                  <a:ext uri="{FF2B5EF4-FFF2-40B4-BE49-F238E27FC236}">
                    <a16:creationId xmlns:a16="http://schemas.microsoft.com/office/drawing/2014/main" id="{67388436-1DE3-4816-86C7-A909455BC34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6" name="Straight Connector 525">
                <a:extLst>
                  <a:ext uri="{FF2B5EF4-FFF2-40B4-BE49-F238E27FC236}">
                    <a16:creationId xmlns:a16="http://schemas.microsoft.com/office/drawing/2014/main" id="{59D49CB7-68B8-470E-9908-3D8A55CD63E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7" name="Straight Connector 526">
                <a:extLst>
                  <a:ext uri="{FF2B5EF4-FFF2-40B4-BE49-F238E27FC236}">
                    <a16:creationId xmlns:a16="http://schemas.microsoft.com/office/drawing/2014/main" id="{E7175C32-4FAA-4D14-A9AF-188340105AB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8" name="Straight Connector 527">
                <a:extLst>
                  <a:ext uri="{FF2B5EF4-FFF2-40B4-BE49-F238E27FC236}">
                    <a16:creationId xmlns:a16="http://schemas.microsoft.com/office/drawing/2014/main" id="{F06A35E7-6063-4692-9DC7-34F1D5C7E1F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9" name="Straight Connector 528">
                <a:extLst>
                  <a:ext uri="{FF2B5EF4-FFF2-40B4-BE49-F238E27FC236}">
                    <a16:creationId xmlns:a16="http://schemas.microsoft.com/office/drawing/2014/main" id="{D36FB86A-5E01-4151-8180-C2BF40BB893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0" name="Straight Connector 529">
                <a:extLst>
                  <a:ext uri="{FF2B5EF4-FFF2-40B4-BE49-F238E27FC236}">
                    <a16:creationId xmlns:a16="http://schemas.microsoft.com/office/drawing/2014/main" id="{EEE418E2-0DDB-4812-B8D0-F7CCC3588C8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1" name="Straight Connector 530">
                <a:extLst>
                  <a:ext uri="{FF2B5EF4-FFF2-40B4-BE49-F238E27FC236}">
                    <a16:creationId xmlns:a16="http://schemas.microsoft.com/office/drawing/2014/main" id="{35A763F8-AD94-410B-9DB8-DA239EF8874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2" name="Straight Connector 531">
                <a:extLst>
                  <a:ext uri="{FF2B5EF4-FFF2-40B4-BE49-F238E27FC236}">
                    <a16:creationId xmlns:a16="http://schemas.microsoft.com/office/drawing/2014/main" id="{CEDF61C9-6A5E-47D1-B3A4-5D8498500F1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3" name="Straight Connector 532">
                <a:extLst>
                  <a:ext uri="{FF2B5EF4-FFF2-40B4-BE49-F238E27FC236}">
                    <a16:creationId xmlns:a16="http://schemas.microsoft.com/office/drawing/2014/main" id="{5D46C1DA-4CF0-468B-9035-D5281414A06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4" name="Straight Connector 533">
                <a:extLst>
                  <a:ext uri="{FF2B5EF4-FFF2-40B4-BE49-F238E27FC236}">
                    <a16:creationId xmlns:a16="http://schemas.microsoft.com/office/drawing/2014/main" id="{00472BAD-1BB4-4949-80F2-CBE7D35891D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5" name="Straight Connector 534">
                <a:extLst>
                  <a:ext uri="{FF2B5EF4-FFF2-40B4-BE49-F238E27FC236}">
                    <a16:creationId xmlns:a16="http://schemas.microsoft.com/office/drawing/2014/main" id="{C0E4D4D6-32F4-466A-AA67-962DCCE1288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6" name="Straight Connector 535">
                <a:extLst>
                  <a:ext uri="{FF2B5EF4-FFF2-40B4-BE49-F238E27FC236}">
                    <a16:creationId xmlns:a16="http://schemas.microsoft.com/office/drawing/2014/main" id="{54D7AED5-C4BD-4812-BE57-E555991E799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7" name="Straight Connector 536">
                <a:extLst>
                  <a:ext uri="{FF2B5EF4-FFF2-40B4-BE49-F238E27FC236}">
                    <a16:creationId xmlns:a16="http://schemas.microsoft.com/office/drawing/2014/main" id="{908D5DFE-BEFF-48D0-9059-7B39B289287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8" name="Straight Connector 537">
                <a:extLst>
                  <a:ext uri="{FF2B5EF4-FFF2-40B4-BE49-F238E27FC236}">
                    <a16:creationId xmlns:a16="http://schemas.microsoft.com/office/drawing/2014/main" id="{89F09472-45FD-4500-AD4C-ED4B7F21498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9" name="Straight Connector 538">
                <a:extLst>
                  <a:ext uri="{FF2B5EF4-FFF2-40B4-BE49-F238E27FC236}">
                    <a16:creationId xmlns:a16="http://schemas.microsoft.com/office/drawing/2014/main" id="{2475E566-1063-4BC9-A8A7-3EF19FD1A03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0" name="Straight Connector 539">
                <a:extLst>
                  <a:ext uri="{FF2B5EF4-FFF2-40B4-BE49-F238E27FC236}">
                    <a16:creationId xmlns:a16="http://schemas.microsoft.com/office/drawing/2014/main" id="{D6608BB7-DC6B-4438-93F8-E1AD00F52C8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1" name="Straight Connector 540">
                <a:extLst>
                  <a:ext uri="{FF2B5EF4-FFF2-40B4-BE49-F238E27FC236}">
                    <a16:creationId xmlns:a16="http://schemas.microsoft.com/office/drawing/2014/main" id="{9F57AFA0-C915-4172-A882-2572C9B0D13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2" name="Straight Connector 541">
                <a:extLst>
                  <a:ext uri="{FF2B5EF4-FFF2-40B4-BE49-F238E27FC236}">
                    <a16:creationId xmlns:a16="http://schemas.microsoft.com/office/drawing/2014/main" id="{4CD2A517-5A3C-411A-BC74-098185C9028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3" name="Straight Connector 542">
                <a:extLst>
                  <a:ext uri="{FF2B5EF4-FFF2-40B4-BE49-F238E27FC236}">
                    <a16:creationId xmlns:a16="http://schemas.microsoft.com/office/drawing/2014/main" id="{6360B6E9-659E-4499-9BAC-FA911901EA8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4" name="Straight Connector 543">
                <a:extLst>
                  <a:ext uri="{FF2B5EF4-FFF2-40B4-BE49-F238E27FC236}">
                    <a16:creationId xmlns:a16="http://schemas.microsoft.com/office/drawing/2014/main" id="{43FD9F44-B359-4C54-81A2-27B514C8613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5" name="Straight Connector 544">
                <a:extLst>
                  <a:ext uri="{FF2B5EF4-FFF2-40B4-BE49-F238E27FC236}">
                    <a16:creationId xmlns:a16="http://schemas.microsoft.com/office/drawing/2014/main" id="{5ABAE129-3684-42EA-8802-0ED27D9029C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6" name="Straight Connector 545">
                <a:extLst>
                  <a:ext uri="{FF2B5EF4-FFF2-40B4-BE49-F238E27FC236}">
                    <a16:creationId xmlns:a16="http://schemas.microsoft.com/office/drawing/2014/main" id="{D27A994F-DB6F-4C7B-9A21-3A4590617BA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7" name="Straight Connector 546">
                <a:extLst>
                  <a:ext uri="{FF2B5EF4-FFF2-40B4-BE49-F238E27FC236}">
                    <a16:creationId xmlns:a16="http://schemas.microsoft.com/office/drawing/2014/main" id="{90E7E72A-ED44-4B56-A62B-A499CC5C3FF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8" name="Straight Connector 547">
                <a:extLst>
                  <a:ext uri="{FF2B5EF4-FFF2-40B4-BE49-F238E27FC236}">
                    <a16:creationId xmlns:a16="http://schemas.microsoft.com/office/drawing/2014/main" id="{BEAD6D43-475E-4DB1-82ED-BC0EC98831E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9" name="Straight Connector 548">
                <a:extLst>
                  <a:ext uri="{FF2B5EF4-FFF2-40B4-BE49-F238E27FC236}">
                    <a16:creationId xmlns:a16="http://schemas.microsoft.com/office/drawing/2014/main" id="{356F1FDA-CCD4-4C5B-8207-341F7CB5830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0" name="Straight Connector 549">
                <a:extLst>
                  <a:ext uri="{FF2B5EF4-FFF2-40B4-BE49-F238E27FC236}">
                    <a16:creationId xmlns:a16="http://schemas.microsoft.com/office/drawing/2014/main" id="{5E53F1E8-A8B0-4081-B2E2-6F880C8D93C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1" name="Straight Connector 550">
                <a:extLst>
                  <a:ext uri="{FF2B5EF4-FFF2-40B4-BE49-F238E27FC236}">
                    <a16:creationId xmlns:a16="http://schemas.microsoft.com/office/drawing/2014/main" id="{3C8BEB7E-979A-4EBA-BFF2-C59977D147D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2" name="Straight Connector 551">
                <a:extLst>
                  <a:ext uri="{FF2B5EF4-FFF2-40B4-BE49-F238E27FC236}">
                    <a16:creationId xmlns:a16="http://schemas.microsoft.com/office/drawing/2014/main" id="{C2DEA092-95BA-4125-89E2-AC72D20E423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3" name="Straight Connector 552">
                <a:extLst>
                  <a:ext uri="{FF2B5EF4-FFF2-40B4-BE49-F238E27FC236}">
                    <a16:creationId xmlns:a16="http://schemas.microsoft.com/office/drawing/2014/main" id="{FFE04826-13E3-41F5-A9CB-E68DF97AFB4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4" name="Straight Connector 553">
                <a:extLst>
                  <a:ext uri="{FF2B5EF4-FFF2-40B4-BE49-F238E27FC236}">
                    <a16:creationId xmlns:a16="http://schemas.microsoft.com/office/drawing/2014/main" id="{28600F95-EBFD-4ABB-BCC6-67E86CC3CB7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5" name="Straight Connector 554">
                <a:extLst>
                  <a:ext uri="{FF2B5EF4-FFF2-40B4-BE49-F238E27FC236}">
                    <a16:creationId xmlns:a16="http://schemas.microsoft.com/office/drawing/2014/main" id="{A30881C0-2C84-464D-BB0E-1A00A21BB1B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AA447DD1-CA75-40C0-8725-976E89E4157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7" name="Straight Connector 556">
                <a:extLst>
                  <a:ext uri="{FF2B5EF4-FFF2-40B4-BE49-F238E27FC236}">
                    <a16:creationId xmlns:a16="http://schemas.microsoft.com/office/drawing/2014/main" id="{0C3D31C6-F59F-43FE-91E5-3C0F0075423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8" name="Straight Connector 557">
                <a:extLst>
                  <a:ext uri="{FF2B5EF4-FFF2-40B4-BE49-F238E27FC236}">
                    <a16:creationId xmlns:a16="http://schemas.microsoft.com/office/drawing/2014/main" id="{FF106C2C-D24A-4A18-9284-1819D6CE33D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9" name="Straight Connector 558">
                <a:extLst>
                  <a:ext uri="{FF2B5EF4-FFF2-40B4-BE49-F238E27FC236}">
                    <a16:creationId xmlns:a16="http://schemas.microsoft.com/office/drawing/2014/main" id="{04EDD730-5ED5-4B0E-9895-4FA2604C096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0" name="Straight Connector 559">
                <a:extLst>
                  <a:ext uri="{FF2B5EF4-FFF2-40B4-BE49-F238E27FC236}">
                    <a16:creationId xmlns:a16="http://schemas.microsoft.com/office/drawing/2014/main" id="{46418A5E-C85F-4553-B855-8E3EAB66907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1" name="Straight Connector 560">
                <a:extLst>
                  <a:ext uri="{FF2B5EF4-FFF2-40B4-BE49-F238E27FC236}">
                    <a16:creationId xmlns:a16="http://schemas.microsoft.com/office/drawing/2014/main" id="{0370C29C-60DE-4A70-992B-1BEA7ADC797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2" name="Straight Connector 561">
                <a:extLst>
                  <a:ext uri="{FF2B5EF4-FFF2-40B4-BE49-F238E27FC236}">
                    <a16:creationId xmlns:a16="http://schemas.microsoft.com/office/drawing/2014/main" id="{258FD85A-3E3D-4F96-A60E-D42A0508C91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3" name="Straight Connector 562">
                <a:extLst>
                  <a:ext uri="{FF2B5EF4-FFF2-40B4-BE49-F238E27FC236}">
                    <a16:creationId xmlns:a16="http://schemas.microsoft.com/office/drawing/2014/main" id="{B3AFA5D0-F00C-45CD-9B6E-AD987A8EBEB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4" name="Straight Connector 563">
                <a:extLst>
                  <a:ext uri="{FF2B5EF4-FFF2-40B4-BE49-F238E27FC236}">
                    <a16:creationId xmlns:a16="http://schemas.microsoft.com/office/drawing/2014/main" id="{A206F909-361F-406C-B4D9-FCF94915626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5" name="Straight Connector 564">
                <a:extLst>
                  <a:ext uri="{FF2B5EF4-FFF2-40B4-BE49-F238E27FC236}">
                    <a16:creationId xmlns:a16="http://schemas.microsoft.com/office/drawing/2014/main" id="{FFA78C1D-3E7E-44DC-B984-B2F62883340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6" name="Straight Connector 565">
                <a:extLst>
                  <a:ext uri="{FF2B5EF4-FFF2-40B4-BE49-F238E27FC236}">
                    <a16:creationId xmlns:a16="http://schemas.microsoft.com/office/drawing/2014/main" id="{C9C86F9E-537C-4E6A-B691-9EF6E4A13E8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BA7EC656-068C-49A7-912B-C827FF710DF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8" name="Straight Connector 567">
                <a:extLst>
                  <a:ext uri="{FF2B5EF4-FFF2-40B4-BE49-F238E27FC236}">
                    <a16:creationId xmlns:a16="http://schemas.microsoft.com/office/drawing/2014/main" id="{E1E97E30-52EB-404E-A1A7-75B9F63D40F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9" name="Straight Connector 568">
                <a:extLst>
                  <a:ext uri="{FF2B5EF4-FFF2-40B4-BE49-F238E27FC236}">
                    <a16:creationId xmlns:a16="http://schemas.microsoft.com/office/drawing/2014/main" id="{868623CD-27FC-485E-ADA1-82B99C52369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0" name="Straight Connector 569">
                <a:extLst>
                  <a:ext uri="{FF2B5EF4-FFF2-40B4-BE49-F238E27FC236}">
                    <a16:creationId xmlns:a16="http://schemas.microsoft.com/office/drawing/2014/main" id="{EAB0C8A6-36CD-4F4B-9C52-B1CB1331464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1" name="Straight Connector 570">
                <a:extLst>
                  <a:ext uri="{FF2B5EF4-FFF2-40B4-BE49-F238E27FC236}">
                    <a16:creationId xmlns:a16="http://schemas.microsoft.com/office/drawing/2014/main" id="{4B8F81FE-A75B-413D-B482-A50B5770922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2" name="Straight Connector 571">
                <a:extLst>
                  <a:ext uri="{FF2B5EF4-FFF2-40B4-BE49-F238E27FC236}">
                    <a16:creationId xmlns:a16="http://schemas.microsoft.com/office/drawing/2014/main" id="{9E7058D6-3F74-4FB5-9C33-17A6F6C1083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3" name="Straight Connector 572">
                <a:extLst>
                  <a:ext uri="{FF2B5EF4-FFF2-40B4-BE49-F238E27FC236}">
                    <a16:creationId xmlns:a16="http://schemas.microsoft.com/office/drawing/2014/main" id="{C5801B5A-94A3-48FA-AEFA-D99633F1826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9235C705-87E4-40FD-A17E-7A4705808B4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F21E6DFE-B524-4323-8589-F7178B140C6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2BB38A77-F29E-4131-8C49-97996421B1A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6D5544BA-AEA8-41FF-BFE8-8E2260B5195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1EC8CCA6-A652-4A17-8481-1759D7EFB83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5FAFBF91-B2E0-4612-A885-D8DDEC0F53A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C33A4C5A-5138-4419-87EC-CDF311FF942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7B0E4D90-40B8-44A4-98F7-02A0BF789E5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2" name="Straight Connector 581">
                <a:extLst>
                  <a:ext uri="{FF2B5EF4-FFF2-40B4-BE49-F238E27FC236}">
                    <a16:creationId xmlns:a16="http://schemas.microsoft.com/office/drawing/2014/main" id="{A0532048-9E39-4C28-85FD-CDDF379ABAD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3" name="Straight Connector 582">
                <a:extLst>
                  <a:ext uri="{FF2B5EF4-FFF2-40B4-BE49-F238E27FC236}">
                    <a16:creationId xmlns:a16="http://schemas.microsoft.com/office/drawing/2014/main" id="{FE87C64F-4F57-42A5-A70A-D81B3E38C50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4" name="Straight Connector 583">
                <a:extLst>
                  <a:ext uri="{FF2B5EF4-FFF2-40B4-BE49-F238E27FC236}">
                    <a16:creationId xmlns:a16="http://schemas.microsoft.com/office/drawing/2014/main" id="{37153E56-8344-4705-945F-3DF454D97A2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5" name="Straight Connector 584">
                <a:extLst>
                  <a:ext uri="{FF2B5EF4-FFF2-40B4-BE49-F238E27FC236}">
                    <a16:creationId xmlns:a16="http://schemas.microsoft.com/office/drawing/2014/main" id="{54DBA4E9-E1FF-48CD-BA94-65E3B26B957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6" name="Straight Connector 585">
                <a:extLst>
                  <a:ext uri="{FF2B5EF4-FFF2-40B4-BE49-F238E27FC236}">
                    <a16:creationId xmlns:a16="http://schemas.microsoft.com/office/drawing/2014/main" id="{AD6C27D1-853D-43B7-8284-1DCDF6FD1D1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7" name="Straight Connector 586">
                <a:extLst>
                  <a:ext uri="{FF2B5EF4-FFF2-40B4-BE49-F238E27FC236}">
                    <a16:creationId xmlns:a16="http://schemas.microsoft.com/office/drawing/2014/main" id="{822E5A0E-5D20-4E0A-97A5-C330D5C13BA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8" name="Straight Connector 587">
                <a:extLst>
                  <a:ext uri="{FF2B5EF4-FFF2-40B4-BE49-F238E27FC236}">
                    <a16:creationId xmlns:a16="http://schemas.microsoft.com/office/drawing/2014/main" id="{1ECB0431-20B5-444C-8D34-2C5995F0A80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9" name="Straight Connector 588">
                <a:extLst>
                  <a:ext uri="{FF2B5EF4-FFF2-40B4-BE49-F238E27FC236}">
                    <a16:creationId xmlns:a16="http://schemas.microsoft.com/office/drawing/2014/main" id="{3D1CAE4A-5B37-4683-B581-63FD900F03A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0" name="Straight Connector 589">
                <a:extLst>
                  <a:ext uri="{FF2B5EF4-FFF2-40B4-BE49-F238E27FC236}">
                    <a16:creationId xmlns:a16="http://schemas.microsoft.com/office/drawing/2014/main" id="{0E91BCE8-F8AB-4BF4-85FD-160BBD891BE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1" name="Straight Connector 590">
                <a:extLst>
                  <a:ext uri="{FF2B5EF4-FFF2-40B4-BE49-F238E27FC236}">
                    <a16:creationId xmlns:a16="http://schemas.microsoft.com/office/drawing/2014/main" id="{82470ACA-9EA1-439F-B86C-1EF58DCD269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2" name="Straight Connector 591">
                <a:extLst>
                  <a:ext uri="{FF2B5EF4-FFF2-40B4-BE49-F238E27FC236}">
                    <a16:creationId xmlns:a16="http://schemas.microsoft.com/office/drawing/2014/main" id="{F8457810-9271-4DC4-9440-EE8B7422E8F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3" name="Straight Connector 592">
                <a:extLst>
                  <a:ext uri="{FF2B5EF4-FFF2-40B4-BE49-F238E27FC236}">
                    <a16:creationId xmlns:a16="http://schemas.microsoft.com/office/drawing/2014/main" id="{79445DD6-96BB-4866-B14B-89ADCF4D1FC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4" name="Straight Connector 593">
                <a:extLst>
                  <a:ext uri="{FF2B5EF4-FFF2-40B4-BE49-F238E27FC236}">
                    <a16:creationId xmlns:a16="http://schemas.microsoft.com/office/drawing/2014/main" id="{F173E259-3912-4CB9-895B-E4E46031479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5" name="Straight Connector 594">
                <a:extLst>
                  <a:ext uri="{FF2B5EF4-FFF2-40B4-BE49-F238E27FC236}">
                    <a16:creationId xmlns:a16="http://schemas.microsoft.com/office/drawing/2014/main" id="{69ACFD00-F15A-45FD-8D4D-1CFD6FCC45A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6" name="Straight Connector 595">
                <a:extLst>
                  <a:ext uri="{FF2B5EF4-FFF2-40B4-BE49-F238E27FC236}">
                    <a16:creationId xmlns:a16="http://schemas.microsoft.com/office/drawing/2014/main" id="{2076C322-EB94-438E-B650-F5CAA8520F3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7" name="Straight Connector 596">
                <a:extLst>
                  <a:ext uri="{FF2B5EF4-FFF2-40B4-BE49-F238E27FC236}">
                    <a16:creationId xmlns:a16="http://schemas.microsoft.com/office/drawing/2014/main" id="{81D6DE4D-53C1-46A3-8386-C74D9017331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599" name="Group 598">
            <a:extLst>
              <a:ext uri="{FF2B5EF4-FFF2-40B4-BE49-F238E27FC236}">
                <a16:creationId xmlns:a16="http://schemas.microsoft.com/office/drawing/2014/main" id="{90D14714-92A0-4EC3-A5C0-BC42BAD9DF0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600" name="Freeform 17">
              <a:extLst>
                <a:ext uri="{FF2B5EF4-FFF2-40B4-BE49-F238E27FC236}">
                  <a16:creationId xmlns:a16="http://schemas.microsoft.com/office/drawing/2014/main" id="{04AB39E2-A6FE-4167-BB42-0D98043862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1" name="Group 600">
              <a:extLst>
                <a:ext uri="{FF2B5EF4-FFF2-40B4-BE49-F238E27FC236}">
                  <a16:creationId xmlns:a16="http://schemas.microsoft.com/office/drawing/2014/main" id="{C968CCD5-4F8D-431B-905B-678DB6C06C21}"/>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602" name="Straight Connector 601">
                <a:extLst>
                  <a:ext uri="{FF2B5EF4-FFF2-40B4-BE49-F238E27FC236}">
                    <a16:creationId xmlns:a16="http://schemas.microsoft.com/office/drawing/2014/main" id="{B61A9769-89A3-4F57-BD77-B78AD4C65BB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3" name="Straight Connector 602">
                <a:extLst>
                  <a:ext uri="{FF2B5EF4-FFF2-40B4-BE49-F238E27FC236}">
                    <a16:creationId xmlns:a16="http://schemas.microsoft.com/office/drawing/2014/main" id="{FF8A49D5-EE85-414D-8CAB-B998258F748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4" name="Straight Connector 603">
                <a:extLst>
                  <a:ext uri="{FF2B5EF4-FFF2-40B4-BE49-F238E27FC236}">
                    <a16:creationId xmlns:a16="http://schemas.microsoft.com/office/drawing/2014/main" id="{F6BC485C-A241-40EB-A64C-0118F0B925D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5" name="Straight Connector 604">
                <a:extLst>
                  <a:ext uri="{FF2B5EF4-FFF2-40B4-BE49-F238E27FC236}">
                    <a16:creationId xmlns:a16="http://schemas.microsoft.com/office/drawing/2014/main" id="{FDEE19BF-D408-4E7F-999E-0EED5038A9B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6" name="Straight Connector 605">
                <a:extLst>
                  <a:ext uri="{FF2B5EF4-FFF2-40B4-BE49-F238E27FC236}">
                    <a16:creationId xmlns:a16="http://schemas.microsoft.com/office/drawing/2014/main" id="{E1549451-CE1D-48A4-8A6C-25C7CD8294F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7" name="Straight Connector 606">
                <a:extLst>
                  <a:ext uri="{FF2B5EF4-FFF2-40B4-BE49-F238E27FC236}">
                    <a16:creationId xmlns:a16="http://schemas.microsoft.com/office/drawing/2014/main" id="{DFBBBD4B-1197-464C-834D-C4634FEF085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8" name="Straight Connector 607">
                <a:extLst>
                  <a:ext uri="{FF2B5EF4-FFF2-40B4-BE49-F238E27FC236}">
                    <a16:creationId xmlns:a16="http://schemas.microsoft.com/office/drawing/2014/main" id="{B05E6323-B5D8-47BD-9731-0388A8849E1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9" name="Straight Connector 608">
                <a:extLst>
                  <a:ext uri="{FF2B5EF4-FFF2-40B4-BE49-F238E27FC236}">
                    <a16:creationId xmlns:a16="http://schemas.microsoft.com/office/drawing/2014/main" id="{4961B42A-826D-433A-BE00-AEAAF5FDFEA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0" name="Straight Connector 609">
                <a:extLst>
                  <a:ext uri="{FF2B5EF4-FFF2-40B4-BE49-F238E27FC236}">
                    <a16:creationId xmlns:a16="http://schemas.microsoft.com/office/drawing/2014/main" id="{5BCC3406-D101-411F-8395-2B9DAEB6F9B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1" name="Straight Connector 610">
                <a:extLst>
                  <a:ext uri="{FF2B5EF4-FFF2-40B4-BE49-F238E27FC236}">
                    <a16:creationId xmlns:a16="http://schemas.microsoft.com/office/drawing/2014/main" id="{DC7F9B3D-CFD1-4D09-A7B4-4FBDDA50352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2" name="Straight Connector 611">
                <a:extLst>
                  <a:ext uri="{FF2B5EF4-FFF2-40B4-BE49-F238E27FC236}">
                    <a16:creationId xmlns:a16="http://schemas.microsoft.com/office/drawing/2014/main" id="{98AAC172-E054-4FD3-9E4D-6D0589C8BDA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3" name="Straight Connector 612">
                <a:extLst>
                  <a:ext uri="{FF2B5EF4-FFF2-40B4-BE49-F238E27FC236}">
                    <a16:creationId xmlns:a16="http://schemas.microsoft.com/office/drawing/2014/main" id="{E34F835D-CD70-4D09-BC3E-4D3CF877ED4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4" name="Straight Connector 613">
                <a:extLst>
                  <a:ext uri="{FF2B5EF4-FFF2-40B4-BE49-F238E27FC236}">
                    <a16:creationId xmlns:a16="http://schemas.microsoft.com/office/drawing/2014/main" id="{9F210A76-D1B2-49DA-BA47-647E9BA7308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5" name="Straight Connector 614">
                <a:extLst>
                  <a:ext uri="{FF2B5EF4-FFF2-40B4-BE49-F238E27FC236}">
                    <a16:creationId xmlns:a16="http://schemas.microsoft.com/office/drawing/2014/main" id="{A087BB5D-ADC8-4828-BF63-6548CDC10D7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6" name="Straight Connector 615">
                <a:extLst>
                  <a:ext uri="{FF2B5EF4-FFF2-40B4-BE49-F238E27FC236}">
                    <a16:creationId xmlns:a16="http://schemas.microsoft.com/office/drawing/2014/main" id="{3D9B3BF2-9407-467F-B860-175FCA651B7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7" name="Straight Connector 616">
                <a:extLst>
                  <a:ext uri="{FF2B5EF4-FFF2-40B4-BE49-F238E27FC236}">
                    <a16:creationId xmlns:a16="http://schemas.microsoft.com/office/drawing/2014/main" id="{898B403E-071A-425A-B30E-4F007596F90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8" name="Straight Connector 617">
                <a:extLst>
                  <a:ext uri="{FF2B5EF4-FFF2-40B4-BE49-F238E27FC236}">
                    <a16:creationId xmlns:a16="http://schemas.microsoft.com/office/drawing/2014/main" id="{1B49081C-9181-4F39-851D-1846454E801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9" name="Straight Connector 618">
                <a:extLst>
                  <a:ext uri="{FF2B5EF4-FFF2-40B4-BE49-F238E27FC236}">
                    <a16:creationId xmlns:a16="http://schemas.microsoft.com/office/drawing/2014/main" id="{F0EAF722-E2EB-402A-B6EE-FA888E6BF34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0" name="Straight Connector 619">
                <a:extLst>
                  <a:ext uri="{FF2B5EF4-FFF2-40B4-BE49-F238E27FC236}">
                    <a16:creationId xmlns:a16="http://schemas.microsoft.com/office/drawing/2014/main" id="{3C469307-160F-4E72-9DDA-94913B0AC43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1" name="Straight Connector 620">
                <a:extLst>
                  <a:ext uri="{FF2B5EF4-FFF2-40B4-BE49-F238E27FC236}">
                    <a16:creationId xmlns:a16="http://schemas.microsoft.com/office/drawing/2014/main" id="{0FD3665A-9DC2-41A5-8DE1-B1DE7F3C5B9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2" name="Straight Connector 621">
                <a:extLst>
                  <a:ext uri="{FF2B5EF4-FFF2-40B4-BE49-F238E27FC236}">
                    <a16:creationId xmlns:a16="http://schemas.microsoft.com/office/drawing/2014/main" id="{84C11022-5DC2-411A-BD37-ADDB80A8BE6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3" name="Straight Connector 622">
                <a:extLst>
                  <a:ext uri="{FF2B5EF4-FFF2-40B4-BE49-F238E27FC236}">
                    <a16:creationId xmlns:a16="http://schemas.microsoft.com/office/drawing/2014/main" id="{B0433207-E48C-4E63-A809-3D49939FE59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4" name="Straight Connector 623">
                <a:extLst>
                  <a:ext uri="{FF2B5EF4-FFF2-40B4-BE49-F238E27FC236}">
                    <a16:creationId xmlns:a16="http://schemas.microsoft.com/office/drawing/2014/main" id="{F5C04AE4-918B-4244-B749-1A9568DC25C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5" name="Straight Connector 624">
                <a:extLst>
                  <a:ext uri="{FF2B5EF4-FFF2-40B4-BE49-F238E27FC236}">
                    <a16:creationId xmlns:a16="http://schemas.microsoft.com/office/drawing/2014/main" id="{4A63FE90-CE01-475D-B8FF-1373AE9F675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6" name="Straight Connector 625">
                <a:extLst>
                  <a:ext uri="{FF2B5EF4-FFF2-40B4-BE49-F238E27FC236}">
                    <a16:creationId xmlns:a16="http://schemas.microsoft.com/office/drawing/2014/main" id="{D4BC6A42-A26E-4D46-B8FC-8582BC26C5E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7" name="Straight Connector 626">
                <a:extLst>
                  <a:ext uri="{FF2B5EF4-FFF2-40B4-BE49-F238E27FC236}">
                    <a16:creationId xmlns:a16="http://schemas.microsoft.com/office/drawing/2014/main" id="{F2E72B3B-ADD5-468D-ABC8-6042E68043F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8" name="Straight Connector 627">
                <a:extLst>
                  <a:ext uri="{FF2B5EF4-FFF2-40B4-BE49-F238E27FC236}">
                    <a16:creationId xmlns:a16="http://schemas.microsoft.com/office/drawing/2014/main" id="{D23A489F-B51C-42C7-9A6E-8CF4CED3940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9" name="Straight Connector 628">
                <a:extLst>
                  <a:ext uri="{FF2B5EF4-FFF2-40B4-BE49-F238E27FC236}">
                    <a16:creationId xmlns:a16="http://schemas.microsoft.com/office/drawing/2014/main" id="{191CEF4A-AC19-4987-B67F-5AA90722AD2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0" name="Straight Connector 629">
                <a:extLst>
                  <a:ext uri="{FF2B5EF4-FFF2-40B4-BE49-F238E27FC236}">
                    <a16:creationId xmlns:a16="http://schemas.microsoft.com/office/drawing/2014/main" id="{AD672943-A45B-4B7E-8C61-556142F5003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1" name="Straight Connector 630">
                <a:extLst>
                  <a:ext uri="{FF2B5EF4-FFF2-40B4-BE49-F238E27FC236}">
                    <a16:creationId xmlns:a16="http://schemas.microsoft.com/office/drawing/2014/main" id="{8CC090CF-C3F3-4706-832E-1A7E728E0F1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2" name="Straight Connector 631">
                <a:extLst>
                  <a:ext uri="{FF2B5EF4-FFF2-40B4-BE49-F238E27FC236}">
                    <a16:creationId xmlns:a16="http://schemas.microsoft.com/office/drawing/2014/main" id="{4F5438BC-7A93-477E-A255-E05818809FE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3" name="Straight Connector 632">
                <a:extLst>
                  <a:ext uri="{FF2B5EF4-FFF2-40B4-BE49-F238E27FC236}">
                    <a16:creationId xmlns:a16="http://schemas.microsoft.com/office/drawing/2014/main" id="{3D923A8A-13EF-4605-85B4-332BD91B811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4" name="Straight Connector 633">
                <a:extLst>
                  <a:ext uri="{FF2B5EF4-FFF2-40B4-BE49-F238E27FC236}">
                    <a16:creationId xmlns:a16="http://schemas.microsoft.com/office/drawing/2014/main" id="{98095D10-07A9-4BD4-9863-A5C0CD22A94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5" name="Straight Connector 634">
                <a:extLst>
                  <a:ext uri="{FF2B5EF4-FFF2-40B4-BE49-F238E27FC236}">
                    <a16:creationId xmlns:a16="http://schemas.microsoft.com/office/drawing/2014/main" id="{A4F31380-F835-416A-891E-7B99F9FD024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6" name="Straight Connector 635">
                <a:extLst>
                  <a:ext uri="{FF2B5EF4-FFF2-40B4-BE49-F238E27FC236}">
                    <a16:creationId xmlns:a16="http://schemas.microsoft.com/office/drawing/2014/main" id="{3A0E2660-D259-4AB8-85BF-7F9A6964AEF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7" name="Straight Connector 636">
                <a:extLst>
                  <a:ext uri="{FF2B5EF4-FFF2-40B4-BE49-F238E27FC236}">
                    <a16:creationId xmlns:a16="http://schemas.microsoft.com/office/drawing/2014/main" id="{50D88B9C-A8D2-491E-AA7C-DC225455FC4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8" name="Straight Connector 637">
                <a:extLst>
                  <a:ext uri="{FF2B5EF4-FFF2-40B4-BE49-F238E27FC236}">
                    <a16:creationId xmlns:a16="http://schemas.microsoft.com/office/drawing/2014/main" id="{15F2686F-3A89-4142-A3DD-971C8E54D81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9" name="Straight Connector 638">
                <a:extLst>
                  <a:ext uri="{FF2B5EF4-FFF2-40B4-BE49-F238E27FC236}">
                    <a16:creationId xmlns:a16="http://schemas.microsoft.com/office/drawing/2014/main" id="{605E1A16-FDD1-4C30-826A-963D9983469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1" name="Straight Connector 900">
                <a:extLst>
                  <a:ext uri="{FF2B5EF4-FFF2-40B4-BE49-F238E27FC236}">
                    <a16:creationId xmlns:a16="http://schemas.microsoft.com/office/drawing/2014/main" id="{D063AEBE-6736-4703-995E-D2896B05065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2" name="Straight Connector 901">
                <a:extLst>
                  <a:ext uri="{FF2B5EF4-FFF2-40B4-BE49-F238E27FC236}">
                    <a16:creationId xmlns:a16="http://schemas.microsoft.com/office/drawing/2014/main" id="{34A1009A-3C54-41E6-9F28-E2ED37A403E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3" name="Straight Connector 902">
                <a:extLst>
                  <a:ext uri="{FF2B5EF4-FFF2-40B4-BE49-F238E27FC236}">
                    <a16:creationId xmlns:a16="http://schemas.microsoft.com/office/drawing/2014/main" id="{E8793056-8865-434B-B1C8-672340F50C7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4" name="Straight Connector 903">
                <a:extLst>
                  <a:ext uri="{FF2B5EF4-FFF2-40B4-BE49-F238E27FC236}">
                    <a16:creationId xmlns:a16="http://schemas.microsoft.com/office/drawing/2014/main" id="{89F92C39-6639-4F51-A13B-111A4FCE980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5" name="Straight Connector 904">
                <a:extLst>
                  <a:ext uri="{FF2B5EF4-FFF2-40B4-BE49-F238E27FC236}">
                    <a16:creationId xmlns:a16="http://schemas.microsoft.com/office/drawing/2014/main" id="{4E978538-F8FB-4934-BD49-6369F389226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6" name="Straight Connector 905">
                <a:extLst>
                  <a:ext uri="{FF2B5EF4-FFF2-40B4-BE49-F238E27FC236}">
                    <a16:creationId xmlns:a16="http://schemas.microsoft.com/office/drawing/2014/main" id="{31937AAE-EC45-4245-B83E-AB4DA39E2C4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7" name="Straight Connector 906">
                <a:extLst>
                  <a:ext uri="{FF2B5EF4-FFF2-40B4-BE49-F238E27FC236}">
                    <a16:creationId xmlns:a16="http://schemas.microsoft.com/office/drawing/2014/main" id="{78D7DB86-EBBF-4A47-9B47-A66810DA746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8" name="Straight Connector 907">
                <a:extLst>
                  <a:ext uri="{FF2B5EF4-FFF2-40B4-BE49-F238E27FC236}">
                    <a16:creationId xmlns:a16="http://schemas.microsoft.com/office/drawing/2014/main" id="{FC03F4E8-EA02-49A7-B9C2-A4F40051EA2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9" name="Straight Connector 908">
                <a:extLst>
                  <a:ext uri="{FF2B5EF4-FFF2-40B4-BE49-F238E27FC236}">
                    <a16:creationId xmlns:a16="http://schemas.microsoft.com/office/drawing/2014/main" id="{38A08EF9-AF48-4370-B5F8-D873C6F99A0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0" name="Straight Connector 909">
                <a:extLst>
                  <a:ext uri="{FF2B5EF4-FFF2-40B4-BE49-F238E27FC236}">
                    <a16:creationId xmlns:a16="http://schemas.microsoft.com/office/drawing/2014/main" id="{5FC8AE1C-F840-4AF6-BD52-2DE2F6C180A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1" name="Straight Connector 910">
                <a:extLst>
                  <a:ext uri="{FF2B5EF4-FFF2-40B4-BE49-F238E27FC236}">
                    <a16:creationId xmlns:a16="http://schemas.microsoft.com/office/drawing/2014/main" id="{826D7CAC-83CF-4C25-B02A-D891C89EF86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2" name="Straight Connector 911">
                <a:extLst>
                  <a:ext uri="{FF2B5EF4-FFF2-40B4-BE49-F238E27FC236}">
                    <a16:creationId xmlns:a16="http://schemas.microsoft.com/office/drawing/2014/main" id="{6C97E13D-91D8-4ADA-AE54-D257E8C2E70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3" name="Straight Connector 912">
                <a:extLst>
                  <a:ext uri="{FF2B5EF4-FFF2-40B4-BE49-F238E27FC236}">
                    <a16:creationId xmlns:a16="http://schemas.microsoft.com/office/drawing/2014/main" id="{05D6A08A-DF61-46E5-9D94-695AEEB64FA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4" name="Straight Connector 913">
                <a:extLst>
                  <a:ext uri="{FF2B5EF4-FFF2-40B4-BE49-F238E27FC236}">
                    <a16:creationId xmlns:a16="http://schemas.microsoft.com/office/drawing/2014/main" id="{E7E43AD0-130C-4A38-91D9-C6FD6421371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5" name="Straight Connector 914">
                <a:extLst>
                  <a:ext uri="{FF2B5EF4-FFF2-40B4-BE49-F238E27FC236}">
                    <a16:creationId xmlns:a16="http://schemas.microsoft.com/office/drawing/2014/main" id="{4186DB9D-DD35-462E-BCBC-B531D28C3CF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6" name="Straight Connector 915">
                <a:extLst>
                  <a:ext uri="{FF2B5EF4-FFF2-40B4-BE49-F238E27FC236}">
                    <a16:creationId xmlns:a16="http://schemas.microsoft.com/office/drawing/2014/main" id="{DB86C939-0D69-4A30-8E8F-94F55D43914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7" name="Straight Connector 916">
                <a:extLst>
                  <a:ext uri="{FF2B5EF4-FFF2-40B4-BE49-F238E27FC236}">
                    <a16:creationId xmlns:a16="http://schemas.microsoft.com/office/drawing/2014/main" id="{FCB94A96-B4CD-4B00-87F6-594FBD5D6E7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8" name="Straight Connector 917">
                <a:extLst>
                  <a:ext uri="{FF2B5EF4-FFF2-40B4-BE49-F238E27FC236}">
                    <a16:creationId xmlns:a16="http://schemas.microsoft.com/office/drawing/2014/main" id="{3ABE9C7C-A7B4-4CF3-9E76-D3DAE605A4B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9" name="Straight Connector 918">
                <a:extLst>
                  <a:ext uri="{FF2B5EF4-FFF2-40B4-BE49-F238E27FC236}">
                    <a16:creationId xmlns:a16="http://schemas.microsoft.com/office/drawing/2014/main" id="{75C7F186-DA43-4B8C-8FD9-67C7414DE51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0" name="Straight Connector 919">
                <a:extLst>
                  <a:ext uri="{FF2B5EF4-FFF2-40B4-BE49-F238E27FC236}">
                    <a16:creationId xmlns:a16="http://schemas.microsoft.com/office/drawing/2014/main" id="{0BE4D77F-8746-4ACB-A7A5-7CAF6832C5D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1" name="Straight Connector 920">
                <a:extLst>
                  <a:ext uri="{FF2B5EF4-FFF2-40B4-BE49-F238E27FC236}">
                    <a16:creationId xmlns:a16="http://schemas.microsoft.com/office/drawing/2014/main" id="{E754164F-5EB2-4198-A060-28EDC4B9917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2" name="Straight Connector 921">
                <a:extLst>
                  <a:ext uri="{FF2B5EF4-FFF2-40B4-BE49-F238E27FC236}">
                    <a16:creationId xmlns:a16="http://schemas.microsoft.com/office/drawing/2014/main" id="{488D9E88-E5B1-4DAA-9848-ADE4C7E4C9C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3" name="Straight Connector 922">
                <a:extLst>
                  <a:ext uri="{FF2B5EF4-FFF2-40B4-BE49-F238E27FC236}">
                    <a16:creationId xmlns:a16="http://schemas.microsoft.com/office/drawing/2014/main" id="{EDB891AA-7712-4C9D-9FD6-3482C40B224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4" name="Straight Connector 923">
                <a:extLst>
                  <a:ext uri="{FF2B5EF4-FFF2-40B4-BE49-F238E27FC236}">
                    <a16:creationId xmlns:a16="http://schemas.microsoft.com/office/drawing/2014/main" id="{BCBC444D-DDF7-4C49-B125-AA751471E36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5" name="Straight Connector 924">
                <a:extLst>
                  <a:ext uri="{FF2B5EF4-FFF2-40B4-BE49-F238E27FC236}">
                    <a16:creationId xmlns:a16="http://schemas.microsoft.com/office/drawing/2014/main" id="{CF400031-C866-4BAD-A0A1-320C0274DC1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6" name="Straight Connector 925">
                <a:extLst>
                  <a:ext uri="{FF2B5EF4-FFF2-40B4-BE49-F238E27FC236}">
                    <a16:creationId xmlns:a16="http://schemas.microsoft.com/office/drawing/2014/main" id="{E8035FD4-9AB1-42D8-8498-BBD28B17264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7" name="Straight Connector 926">
                <a:extLst>
                  <a:ext uri="{FF2B5EF4-FFF2-40B4-BE49-F238E27FC236}">
                    <a16:creationId xmlns:a16="http://schemas.microsoft.com/office/drawing/2014/main" id="{4A5C1DE0-12B7-4C5A-9D9C-6FC93A1E602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8" name="Straight Connector 927">
                <a:extLst>
                  <a:ext uri="{FF2B5EF4-FFF2-40B4-BE49-F238E27FC236}">
                    <a16:creationId xmlns:a16="http://schemas.microsoft.com/office/drawing/2014/main" id="{4898E95A-5B98-4321-A9EB-EFE7D896914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9" name="Straight Connector 928">
                <a:extLst>
                  <a:ext uri="{FF2B5EF4-FFF2-40B4-BE49-F238E27FC236}">
                    <a16:creationId xmlns:a16="http://schemas.microsoft.com/office/drawing/2014/main" id="{090D611D-6AC9-40F4-BFF7-4D3F05A7108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0" name="Straight Connector 929">
                <a:extLst>
                  <a:ext uri="{FF2B5EF4-FFF2-40B4-BE49-F238E27FC236}">
                    <a16:creationId xmlns:a16="http://schemas.microsoft.com/office/drawing/2014/main" id="{06F45854-8186-46A5-BCCC-E79A5A0AEA0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1" name="Straight Connector 930">
                <a:extLst>
                  <a:ext uri="{FF2B5EF4-FFF2-40B4-BE49-F238E27FC236}">
                    <a16:creationId xmlns:a16="http://schemas.microsoft.com/office/drawing/2014/main" id="{18938E58-6A8D-4F0C-A151-34465D29B19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2" name="Straight Connector 931">
                <a:extLst>
                  <a:ext uri="{FF2B5EF4-FFF2-40B4-BE49-F238E27FC236}">
                    <a16:creationId xmlns:a16="http://schemas.microsoft.com/office/drawing/2014/main" id="{98721684-DA34-4422-9257-F1620BE0DC6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3" name="Straight Connector 932">
                <a:extLst>
                  <a:ext uri="{FF2B5EF4-FFF2-40B4-BE49-F238E27FC236}">
                    <a16:creationId xmlns:a16="http://schemas.microsoft.com/office/drawing/2014/main" id="{7A5E956A-C9E6-4F1D-B42E-3EE9932C07E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4" name="Straight Connector 933">
                <a:extLst>
                  <a:ext uri="{FF2B5EF4-FFF2-40B4-BE49-F238E27FC236}">
                    <a16:creationId xmlns:a16="http://schemas.microsoft.com/office/drawing/2014/main" id="{4FBD2FF6-FF01-4FE6-BE48-88B54C3692F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5" name="Straight Connector 934">
                <a:extLst>
                  <a:ext uri="{FF2B5EF4-FFF2-40B4-BE49-F238E27FC236}">
                    <a16:creationId xmlns:a16="http://schemas.microsoft.com/office/drawing/2014/main" id="{F65905E4-7876-4DAE-8AF2-B96491A25F6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6" name="Straight Connector 935">
                <a:extLst>
                  <a:ext uri="{FF2B5EF4-FFF2-40B4-BE49-F238E27FC236}">
                    <a16:creationId xmlns:a16="http://schemas.microsoft.com/office/drawing/2014/main" id="{E6584947-25EE-4166-BDC0-AC66A2550EE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7" name="Straight Connector 936">
                <a:extLst>
                  <a:ext uri="{FF2B5EF4-FFF2-40B4-BE49-F238E27FC236}">
                    <a16:creationId xmlns:a16="http://schemas.microsoft.com/office/drawing/2014/main" id="{31017872-CAAC-4B51-979C-FAA10585FFA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8" name="Straight Connector 937">
                <a:extLst>
                  <a:ext uri="{FF2B5EF4-FFF2-40B4-BE49-F238E27FC236}">
                    <a16:creationId xmlns:a16="http://schemas.microsoft.com/office/drawing/2014/main" id="{E10B3488-8908-4786-94FD-E07C7E4011C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9" name="Straight Connector 938">
                <a:extLst>
                  <a:ext uri="{FF2B5EF4-FFF2-40B4-BE49-F238E27FC236}">
                    <a16:creationId xmlns:a16="http://schemas.microsoft.com/office/drawing/2014/main" id="{499B6CFA-8F0F-499B-867A-660A8786C4D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0" name="Straight Connector 939">
                <a:extLst>
                  <a:ext uri="{FF2B5EF4-FFF2-40B4-BE49-F238E27FC236}">
                    <a16:creationId xmlns:a16="http://schemas.microsoft.com/office/drawing/2014/main" id="{7155F4BF-BF6B-44A0-9006-4F070EE7FDB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42" name="Group 941">
            <a:extLst>
              <a:ext uri="{FF2B5EF4-FFF2-40B4-BE49-F238E27FC236}">
                <a16:creationId xmlns:a16="http://schemas.microsoft.com/office/drawing/2014/main" id="{96F5C9A9-F3EA-40D8-B5BB-727D5FF20F9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943" name="Freeform 183">
              <a:extLst>
                <a:ext uri="{FF2B5EF4-FFF2-40B4-BE49-F238E27FC236}">
                  <a16:creationId xmlns:a16="http://schemas.microsoft.com/office/drawing/2014/main" id="{509D5BE6-D95F-45AA-A516-435C592C07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4" name="Group 943">
              <a:extLst>
                <a:ext uri="{FF2B5EF4-FFF2-40B4-BE49-F238E27FC236}">
                  <a16:creationId xmlns:a16="http://schemas.microsoft.com/office/drawing/2014/main" id="{0EF96EF2-DF02-4772-80F9-F22211D7C9CE}"/>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45" name="Straight Connector 944">
                <a:extLst>
                  <a:ext uri="{FF2B5EF4-FFF2-40B4-BE49-F238E27FC236}">
                    <a16:creationId xmlns:a16="http://schemas.microsoft.com/office/drawing/2014/main" id="{42945B0C-C8AB-45D3-8E5C-A9C9B69AF5A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6" name="Straight Connector 945">
                <a:extLst>
                  <a:ext uri="{FF2B5EF4-FFF2-40B4-BE49-F238E27FC236}">
                    <a16:creationId xmlns:a16="http://schemas.microsoft.com/office/drawing/2014/main" id="{1D1D2614-04F3-4A4B-BD46-8FAC28826C6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7" name="Straight Connector 946">
                <a:extLst>
                  <a:ext uri="{FF2B5EF4-FFF2-40B4-BE49-F238E27FC236}">
                    <a16:creationId xmlns:a16="http://schemas.microsoft.com/office/drawing/2014/main" id="{2F7A905A-0B8E-442E-9626-8BAE8790FF6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8" name="Straight Connector 947">
                <a:extLst>
                  <a:ext uri="{FF2B5EF4-FFF2-40B4-BE49-F238E27FC236}">
                    <a16:creationId xmlns:a16="http://schemas.microsoft.com/office/drawing/2014/main" id="{EB4AD361-941A-4CF3-ADEF-AB3B925B6E0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9" name="Straight Connector 948">
                <a:extLst>
                  <a:ext uri="{FF2B5EF4-FFF2-40B4-BE49-F238E27FC236}">
                    <a16:creationId xmlns:a16="http://schemas.microsoft.com/office/drawing/2014/main" id="{AC8D0A1A-1D28-4048-91FA-6AE63C79292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0" name="Straight Connector 949">
                <a:extLst>
                  <a:ext uri="{FF2B5EF4-FFF2-40B4-BE49-F238E27FC236}">
                    <a16:creationId xmlns:a16="http://schemas.microsoft.com/office/drawing/2014/main" id="{BD36F5AF-FCD7-412D-B2E6-04555EC9053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1" name="Straight Connector 950">
                <a:extLst>
                  <a:ext uri="{FF2B5EF4-FFF2-40B4-BE49-F238E27FC236}">
                    <a16:creationId xmlns:a16="http://schemas.microsoft.com/office/drawing/2014/main" id="{FFEEC71D-9062-4BD5-BEA3-AFA22EE2CC7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2" name="Straight Connector 951">
                <a:extLst>
                  <a:ext uri="{FF2B5EF4-FFF2-40B4-BE49-F238E27FC236}">
                    <a16:creationId xmlns:a16="http://schemas.microsoft.com/office/drawing/2014/main" id="{6B25B288-96DD-44D8-BA56-85B4CA11FA2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3" name="Straight Connector 952">
                <a:extLst>
                  <a:ext uri="{FF2B5EF4-FFF2-40B4-BE49-F238E27FC236}">
                    <a16:creationId xmlns:a16="http://schemas.microsoft.com/office/drawing/2014/main" id="{28EDDE80-AB27-415E-AA69-0F4C117CE38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4" name="Straight Connector 953">
                <a:extLst>
                  <a:ext uri="{FF2B5EF4-FFF2-40B4-BE49-F238E27FC236}">
                    <a16:creationId xmlns:a16="http://schemas.microsoft.com/office/drawing/2014/main" id="{01853BBC-801B-45F3-9E34-908D9631540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5" name="Straight Connector 954">
                <a:extLst>
                  <a:ext uri="{FF2B5EF4-FFF2-40B4-BE49-F238E27FC236}">
                    <a16:creationId xmlns:a16="http://schemas.microsoft.com/office/drawing/2014/main" id="{3A8DAAFE-044A-45E8-94F3-72DA266B107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6" name="Straight Connector 955">
                <a:extLst>
                  <a:ext uri="{FF2B5EF4-FFF2-40B4-BE49-F238E27FC236}">
                    <a16:creationId xmlns:a16="http://schemas.microsoft.com/office/drawing/2014/main" id="{A835A2F6-5465-4B98-B15F-3CDF119F456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7" name="Straight Connector 956">
                <a:extLst>
                  <a:ext uri="{FF2B5EF4-FFF2-40B4-BE49-F238E27FC236}">
                    <a16:creationId xmlns:a16="http://schemas.microsoft.com/office/drawing/2014/main" id="{6B53D350-C6F9-4085-834C-4641EAC0AB8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8" name="Straight Connector 957">
                <a:extLst>
                  <a:ext uri="{FF2B5EF4-FFF2-40B4-BE49-F238E27FC236}">
                    <a16:creationId xmlns:a16="http://schemas.microsoft.com/office/drawing/2014/main" id="{C3E21A81-96D1-4E4E-97E8-E4A62526D3C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9" name="Straight Connector 958">
                <a:extLst>
                  <a:ext uri="{FF2B5EF4-FFF2-40B4-BE49-F238E27FC236}">
                    <a16:creationId xmlns:a16="http://schemas.microsoft.com/office/drawing/2014/main" id="{DF82CCC1-C129-4F35-9F1B-6729BD54F44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0" name="Straight Connector 959">
                <a:extLst>
                  <a:ext uri="{FF2B5EF4-FFF2-40B4-BE49-F238E27FC236}">
                    <a16:creationId xmlns:a16="http://schemas.microsoft.com/office/drawing/2014/main" id="{895F0501-D32A-4097-B83A-E9168BC87F3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1" name="Straight Connector 960">
                <a:extLst>
                  <a:ext uri="{FF2B5EF4-FFF2-40B4-BE49-F238E27FC236}">
                    <a16:creationId xmlns:a16="http://schemas.microsoft.com/office/drawing/2014/main" id="{B90B0F05-8DC4-4E1F-A5D1-592347F8476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2" name="Straight Connector 961">
                <a:extLst>
                  <a:ext uri="{FF2B5EF4-FFF2-40B4-BE49-F238E27FC236}">
                    <a16:creationId xmlns:a16="http://schemas.microsoft.com/office/drawing/2014/main" id="{6C312742-1C7F-4EF5-9A87-43B5625D2AB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3" name="Straight Connector 962">
                <a:extLst>
                  <a:ext uri="{FF2B5EF4-FFF2-40B4-BE49-F238E27FC236}">
                    <a16:creationId xmlns:a16="http://schemas.microsoft.com/office/drawing/2014/main" id="{5417F241-A1A4-46E6-9FB1-7DD4192D2CC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4" name="Straight Connector 963">
                <a:extLst>
                  <a:ext uri="{FF2B5EF4-FFF2-40B4-BE49-F238E27FC236}">
                    <a16:creationId xmlns:a16="http://schemas.microsoft.com/office/drawing/2014/main" id="{5A822BE5-578C-4CFD-98BF-E1EC654B62A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5" name="Straight Connector 964">
                <a:extLst>
                  <a:ext uri="{FF2B5EF4-FFF2-40B4-BE49-F238E27FC236}">
                    <a16:creationId xmlns:a16="http://schemas.microsoft.com/office/drawing/2014/main" id="{9F53E898-4AE5-4921-88A8-901216731E5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6" name="Straight Connector 965">
                <a:extLst>
                  <a:ext uri="{FF2B5EF4-FFF2-40B4-BE49-F238E27FC236}">
                    <a16:creationId xmlns:a16="http://schemas.microsoft.com/office/drawing/2014/main" id="{F879010F-D8D2-46CD-B168-5BF73BD5A65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7" name="Straight Connector 966">
                <a:extLst>
                  <a:ext uri="{FF2B5EF4-FFF2-40B4-BE49-F238E27FC236}">
                    <a16:creationId xmlns:a16="http://schemas.microsoft.com/office/drawing/2014/main" id="{72420661-FDB6-4C66-A26F-F787F7D0B7C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8" name="Straight Connector 967">
                <a:extLst>
                  <a:ext uri="{FF2B5EF4-FFF2-40B4-BE49-F238E27FC236}">
                    <a16:creationId xmlns:a16="http://schemas.microsoft.com/office/drawing/2014/main" id="{B28C8B58-B1C3-4026-8332-6A47DB58B03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9" name="Straight Connector 968">
                <a:extLst>
                  <a:ext uri="{FF2B5EF4-FFF2-40B4-BE49-F238E27FC236}">
                    <a16:creationId xmlns:a16="http://schemas.microsoft.com/office/drawing/2014/main" id="{3E21D0DF-ED54-4839-92AF-09C791EA16F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0" name="Straight Connector 969">
                <a:extLst>
                  <a:ext uri="{FF2B5EF4-FFF2-40B4-BE49-F238E27FC236}">
                    <a16:creationId xmlns:a16="http://schemas.microsoft.com/office/drawing/2014/main" id="{25981F54-3ADA-4F50-966B-498B78354BC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1" name="Straight Connector 970">
                <a:extLst>
                  <a:ext uri="{FF2B5EF4-FFF2-40B4-BE49-F238E27FC236}">
                    <a16:creationId xmlns:a16="http://schemas.microsoft.com/office/drawing/2014/main" id="{F7BF9627-4782-447F-95DB-FF697E1CAAF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2" name="Straight Connector 971">
                <a:extLst>
                  <a:ext uri="{FF2B5EF4-FFF2-40B4-BE49-F238E27FC236}">
                    <a16:creationId xmlns:a16="http://schemas.microsoft.com/office/drawing/2014/main" id="{98555177-D0F0-40CE-B085-A5E2A5CD259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3" name="Straight Connector 972">
                <a:extLst>
                  <a:ext uri="{FF2B5EF4-FFF2-40B4-BE49-F238E27FC236}">
                    <a16:creationId xmlns:a16="http://schemas.microsoft.com/office/drawing/2014/main" id="{4AA34001-F726-487C-A301-B6A6C17A413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4" name="Straight Connector 973">
                <a:extLst>
                  <a:ext uri="{FF2B5EF4-FFF2-40B4-BE49-F238E27FC236}">
                    <a16:creationId xmlns:a16="http://schemas.microsoft.com/office/drawing/2014/main" id="{49304565-3E0B-4466-81B4-6DB5F7D4BD8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5" name="Straight Connector 974">
                <a:extLst>
                  <a:ext uri="{FF2B5EF4-FFF2-40B4-BE49-F238E27FC236}">
                    <a16:creationId xmlns:a16="http://schemas.microsoft.com/office/drawing/2014/main" id="{1F60607E-23D3-48E8-A010-4DCFC8ABB88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6" name="Straight Connector 975">
                <a:extLst>
                  <a:ext uri="{FF2B5EF4-FFF2-40B4-BE49-F238E27FC236}">
                    <a16:creationId xmlns:a16="http://schemas.microsoft.com/office/drawing/2014/main" id="{DBBACE65-83B8-4488-ADF0-487D3E02DD4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7" name="Straight Connector 976">
                <a:extLst>
                  <a:ext uri="{FF2B5EF4-FFF2-40B4-BE49-F238E27FC236}">
                    <a16:creationId xmlns:a16="http://schemas.microsoft.com/office/drawing/2014/main" id="{DE4CC146-430F-43E9-81DF-0FC788098B7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8" name="Straight Connector 977">
                <a:extLst>
                  <a:ext uri="{FF2B5EF4-FFF2-40B4-BE49-F238E27FC236}">
                    <a16:creationId xmlns:a16="http://schemas.microsoft.com/office/drawing/2014/main" id="{51A1BB25-2D73-488B-9C46-50E32E9C1D8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9" name="Straight Connector 978">
                <a:extLst>
                  <a:ext uri="{FF2B5EF4-FFF2-40B4-BE49-F238E27FC236}">
                    <a16:creationId xmlns:a16="http://schemas.microsoft.com/office/drawing/2014/main" id="{93C80257-579C-463C-BE28-C3B411B5230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0" name="Straight Connector 979">
                <a:extLst>
                  <a:ext uri="{FF2B5EF4-FFF2-40B4-BE49-F238E27FC236}">
                    <a16:creationId xmlns:a16="http://schemas.microsoft.com/office/drawing/2014/main" id="{F802DB85-79D5-4E3B-9CAB-03126759B20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1" name="Straight Connector 980">
                <a:extLst>
                  <a:ext uri="{FF2B5EF4-FFF2-40B4-BE49-F238E27FC236}">
                    <a16:creationId xmlns:a16="http://schemas.microsoft.com/office/drawing/2014/main" id="{1CA67E5F-B507-41EF-9659-8D0127F1960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2" name="Straight Connector 981">
                <a:extLst>
                  <a:ext uri="{FF2B5EF4-FFF2-40B4-BE49-F238E27FC236}">
                    <a16:creationId xmlns:a16="http://schemas.microsoft.com/office/drawing/2014/main" id="{9EDFEDCA-9084-4873-B06C-FE731DABA3E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3" name="Straight Connector 982">
                <a:extLst>
                  <a:ext uri="{FF2B5EF4-FFF2-40B4-BE49-F238E27FC236}">
                    <a16:creationId xmlns:a16="http://schemas.microsoft.com/office/drawing/2014/main" id="{89953BB3-C761-4F5A-98F3-5D3016E43A0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4" name="Straight Connector 983">
                <a:extLst>
                  <a:ext uri="{FF2B5EF4-FFF2-40B4-BE49-F238E27FC236}">
                    <a16:creationId xmlns:a16="http://schemas.microsoft.com/office/drawing/2014/main" id="{5247494A-C9C2-426E-B225-F2093FDC984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5" name="Straight Connector 984">
                <a:extLst>
                  <a:ext uri="{FF2B5EF4-FFF2-40B4-BE49-F238E27FC236}">
                    <a16:creationId xmlns:a16="http://schemas.microsoft.com/office/drawing/2014/main" id="{27E9FB41-CF8D-414B-801B-86A036BC5AA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6" name="Straight Connector 985">
                <a:extLst>
                  <a:ext uri="{FF2B5EF4-FFF2-40B4-BE49-F238E27FC236}">
                    <a16:creationId xmlns:a16="http://schemas.microsoft.com/office/drawing/2014/main" id="{C3A5A900-9CFB-41E7-92C9-81FE46FE072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7" name="Straight Connector 986">
                <a:extLst>
                  <a:ext uri="{FF2B5EF4-FFF2-40B4-BE49-F238E27FC236}">
                    <a16:creationId xmlns:a16="http://schemas.microsoft.com/office/drawing/2014/main" id="{930C9D19-3DC0-46E9-A7AB-B70592AE589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8" name="Straight Connector 987">
                <a:extLst>
                  <a:ext uri="{FF2B5EF4-FFF2-40B4-BE49-F238E27FC236}">
                    <a16:creationId xmlns:a16="http://schemas.microsoft.com/office/drawing/2014/main" id="{CD12F0D6-BFAE-4C33-A2C1-C2B3A6CC593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9" name="Straight Connector 988">
                <a:extLst>
                  <a:ext uri="{FF2B5EF4-FFF2-40B4-BE49-F238E27FC236}">
                    <a16:creationId xmlns:a16="http://schemas.microsoft.com/office/drawing/2014/main" id="{22D1D6F9-5B9E-4DFA-937E-3A9D383EC49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0" name="Straight Connector 989">
                <a:extLst>
                  <a:ext uri="{FF2B5EF4-FFF2-40B4-BE49-F238E27FC236}">
                    <a16:creationId xmlns:a16="http://schemas.microsoft.com/office/drawing/2014/main" id="{8A74D52C-870D-4995-8DE3-EA6A2B34B77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1" name="Straight Connector 990">
                <a:extLst>
                  <a:ext uri="{FF2B5EF4-FFF2-40B4-BE49-F238E27FC236}">
                    <a16:creationId xmlns:a16="http://schemas.microsoft.com/office/drawing/2014/main" id="{C37F29CE-E4C7-4672-880B-7AB3D33427E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2" name="Straight Connector 991">
                <a:extLst>
                  <a:ext uri="{FF2B5EF4-FFF2-40B4-BE49-F238E27FC236}">
                    <a16:creationId xmlns:a16="http://schemas.microsoft.com/office/drawing/2014/main" id="{B8546EF7-B947-4675-8233-44CB713A341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3" name="Straight Connector 992">
                <a:extLst>
                  <a:ext uri="{FF2B5EF4-FFF2-40B4-BE49-F238E27FC236}">
                    <a16:creationId xmlns:a16="http://schemas.microsoft.com/office/drawing/2014/main" id="{E1D93A0F-4270-4A85-8354-3B48FDC9EDF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4" name="Straight Connector 993">
                <a:extLst>
                  <a:ext uri="{FF2B5EF4-FFF2-40B4-BE49-F238E27FC236}">
                    <a16:creationId xmlns:a16="http://schemas.microsoft.com/office/drawing/2014/main" id="{9542AB86-1006-4F33-956A-FBBA11F7957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5" name="Straight Connector 994">
                <a:extLst>
                  <a:ext uri="{FF2B5EF4-FFF2-40B4-BE49-F238E27FC236}">
                    <a16:creationId xmlns:a16="http://schemas.microsoft.com/office/drawing/2014/main" id="{7A54B231-5A77-49FD-A351-02019FCE589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6" name="Straight Connector 995">
                <a:extLst>
                  <a:ext uri="{FF2B5EF4-FFF2-40B4-BE49-F238E27FC236}">
                    <a16:creationId xmlns:a16="http://schemas.microsoft.com/office/drawing/2014/main" id="{E645EC25-B047-4853-BEB8-57FC776491C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7" name="Straight Connector 996">
                <a:extLst>
                  <a:ext uri="{FF2B5EF4-FFF2-40B4-BE49-F238E27FC236}">
                    <a16:creationId xmlns:a16="http://schemas.microsoft.com/office/drawing/2014/main" id="{54DCDDF4-A2ED-47D1-BE7F-B35A66F4E2D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8" name="Straight Connector 997">
                <a:extLst>
                  <a:ext uri="{FF2B5EF4-FFF2-40B4-BE49-F238E27FC236}">
                    <a16:creationId xmlns:a16="http://schemas.microsoft.com/office/drawing/2014/main" id="{726B9674-4476-4024-9E51-D6B276D63EB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9" name="Straight Connector 998">
                <a:extLst>
                  <a:ext uri="{FF2B5EF4-FFF2-40B4-BE49-F238E27FC236}">
                    <a16:creationId xmlns:a16="http://schemas.microsoft.com/office/drawing/2014/main" id="{1AF2D10B-5DA4-46E8-8E45-A4FA8868189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0" name="Straight Connector 999">
                <a:extLst>
                  <a:ext uri="{FF2B5EF4-FFF2-40B4-BE49-F238E27FC236}">
                    <a16:creationId xmlns:a16="http://schemas.microsoft.com/office/drawing/2014/main" id="{2488C788-2EA9-4B33-BF5A-18ADC33EE4F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1" name="Straight Connector 1000">
                <a:extLst>
                  <a:ext uri="{FF2B5EF4-FFF2-40B4-BE49-F238E27FC236}">
                    <a16:creationId xmlns:a16="http://schemas.microsoft.com/office/drawing/2014/main" id="{D826F46C-E9F0-4C91-9D3E-2767B8A4704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2" name="Straight Connector 1001">
                <a:extLst>
                  <a:ext uri="{FF2B5EF4-FFF2-40B4-BE49-F238E27FC236}">
                    <a16:creationId xmlns:a16="http://schemas.microsoft.com/office/drawing/2014/main" id="{D365DB03-9930-4161-B009-CED822DF9F4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3" name="Straight Connector 1002">
                <a:extLst>
                  <a:ext uri="{FF2B5EF4-FFF2-40B4-BE49-F238E27FC236}">
                    <a16:creationId xmlns:a16="http://schemas.microsoft.com/office/drawing/2014/main" id="{03AE038C-6ADC-444D-9AF6-C0619467894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4" name="Straight Connector 1003">
                <a:extLst>
                  <a:ext uri="{FF2B5EF4-FFF2-40B4-BE49-F238E27FC236}">
                    <a16:creationId xmlns:a16="http://schemas.microsoft.com/office/drawing/2014/main" id="{C909EE48-02F3-4909-BD5F-D32B66227CB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5" name="Straight Connector 1004">
                <a:extLst>
                  <a:ext uri="{FF2B5EF4-FFF2-40B4-BE49-F238E27FC236}">
                    <a16:creationId xmlns:a16="http://schemas.microsoft.com/office/drawing/2014/main" id="{30933263-02EE-4876-B582-B00D31F092C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6" name="Straight Connector 1005">
                <a:extLst>
                  <a:ext uri="{FF2B5EF4-FFF2-40B4-BE49-F238E27FC236}">
                    <a16:creationId xmlns:a16="http://schemas.microsoft.com/office/drawing/2014/main" id="{90362EF5-C42D-459F-B11C-2B97E24E8A3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7" name="Straight Connector 1006">
                <a:extLst>
                  <a:ext uri="{FF2B5EF4-FFF2-40B4-BE49-F238E27FC236}">
                    <a16:creationId xmlns:a16="http://schemas.microsoft.com/office/drawing/2014/main" id="{EBA36484-A98E-4570-BBED-3AFC52CA08E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8" name="Straight Connector 1007">
                <a:extLst>
                  <a:ext uri="{FF2B5EF4-FFF2-40B4-BE49-F238E27FC236}">
                    <a16:creationId xmlns:a16="http://schemas.microsoft.com/office/drawing/2014/main" id="{34C11CCD-B043-41A3-8B97-03083592316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9" name="Straight Connector 1008">
                <a:extLst>
                  <a:ext uri="{FF2B5EF4-FFF2-40B4-BE49-F238E27FC236}">
                    <a16:creationId xmlns:a16="http://schemas.microsoft.com/office/drawing/2014/main" id="{8AB821EA-AD81-4BA6-9BB7-359BD8C2AAB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0" name="Straight Connector 1009">
                <a:extLst>
                  <a:ext uri="{FF2B5EF4-FFF2-40B4-BE49-F238E27FC236}">
                    <a16:creationId xmlns:a16="http://schemas.microsoft.com/office/drawing/2014/main" id="{E84744AF-12DF-4948-B2F9-69373B334BF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1" name="Straight Connector 1010">
                <a:extLst>
                  <a:ext uri="{FF2B5EF4-FFF2-40B4-BE49-F238E27FC236}">
                    <a16:creationId xmlns:a16="http://schemas.microsoft.com/office/drawing/2014/main" id="{4D9827B9-C5DE-4726-8B91-15AB022DDE6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2" name="Straight Connector 1011">
                <a:extLst>
                  <a:ext uri="{FF2B5EF4-FFF2-40B4-BE49-F238E27FC236}">
                    <a16:creationId xmlns:a16="http://schemas.microsoft.com/office/drawing/2014/main" id="{30B2D3C2-F2D4-4912-9250-2D3E0405359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3" name="Straight Connector 1012">
                <a:extLst>
                  <a:ext uri="{FF2B5EF4-FFF2-40B4-BE49-F238E27FC236}">
                    <a16:creationId xmlns:a16="http://schemas.microsoft.com/office/drawing/2014/main" id="{9B1258BF-0B2F-4D81-81E1-003AEBA110F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4" name="Straight Connector 1013">
                <a:extLst>
                  <a:ext uri="{FF2B5EF4-FFF2-40B4-BE49-F238E27FC236}">
                    <a16:creationId xmlns:a16="http://schemas.microsoft.com/office/drawing/2014/main" id="{4C041410-96E0-4A95-ABBC-56E2DF30E1D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5" name="Straight Connector 1014">
                <a:extLst>
                  <a:ext uri="{FF2B5EF4-FFF2-40B4-BE49-F238E27FC236}">
                    <a16:creationId xmlns:a16="http://schemas.microsoft.com/office/drawing/2014/main" id="{F523D6A5-8A28-4B5E-B017-D0172F2759F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6" name="Straight Connector 1015">
                <a:extLst>
                  <a:ext uri="{FF2B5EF4-FFF2-40B4-BE49-F238E27FC236}">
                    <a16:creationId xmlns:a16="http://schemas.microsoft.com/office/drawing/2014/main" id="{42C59CBF-0AC7-47CD-BCAF-F0C10FD40CA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7" name="Straight Connector 1016">
                <a:extLst>
                  <a:ext uri="{FF2B5EF4-FFF2-40B4-BE49-F238E27FC236}">
                    <a16:creationId xmlns:a16="http://schemas.microsoft.com/office/drawing/2014/main" id="{248112E7-7790-4213-9F6A-A71F58E191C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8" name="Straight Connector 1017">
                <a:extLst>
                  <a:ext uri="{FF2B5EF4-FFF2-40B4-BE49-F238E27FC236}">
                    <a16:creationId xmlns:a16="http://schemas.microsoft.com/office/drawing/2014/main" id="{0AEB4190-3008-4A64-B128-E088420DA07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9" name="Straight Connector 1018">
                <a:extLst>
                  <a:ext uri="{FF2B5EF4-FFF2-40B4-BE49-F238E27FC236}">
                    <a16:creationId xmlns:a16="http://schemas.microsoft.com/office/drawing/2014/main" id="{156397A6-3145-450C-BC35-2520D824F46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0" name="Straight Connector 1019">
                <a:extLst>
                  <a:ext uri="{FF2B5EF4-FFF2-40B4-BE49-F238E27FC236}">
                    <a16:creationId xmlns:a16="http://schemas.microsoft.com/office/drawing/2014/main" id="{6FB6A855-B3DD-4596-945C-0C554F7653F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1" name="Straight Connector 1020">
                <a:extLst>
                  <a:ext uri="{FF2B5EF4-FFF2-40B4-BE49-F238E27FC236}">
                    <a16:creationId xmlns:a16="http://schemas.microsoft.com/office/drawing/2014/main" id="{1764AA8B-E68F-418F-8B1F-4C4C1054114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2" name="Straight Connector 1021">
                <a:extLst>
                  <a:ext uri="{FF2B5EF4-FFF2-40B4-BE49-F238E27FC236}">
                    <a16:creationId xmlns:a16="http://schemas.microsoft.com/office/drawing/2014/main" id="{767B5663-CBD7-4B0F-B4FE-AA318ACE1F8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7" name="Picture 7" descr="Text&#10;&#10;Description automatically generated">
            <a:extLst>
              <a:ext uri="{FF2B5EF4-FFF2-40B4-BE49-F238E27FC236}">
                <a16:creationId xmlns:a16="http://schemas.microsoft.com/office/drawing/2014/main" id="{24C84AB8-2FA9-4A43-A32F-DD808DBD3052}"/>
              </a:ext>
            </a:extLst>
          </p:cNvPr>
          <p:cNvPicPr>
            <a:picLocks noChangeAspect="1"/>
          </p:cNvPicPr>
          <p:nvPr/>
        </p:nvPicPr>
        <p:blipFill rotWithShape="1">
          <a:blip r:embed="rId4"/>
          <a:srcRect r="3" b="6502"/>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5" name="Picture 5" descr="A picture containing person, toothbrush, teeth, indoor&#10;&#10;Description automatically generated">
            <a:extLst>
              <a:ext uri="{FF2B5EF4-FFF2-40B4-BE49-F238E27FC236}">
                <a16:creationId xmlns:a16="http://schemas.microsoft.com/office/drawing/2014/main" id="{AC5F2EAF-155E-4B09-94A2-CBBC53F2A544}"/>
              </a:ext>
            </a:extLst>
          </p:cNvPr>
          <p:cNvPicPr>
            <a:picLocks noChangeAspect="1"/>
          </p:cNvPicPr>
          <p:nvPr/>
        </p:nvPicPr>
        <p:blipFill rotWithShape="1">
          <a:blip r:embed="rId5"/>
          <a:srcRect l="7625" r="6627" b="2"/>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a:scene3d>
            <a:camera prst="perspectiveFront" fov="5400000"/>
            <a:lightRig rig="threePt" dir="t">
              <a:rot lat="0" lon="0" rev="2100000"/>
            </a:lightRig>
          </a:scene3d>
          <a:sp3d extrusionH="25400">
            <a:bevelT w="304800" h="152400" prst="hardEdge"/>
            <a:extrusionClr>
              <a:srgbClr val="000000"/>
            </a:extrusionClr>
          </a:sp3d>
        </p:spPr>
      </p:pic>
      <p:pic>
        <p:nvPicPr>
          <p:cNvPr id="3" name="Picture 5" descr="A picture containing person, indoor, ceiling, table&#10;&#10;Description automatically generated">
            <a:extLst>
              <a:ext uri="{FF2B5EF4-FFF2-40B4-BE49-F238E27FC236}">
                <a16:creationId xmlns:a16="http://schemas.microsoft.com/office/drawing/2014/main" id="{7A762E3B-AC99-4116-9136-9D2F0FC03406}"/>
              </a:ext>
            </a:extLst>
          </p:cNvPr>
          <p:cNvPicPr>
            <a:picLocks noChangeAspect="1"/>
          </p:cNvPicPr>
          <p:nvPr/>
        </p:nvPicPr>
        <p:blipFill rotWithShape="1">
          <a:blip r:embed="rId6"/>
          <a:srcRect r="-5" b="12708"/>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954872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914" y="331165"/>
            <a:ext cx="10131425" cy="1456267"/>
          </a:xfrm>
        </p:spPr>
        <p:txBody>
          <a:bodyPr/>
          <a:lstStyle/>
          <a:p>
            <a:pPr algn="ctr"/>
            <a:r>
              <a:rPr lang="en-US" dirty="0" smtClean="0"/>
              <a:t>Working with </a:t>
            </a:r>
            <a:r>
              <a:rPr lang="en-US" dirty="0" smtClean="0"/>
              <a:t>substance Abuse</a:t>
            </a:r>
            <a:endParaRPr lang="en-US" dirty="0"/>
          </a:p>
        </p:txBody>
      </p:sp>
      <p:pic>
        <p:nvPicPr>
          <p:cNvPr id="6" name="Content Placeholder 5" descr="Text&#10;&#10;Description automatically generated">
            <a:extLst>
              <a:ext uri="{FF2B5EF4-FFF2-40B4-BE49-F238E27FC236}">
                <a16:creationId xmlns:a16="http://schemas.microsoft.com/office/drawing/2014/main" id="{24358C39-948D-4908-9853-79E75111578D}"/>
              </a:ext>
            </a:extLst>
          </p:cNvPr>
          <p:cNvPicPr>
            <a:picLocks noGrp="1" noChangeAspect="1"/>
          </p:cNvPicPr>
          <p:nvPr>
            <p:ph sz="half" idx="1"/>
          </p:nvPr>
        </p:nvPicPr>
        <p:blipFill>
          <a:blip r:embed="rId2"/>
          <a:stretch>
            <a:fillRect/>
          </a:stretch>
        </p:blipFill>
        <p:spPr>
          <a:xfrm>
            <a:off x="1593300" y="3478194"/>
            <a:ext cx="2437310" cy="159237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4" name="Content Placeholder 3"/>
          <p:cNvSpPr>
            <a:spLocks noGrp="1"/>
          </p:cNvSpPr>
          <p:nvPr>
            <p:ph sz="half" idx="2"/>
          </p:nvPr>
        </p:nvSpPr>
        <p:spPr>
          <a:xfrm>
            <a:off x="6832089" y="1689463"/>
            <a:ext cx="4995332" cy="4937760"/>
          </a:xfrm>
        </p:spPr>
        <p:txBody>
          <a:bodyPr>
            <a:noAutofit/>
          </a:bodyPr>
          <a:lstStyle/>
          <a:p>
            <a:r>
              <a:rPr lang="en-US" sz="800" dirty="0"/>
              <a:t>The roles of Social workers in addiction recovery, is to help addicts and their families get the care and treatment they need to overcome the addiction. Social Workers are trained to unravel and understand the variety of psychological issues that come alone with the addiction. It is a combination of understanding psychiatry and psychology, physiology, biology, and medical treatments, along with being thoroughly tied-in to the social service net.</a:t>
            </a:r>
          </a:p>
          <a:p>
            <a:r>
              <a:rPr lang="en-US" sz="800" dirty="0"/>
              <a:t>They also help refer clients to other social services, and places that can help:</a:t>
            </a:r>
          </a:p>
          <a:p>
            <a:r>
              <a:rPr lang="en-US" sz="800" dirty="0"/>
              <a:t>- Assessment of clients in an inpatient or outpatient setting.</a:t>
            </a:r>
          </a:p>
          <a:p>
            <a:r>
              <a:rPr lang="en-US" sz="800" dirty="0"/>
              <a:t>- Development of treatment plans.</a:t>
            </a:r>
          </a:p>
          <a:p>
            <a:r>
              <a:rPr lang="en-US" sz="800" dirty="0"/>
              <a:t>- One-on-one or group counseling of clients and their families.</a:t>
            </a:r>
          </a:p>
          <a:p>
            <a:r>
              <a:rPr lang="en-US" sz="800" dirty="0"/>
              <a:t>These professionals are compassionate in their job to help these families and people. They know that the disease of addiction can affect everything in its path and bonds with others.</a:t>
            </a:r>
          </a:p>
          <a:p>
            <a:r>
              <a:rPr lang="en-US" sz="800" dirty="0"/>
              <a:t>In the roles of Addiction Social Workers, they have a number of responsibilities:</a:t>
            </a:r>
          </a:p>
          <a:p>
            <a:r>
              <a:rPr lang="en-US" sz="800" dirty="0"/>
              <a:t>1. Working with families to deal with the addicted person.</a:t>
            </a:r>
          </a:p>
          <a:p>
            <a:r>
              <a:rPr lang="en-US" sz="800" dirty="0"/>
              <a:t>2. Providing counseling around the disintegration of a marriage.</a:t>
            </a:r>
          </a:p>
          <a:p>
            <a:r>
              <a:rPr lang="en-US" sz="800" dirty="0"/>
              <a:t>3. Assisting with housing and homelessness.</a:t>
            </a:r>
          </a:p>
          <a:p>
            <a:r>
              <a:rPr lang="en-US" sz="800" dirty="0"/>
              <a:t>4. Helping in the areas of job loss and financial difficulty.</a:t>
            </a:r>
          </a:p>
          <a:p>
            <a:r>
              <a:rPr lang="en-US" sz="800" dirty="0"/>
              <a:t>5. Tracking the clinical treatment of an addicted person, making sure they have the medical help they need to get better.</a:t>
            </a:r>
          </a:p>
          <a:p>
            <a:r>
              <a:rPr lang="en-US" sz="800" dirty="0"/>
              <a:t>It is important to know that the term “addiction” can be a variety if disorders related to an inability to maintain a healthy lifestyle. Addiction is not just drugs or alcohols, it can be food, gambling, and other addictions that can quickly affect a person’s life negatively.</a:t>
            </a:r>
          </a:p>
          <a:p>
            <a:r>
              <a:rPr lang="en-US" sz="800" dirty="0"/>
              <a:t>These Social Workers serve a vitally important role in the social services continuum and help countless patients break free of the cycle of addiction and return to better health.</a:t>
            </a:r>
          </a:p>
          <a:p>
            <a:pPr fontAlgn="base"/>
            <a:r>
              <a:rPr lang="en-US" sz="200" dirty="0"/>
              <a:t> </a:t>
            </a:r>
          </a:p>
        </p:txBody>
      </p:sp>
      <p:pic>
        <p:nvPicPr>
          <p:cNvPr id="8" name="Picture 7" descr="A picture containing table, floor&#10;&#10;Description automatically generated">
            <a:extLst>
              <a:ext uri="{FF2B5EF4-FFF2-40B4-BE49-F238E27FC236}">
                <a16:creationId xmlns:a16="http://schemas.microsoft.com/office/drawing/2014/main" id="{946827E4-D92E-49E1-8A80-3D9447EF73BC}"/>
              </a:ext>
            </a:extLst>
          </p:cNvPr>
          <p:cNvPicPr>
            <a:picLocks noChangeAspect="1"/>
          </p:cNvPicPr>
          <p:nvPr/>
        </p:nvPicPr>
        <p:blipFill>
          <a:blip r:embed="rId3"/>
          <a:stretch>
            <a:fillRect/>
          </a:stretch>
        </p:blipFill>
        <p:spPr>
          <a:xfrm>
            <a:off x="258362" y="1552156"/>
            <a:ext cx="2232821" cy="148989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0" name="Picture 9" descr="A picture containing text, vector graphics&#10;&#10;Description automatically generated">
            <a:extLst>
              <a:ext uri="{FF2B5EF4-FFF2-40B4-BE49-F238E27FC236}">
                <a16:creationId xmlns:a16="http://schemas.microsoft.com/office/drawing/2014/main" id="{18B2DD7F-1287-4191-B92A-F9CE6CB31AF8}"/>
              </a:ext>
            </a:extLst>
          </p:cNvPr>
          <p:cNvPicPr>
            <a:picLocks noChangeAspect="1"/>
          </p:cNvPicPr>
          <p:nvPr/>
        </p:nvPicPr>
        <p:blipFill>
          <a:blip r:embed="rId4"/>
          <a:stretch>
            <a:fillRect/>
          </a:stretch>
        </p:blipFill>
        <p:spPr>
          <a:xfrm>
            <a:off x="2912534" y="1532921"/>
            <a:ext cx="2573866" cy="150913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2" name="Picture 11" descr="Graphical user interface&#10;&#10;Description automatically generated">
            <a:extLst>
              <a:ext uri="{FF2B5EF4-FFF2-40B4-BE49-F238E27FC236}">
                <a16:creationId xmlns:a16="http://schemas.microsoft.com/office/drawing/2014/main" id="{85FF1309-53C7-45D1-9F69-AF1260DEDB73}"/>
              </a:ext>
            </a:extLst>
          </p:cNvPr>
          <p:cNvPicPr>
            <a:picLocks noChangeAspect="1"/>
          </p:cNvPicPr>
          <p:nvPr/>
        </p:nvPicPr>
        <p:blipFill>
          <a:blip r:embed="rId5"/>
          <a:stretch>
            <a:fillRect/>
          </a:stretch>
        </p:blipFill>
        <p:spPr>
          <a:xfrm>
            <a:off x="258362" y="5499893"/>
            <a:ext cx="2555176" cy="120094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4" name="Picture 13">
            <a:extLst>
              <a:ext uri="{FF2B5EF4-FFF2-40B4-BE49-F238E27FC236}">
                <a16:creationId xmlns:a16="http://schemas.microsoft.com/office/drawing/2014/main" id="{4B41C4F5-69F0-49FA-B346-C69A312A5B56}"/>
              </a:ext>
            </a:extLst>
          </p:cNvPr>
          <p:cNvPicPr>
            <a:picLocks noChangeAspect="1"/>
          </p:cNvPicPr>
          <p:nvPr/>
        </p:nvPicPr>
        <p:blipFill>
          <a:blip r:embed="rId6"/>
          <a:stretch>
            <a:fillRect/>
          </a:stretch>
        </p:blipFill>
        <p:spPr>
          <a:xfrm>
            <a:off x="3225634" y="5499892"/>
            <a:ext cx="3010986" cy="120094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864793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wipe(down)">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circle(in)">
                                      <p:cBhvr>
                                        <p:cTn id="28"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Medical social workers</a:t>
            </a:r>
            <a:endParaRPr lang="en-US" dirty="0"/>
          </a:p>
        </p:txBody>
      </p:sp>
      <p:sp>
        <p:nvSpPr>
          <p:cNvPr id="3" name="Content Placeholder 2"/>
          <p:cNvSpPr>
            <a:spLocks noGrp="1"/>
          </p:cNvSpPr>
          <p:nvPr>
            <p:ph sz="half" idx="1"/>
          </p:nvPr>
        </p:nvSpPr>
        <p:spPr>
          <a:xfrm>
            <a:off x="8229600" y="10010273"/>
            <a:ext cx="699560" cy="1130969"/>
          </a:xfrm>
        </p:spPr>
        <p:txBody>
          <a:bodyPr>
            <a:normAutofit fontScale="92500" lnSpcReduction="20000"/>
          </a:bodyPr>
          <a:lstStyle/>
          <a:p>
            <a:pPr marL="0" indent="0">
              <a:buNone/>
            </a:pPr>
            <a:endParaRPr lang="en-US" dirty="0"/>
          </a:p>
        </p:txBody>
      </p:sp>
      <p:sp>
        <p:nvSpPr>
          <p:cNvPr id="4" name="Content Placeholder 3"/>
          <p:cNvSpPr>
            <a:spLocks noGrp="1"/>
          </p:cNvSpPr>
          <p:nvPr>
            <p:ph sz="half" idx="2"/>
          </p:nvPr>
        </p:nvSpPr>
        <p:spPr>
          <a:xfrm>
            <a:off x="5365895" y="1530067"/>
            <a:ext cx="6765332" cy="5137133"/>
          </a:xfrm>
        </p:spPr>
        <p:txBody>
          <a:bodyPr>
            <a:normAutofit fontScale="92500" lnSpcReduction="20000"/>
          </a:bodyPr>
          <a:lstStyle/>
          <a:p>
            <a:pPr>
              <a:buNone/>
            </a:pPr>
            <a:r>
              <a:rPr lang="en-US" sz="1200" dirty="0">
                <a:latin typeface="Bodoni MT Black"/>
                <a:ea typeface="+mn-lt"/>
                <a:cs typeface="+mn-lt"/>
              </a:rPr>
              <a:t> </a:t>
            </a:r>
            <a:r>
              <a:rPr lang="en-US" sz="1000" dirty="0">
                <a:latin typeface="Times New Roman"/>
                <a:ea typeface="+mn-lt"/>
                <a:cs typeface="+mn-lt"/>
              </a:rPr>
              <a:t> Counseling: Social workers provide counseling services for their clients and families of clients. In a hospice or palliative care setting, these may include working through how individuals view the dying process, as well as grief counseling.</a:t>
            </a:r>
            <a:endParaRPr lang="en-US" sz="1000">
              <a:latin typeface="Times New Roman"/>
              <a:cs typeface="Calibri"/>
            </a:endParaRPr>
          </a:p>
          <a:p>
            <a:pPr>
              <a:buNone/>
            </a:pPr>
            <a:r>
              <a:rPr lang="en-US" dirty="0"/>
              <a:t/>
            </a:r>
            <a:br>
              <a:rPr lang="en-US" dirty="0"/>
            </a:br>
            <a:endParaRPr lang="en-US" sz="1000">
              <a:latin typeface="Times New Roman"/>
              <a:cs typeface="Calibri"/>
            </a:endParaRPr>
          </a:p>
          <a:p>
            <a:pPr>
              <a:buNone/>
            </a:pPr>
            <a:r>
              <a:rPr lang="en-US" sz="1000" dirty="0">
                <a:latin typeface="Times New Roman"/>
                <a:ea typeface="+mn-lt"/>
                <a:cs typeface="+mn-lt"/>
              </a:rPr>
              <a:t>The end of life can be difficult for many people and families, especially if individuals have varying views on death and dying. Hospice social workers may help with conflict mediation between family members. Social workers may also assist families in defining their personal goals for palliative or hospice care, which can help them make decisions during this difficult time.</a:t>
            </a:r>
            <a:endParaRPr lang="en-US" sz="1000">
              <a:latin typeface="Times New Roman"/>
              <a:cs typeface="Calibri"/>
            </a:endParaRPr>
          </a:p>
          <a:p>
            <a:pPr>
              <a:buNone/>
            </a:pPr>
            <a:r>
              <a:rPr lang="en-US" dirty="0"/>
              <a:t/>
            </a:r>
            <a:br>
              <a:rPr lang="en-US" dirty="0"/>
            </a:br>
            <a:endParaRPr lang="en-US" sz="1000">
              <a:latin typeface="Times New Roman"/>
              <a:cs typeface="Calibri"/>
            </a:endParaRPr>
          </a:p>
          <a:p>
            <a:pPr>
              <a:buNone/>
            </a:pPr>
            <a:r>
              <a:rPr lang="en-US" sz="1000" dirty="0">
                <a:latin typeface="Times New Roman"/>
                <a:ea typeface="+mn-lt"/>
                <a:cs typeface="+mn-lt"/>
              </a:rPr>
              <a:t>·         Education: Social workers may host educational workshops for their communities to give them information and resources about approaching hospice or palliative care.</a:t>
            </a:r>
            <a:endParaRPr lang="en-US" sz="1000">
              <a:latin typeface="Times New Roman"/>
              <a:cs typeface="Calibri"/>
            </a:endParaRPr>
          </a:p>
          <a:p>
            <a:pPr>
              <a:buNone/>
            </a:pPr>
            <a:r>
              <a:rPr lang="en-US" dirty="0"/>
              <a:t/>
            </a:r>
            <a:br>
              <a:rPr lang="en-US" dirty="0"/>
            </a:br>
            <a:endParaRPr lang="en-US" sz="1000">
              <a:latin typeface="Times New Roman"/>
              <a:cs typeface="Calibri"/>
            </a:endParaRPr>
          </a:p>
          <a:p>
            <a:pPr>
              <a:buNone/>
            </a:pPr>
            <a:r>
              <a:rPr lang="en-US" sz="1000" dirty="0">
                <a:latin typeface="Times New Roman"/>
                <a:ea typeface="+mn-lt"/>
                <a:cs typeface="+mn-lt"/>
              </a:rPr>
              <a:t>In addition to educational workshops, which may be delivered to a group of unrelated individuals, social workers involved in hospice care often educate their clients and families about coping strategies and techniques to manage pain and other symptoms of illness.</a:t>
            </a:r>
            <a:endParaRPr lang="en-US" sz="1000">
              <a:latin typeface="Times New Roman"/>
              <a:cs typeface="Calibri"/>
            </a:endParaRPr>
          </a:p>
          <a:p>
            <a:pPr>
              <a:buNone/>
            </a:pPr>
            <a:r>
              <a:rPr lang="en-US" dirty="0"/>
              <a:t/>
            </a:r>
            <a:br>
              <a:rPr lang="en-US" dirty="0"/>
            </a:br>
            <a:endParaRPr lang="en-US" sz="1000">
              <a:latin typeface="Times New Roman"/>
              <a:cs typeface="Calibri"/>
            </a:endParaRPr>
          </a:p>
          <a:p>
            <a:pPr>
              <a:buNone/>
            </a:pPr>
            <a:r>
              <a:rPr lang="en-US" sz="1000" dirty="0">
                <a:latin typeface="Times New Roman"/>
                <a:ea typeface="+mn-lt"/>
                <a:cs typeface="+mn-lt"/>
              </a:rPr>
              <a:t>·         Assistance with paperwork: It’s important that clients’ end-of-life wishes are met. Hospice social workers often help review and document these wishes, including assisting with do not resuscitate (DNR) orders and advanced directives.</a:t>
            </a:r>
            <a:endParaRPr lang="en-US" sz="1000">
              <a:latin typeface="Times New Roman"/>
              <a:cs typeface="Calibri"/>
            </a:endParaRPr>
          </a:p>
          <a:p>
            <a:pPr>
              <a:buNone/>
            </a:pPr>
            <a:r>
              <a:rPr lang="en-US" dirty="0"/>
              <a:t/>
            </a:r>
            <a:br>
              <a:rPr lang="en-US" dirty="0"/>
            </a:br>
            <a:endParaRPr lang="en-US" sz="1000">
              <a:latin typeface="Times New Roman"/>
              <a:cs typeface="Calibri"/>
            </a:endParaRPr>
          </a:p>
          <a:p>
            <a:pPr>
              <a:buNone/>
            </a:pPr>
            <a:r>
              <a:rPr lang="en-US" sz="1000" dirty="0">
                <a:latin typeface="Times New Roman"/>
                <a:ea typeface="+mn-lt"/>
                <a:cs typeface="+mn-lt"/>
              </a:rPr>
              <a:t>Social workers may also help clients navigate their medical or veteran’s benefits, or provide advice on financial or legal matters, according to Today’s Geriatric Medicine. Assisting with Medicaid/Medicare paperwork is also common for hospice social workers.</a:t>
            </a:r>
            <a:endParaRPr lang="en-US" sz="1000">
              <a:latin typeface="Times New Roman"/>
              <a:cs typeface="Calibri"/>
            </a:endParaRPr>
          </a:p>
          <a:p>
            <a:pPr marL="0" indent="0">
              <a:buNone/>
            </a:pPr>
            <a:r>
              <a:rPr lang="en-US" dirty="0"/>
              <a:t/>
            </a:r>
            <a:br>
              <a:rPr lang="en-US" dirty="0"/>
            </a:br>
            <a:endParaRPr lang="en-US" dirty="0"/>
          </a:p>
        </p:txBody>
      </p:sp>
      <p:pic>
        <p:nvPicPr>
          <p:cNvPr id="5" name="Picture 4">
            <a:extLst>
              <a:ext uri="{FF2B5EF4-FFF2-40B4-BE49-F238E27FC236}">
                <a16:creationId xmlns:a16="http://schemas.microsoft.com/office/drawing/2014/main" id="{8D4AE7D7-132C-8543-A34B-DFA84C7B83A4}"/>
              </a:ext>
            </a:extLst>
          </p:cNvPr>
          <p:cNvPicPr>
            <a:picLocks noChangeAspect="1"/>
          </p:cNvPicPr>
          <p:nvPr/>
        </p:nvPicPr>
        <p:blipFill>
          <a:blip r:embed="rId2"/>
          <a:stretch>
            <a:fillRect/>
          </a:stretch>
        </p:blipFill>
        <p:spPr>
          <a:xfrm>
            <a:off x="504823" y="2065867"/>
            <a:ext cx="1834340" cy="137931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D9849B3D-3C88-2245-8CC9-E7AA785394DA}"/>
              </a:ext>
            </a:extLst>
          </p:cNvPr>
          <p:cNvPicPr>
            <a:picLocks noChangeAspect="1"/>
          </p:cNvPicPr>
          <p:nvPr/>
        </p:nvPicPr>
        <p:blipFill>
          <a:blip r:embed="rId3"/>
          <a:stretch>
            <a:fillRect/>
          </a:stretch>
        </p:blipFill>
        <p:spPr>
          <a:xfrm>
            <a:off x="2879716" y="2102261"/>
            <a:ext cx="2259152" cy="127361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302F3E15-06C6-FD45-A87C-8D2CCC80319A}"/>
              </a:ext>
            </a:extLst>
          </p:cNvPr>
          <p:cNvPicPr>
            <a:picLocks noChangeAspect="1"/>
          </p:cNvPicPr>
          <p:nvPr/>
        </p:nvPicPr>
        <p:blipFill>
          <a:blip r:embed="rId4"/>
          <a:stretch>
            <a:fillRect/>
          </a:stretch>
        </p:blipFill>
        <p:spPr>
          <a:xfrm>
            <a:off x="372437" y="3842771"/>
            <a:ext cx="2192403" cy="145626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8" name="Picture 7">
            <a:extLst>
              <a:ext uri="{FF2B5EF4-FFF2-40B4-BE49-F238E27FC236}">
                <a16:creationId xmlns:a16="http://schemas.microsoft.com/office/drawing/2014/main" id="{ABCDBDF6-83C5-D24A-A634-AE7F4870C167}"/>
              </a:ext>
            </a:extLst>
          </p:cNvPr>
          <p:cNvPicPr>
            <a:picLocks noChangeAspect="1"/>
          </p:cNvPicPr>
          <p:nvPr/>
        </p:nvPicPr>
        <p:blipFill>
          <a:blip r:embed="rId5"/>
          <a:stretch>
            <a:fillRect/>
          </a:stretch>
        </p:blipFill>
        <p:spPr>
          <a:xfrm>
            <a:off x="3203773" y="3725331"/>
            <a:ext cx="1935095" cy="186719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739533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619" y="-37000"/>
            <a:ext cx="10079807" cy="1324939"/>
          </a:xfrm>
        </p:spPr>
        <p:txBody>
          <a:bodyPr/>
          <a:lstStyle/>
          <a:p>
            <a:r>
              <a:rPr lang="en-US" dirty="0"/>
              <a:t>Shaping policy in social work</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65930" y="1351764"/>
            <a:ext cx="2292096" cy="147218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4" name="Content Placeholder 3"/>
          <p:cNvSpPr>
            <a:spLocks noGrp="1"/>
          </p:cNvSpPr>
          <p:nvPr>
            <p:ph sz="half" idx="2"/>
          </p:nvPr>
        </p:nvSpPr>
        <p:spPr>
          <a:xfrm>
            <a:off x="7167716" y="2288198"/>
            <a:ext cx="3649510" cy="3330938"/>
          </a:xfrm>
        </p:spPr>
        <p:txBody>
          <a:bodyPr>
            <a:normAutofit fontScale="25000" lnSpcReduction="20000"/>
          </a:bodyPr>
          <a:lstStyle/>
          <a:p>
            <a:endParaRPr lang="en-US" dirty="0"/>
          </a:p>
          <a:p>
            <a:pPr marL="0" indent="0">
              <a:buNone/>
            </a:pPr>
            <a:endParaRPr lang="en-US" sz="8000" dirty="0"/>
          </a:p>
          <a:p>
            <a:r>
              <a:rPr lang="en-US" sz="8000" b="1" dirty="0"/>
              <a:t>Do you want to make a difference? </a:t>
            </a:r>
          </a:p>
          <a:p>
            <a:r>
              <a:rPr lang="en-US" sz="8000" b="1" dirty="0"/>
              <a:t>Do you want to be an advocate for social change?</a:t>
            </a:r>
          </a:p>
          <a:p>
            <a:r>
              <a:rPr lang="en-US" sz="8000" b="1" dirty="0"/>
              <a:t>Then Social Work </a:t>
            </a:r>
            <a:r>
              <a:rPr lang="en-US" sz="8000" b="1" dirty="0" smtClean="0"/>
              <a:t>is for </a:t>
            </a:r>
            <a:r>
              <a:rPr lang="en-US" sz="8000" b="1" dirty="0"/>
              <a:t>you! </a:t>
            </a:r>
          </a:p>
          <a:p>
            <a:r>
              <a:rPr lang="en-US" sz="8000" dirty="0"/>
              <a:t>Shaping policy in Social Work means finding effective ways to improve the lives of others.</a:t>
            </a:r>
          </a:p>
          <a:p>
            <a:pPr lvl="0"/>
            <a:r>
              <a:rPr lang="en-US" sz="8000" dirty="0"/>
              <a:t>Promote social Justice to assure that all people have equal access to resources, job opportunities and services needed to meet all basic human needs</a:t>
            </a:r>
          </a:p>
          <a:p>
            <a:pPr lvl="0"/>
            <a:r>
              <a:rPr lang="en-US" sz="8000" dirty="0"/>
              <a:t>To ensure that individuals are protected against racism, discrimination and bullying</a:t>
            </a:r>
          </a:p>
          <a:p>
            <a:r>
              <a:rPr lang="en-US" dirty="0"/>
              <a:t>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924" y="3487662"/>
            <a:ext cx="1905000" cy="24003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01233" y="1287939"/>
            <a:ext cx="2674758" cy="132605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23786" y="3637776"/>
            <a:ext cx="3048000" cy="210007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66687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rim.C8D81E20-CCC5-4E50-A467-F6EB5228D759.MOV">
            <a:hlinkClick r:id="" action="ppaction://media"/>
            <a:extLst>
              <a:ext uri="{FF2B5EF4-FFF2-40B4-BE49-F238E27FC236}">
                <a16:creationId xmlns:a16="http://schemas.microsoft.com/office/drawing/2014/main" id="{364C2D0C-4CD7-E446-A231-2F49CF68916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30621" y="232414"/>
            <a:ext cx="10934391" cy="6405161"/>
          </a:xfrm>
          <a:ln/>
        </p:spPr>
        <p:style>
          <a:lnRef idx="2">
            <a:schemeClr val="dk1">
              <a:shade val="50000"/>
            </a:schemeClr>
          </a:lnRef>
          <a:fillRef idx="1">
            <a:schemeClr val="dk1"/>
          </a:fillRef>
          <a:effectRef idx="0">
            <a:schemeClr val="dk1"/>
          </a:effectRef>
          <a:fontRef idx="minor">
            <a:schemeClr val="lt1"/>
          </a:fontRef>
        </p:style>
      </p:pic>
    </p:spTree>
    <p:extLst>
      <p:ext uri="{BB962C8B-B14F-4D97-AF65-F5344CB8AC3E}">
        <p14:creationId xmlns:p14="http://schemas.microsoft.com/office/powerpoint/2010/main" val="2797339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49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DF66501F543E741B6F3B1E383516226" ma:contentTypeVersion="2" ma:contentTypeDescription="Create a new document." ma:contentTypeScope="" ma:versionID="fb8e5798b67eaa2d7e64045dbb84d980">
  <xsd:schema xmlns:xsd="http://www.w3.org/2001/XMLSchema" xmlns:xs="http://www.w3.org/2001/XMLSchema" xmlns:p="http://schemas.microsoft.com/office/2006/metadata/properties" xmlns:ns3="79aa251a-fac3-444a-9f7e-dbd9a015c71e" targetNamespace="http://schemas.microsoft.com/office/2006/metadata/properties" ma:root="true" ma:fieldsID="e56ef7dea9e33e422c418eb5214ad0a1" ns3:_="">
    <xsd:import namespace="79aa251a-fac3-444a-9f7e-dbd9a015c71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9aa251a-fac3-444a-9f7e-dbd9a015c71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99BB42A-CE71-40AD-9B55-8F4242760045}">
  <ds:schemaRefs>
    <ds:schemaRef ds:uri="http://schemas.microsoft.com/sharepoint/v3/contenttype/forms"/>
  </ds:schemaRefs>
</ds:datastoreItem>
</file>

<file path=customXml/itemProps2.xml><?xml version="1.0" encoding="utf-8"?>
<ds:datastoreItem xmlns:ds="http://schemas.openxmlformats.org/officeDocument/2006/customXml" ds:itemID="{1EFC70C0-0FC5-4892-89DA-6724BEF5476F}">
  <ds:schemaRefs>
    <ds:schemaRef ds:uri="http://schemas.microsoft.com/office/2006/metadata/properties"/>
    <ds:schemaRef ds:uri="http://purl.org/dc/dcmitype/"/>
    <ds:schemaRef ds:uri="79aa251a-fac3-444a-9f7e-dbd9a015c71e"/>
    <ds:schemaRef ds:uri="http://purl.org/dc/elements/1.1/"/>
    <ds:schemaRef ds:uri="http://purl.org/dc/terms/"/>
    <ds:schemaRef ds:uri="http://www.w3.org/XML/1998/namespace"/>
    <ds:schemaRef ds:uri="http://schemas.openxmlformats.org/package/2006/metadata/core-properties"/>
    <ds:schemaRef ds:uri="http://schemas.microsoft.com/office/2006/documentManagement/types"/>
    <ds:schemaRef ds:uri="http://schemas.microsoft.com/office/infopath/2007/PartnerControls"/>
  </ds:schemaRefs>
</ds:datastoreItem>
</file>

<file path=customXml/itemProps3.xml><?xml version="1.0" encoding="utf-8"?>
<ds:datastoreItem xmlns:ds="http://schemas.openxmlformats.org/officeDocument/2006/customXml" ds:itemID="{0B2B3555-1A37-4309-8B40-BBCC7F888BC7}">
  <ds:schemaRefs>
    <ds:schemaRef ds:uri="http://schemas.microsoft.com/office/2006/metadata/contentType"/>
    <ds:schemaRef ds:uri="http://schemas.microsoft.com/office/2006/metadata/properties/metaAttributes"/>
    <ds:schemaRef ds:uri="http://www.w3.org/2000/xmlns/"/>
    <ds:schemaRef ds:uri="http://www.w3.org/2001/XMLSchema"/>
    <ds:schemaRef ds:uri="79aa251a-fac3-444a-9f7e-dbd9a015c71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466</TotalTime>
  <Words>2399</Words>
  <Application>Microsoft Office PowerPoint</Application>
  <PresentationFormat>Widescreen</PresentationFormat>
  <Paragraphs>104</Paragraphs>
  <Slides>13</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Bodoni MT Black</vt:lpstr>
      <vt:lpstr>Calibri</vt:lpstr>
      <vt:lpstr>Calibri Light</vt:lpstr>
      <vt:lpstr>Castellar</vt:lpstr>
      <vt:lpstr>Times New Roman</vt:lpstr>
      <vt:lpstr>Celestial</vt:lpstr>
      <vt:lpstr>Social work</vt:lpstr>
      <vt:lpstr>What is social work?</vt:lpstr>
      <vt:lpstr>PowerPoint Presentation</vt:lpstr>
      <vt:lpstr>Military Social worker </vt:lpstr>
      <vt:lpstr>Working with families as a whole</vt:lpstr>
      <vt:lpstr>Social work in the world of children</vt:lpstr>
      <vt:lpstr>Clinical social work</vt:lpstr>
      <vt:lpstr>Geriatric Social Worker</vt:lpstr>
      <vt:lpstr>    Social workers for people with Disabilities </vt:lpstr>
      <vt:lpstr>Working with substance Abuse</vt:lpstr>
      <vt:lpstr>Medical social workers</vt:lpstr>
      <vt:lpstr>Shaping policy in social work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work</dc:title>
  <dc:creator>Tamar</dc:creator>
  <cp:lastModifiedBy>Tamar</cp:lastModifiedBy>
  <cp:revision>131</cp:revision>
  <dcterms:created xsi:type="dcterms:W3CDTF">2020-11-10T21:46:43Z</dcterms:created>
  <dcterms:modified xsi:type="dcterms:W3CDTF">2020-11-24T16:43:41Z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0x010100EDF66501F543E741B6F3B1E383516226</vt:lpwstr>
  </property>
</Properties>
</file>