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T Norms" panose="020B0604020202020204" charset="0"/>
      <p:regular r:id="rId16"/>
    </p:embeddedFont>
    <p:embeddedFont>
      <p:font typeface="TT Norms Bold" panose="020B0604020202020204" charset="0"/>
      <p:regular r:id="rId17"/>
    </p:embeddedFont>
    <p:embeddedFont>
      <p:font typeface="UID วันทอง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-2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0.svg"/><Relationship Id="rId10" Type="http://schemas.openxmlformats.org/officeDocument/2006/relationships/hyperlink" Target="https://ulmapps.ulm.edu/webforms/form/ask-librarian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4126">
            <a:off x="-2773695" y="5755679"/>
            <a:ext cx="9390619" cy="6409097"/>
          </a:xfrm>
          <a:custGeom>
            <a:avLst/>
            <a:gdLst/>
            <a:ahLst/>
            <a:cxnLst/>
            <a:rect l="l" t="t" r="r" b="b"/>
            <a:pathLst>
              <a:path w="9390619" h="6409097">
                <a:moveTo>
                  <a:pt x="0" y="0"/>
                </a:moveTo>
                <a:lnTo>
                  <a:pt x="9390619" y="0"/>
                </a:lnTo>
                <a:lnTo>
                  <a:pt x="9390619" y="6409097"/>
                </a:lnTo>
                <a:lnTo>
                  <a:pt x="0" y="6409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4311">
            <a:off x="11881937" y="-1536869"/>
            <a:ext cx="8623301" cy="5885403"/>
          </a:xfrm>
          <a:custGeom>
            <a:avLst/>
            <a:gdLst/>
            <a:ahLst/>
            <a:cxnLst/>
            <a:rect l="l" t="t" r="r" b="b"/>
            <a:pathLst>
              <a:path w="8623301" h="5885403">
                <a:moveTo>
                  <a:pt x="0" y="0"/>
                </a:moveTo>
                <a:lnTo>
                  <a:pt x="8623301" y="0"/>
                </a:lnTo>
                <a:lnTo>
                  <a:pt x="8623301" y="5885403"/>
                </a:lnTo>
                <a:lnTo>
                  <a:pt x="0" y="58854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10261533" cy="8229600"/>
          </a:xfrm>
          <a:custGeom>
            <a:avLst/>
            <a:gdLst/>
            <a:ahLst/>
            <a:cxnLst/>
            <a:rect l="l" t="t" r="r" b="b"/>
            <a:pathLst>
              <a:path w="2702626" h="2167467">
                <a:moveTo>
                  <a:pt x="38477" y="0"/>
                </a:moveTo>
                <a:lnTo>
                  <a:pt x="2664148" y="0"/>
                </a:lnTo>
                <a:cubicBezTo>
                  <a:pt x="2674353" y="0"/>
                  <a:pt x="2684140" y="4054"/>
                  <a:pt x="2691356" y="11270"/>
                </a:cubicBezTo>
                <a:cubicBezTo>
                  <a:pt x="2698572" y="18486"/>
                  <a:pt x="2702626" y="28273"/>
                  <a:pt x="2702626" y="38477"/>
                </a:cubicBezTo>
                <a:lnTo>
                  <a:pt x="2702626" y="2128989"/>
                </a:lnTo>
                <a:cubicBezTo>
                  <a:pt x="2702626" y="2150240"/>
                  <a:pt x="2685399" y="2167467"/>
                  <a:pt x="2664148" y="2167467"/>
                </a:cubicBezTo>
                <a:lnTo>
                  <a:pt x="38477" y="2167467"/>
                </a:lnTo>
                <a:cubicBezTo>
                  <a:pt x="28273" y="2167467"/>
                  <a:pt x="18486" y="2163413"/>
                  <a:pt x="11270" y="2156197"/>
                </a:cubicBezTo>
                <a:cubicBezTo>
                  <a:pt x="4054" y="2148981"/>
                  <a:pt x="0" y="2139194"/>
                  <a:pt x="0" y="2128989"/>
                </a:cubicBezTo>
                <a:lnTo>
                  <a:pt x="0" y="38477"/>
                </a:lnTo>
                <a:cubicBezTo>
                  <a:pt x="0" y="28273"/>
                  <a:pt x="4054" y="18486"/>
                  <a:pt x="11270" y="11270"/>
                </a:cubicBezTo>
                <a:cubicBezTo>
                  <a:pt x="18486" y="4054"/>
                  <a:pt x="28273" y="0"/>
                  <a:pt x="38477" y="0"/>
                </a:cubicBezTo>
                <a:close/>
              </a:path>
            </a:pathLst>
          </a:custGeom>
          <a:solidFill>
            <a:srgbClr val="FF6665"/>
          </a:solidFill>
        </p:spPr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33665" y="-651568"/>
            <a:ext cx="4484796" cy="4114800"/>
          </a:xfrm>
          <a:custGeom>
            <a:avLst/>
            <a:gdLst/>
            <a:ahLst/>
            <a:cxnLst/>
            <a:rect l="l" t="t" r="r" b="b"/>
            <a:pathLst>
              <a:path w="4484796" h="4114800">
                <a:moveTo>
                  <a:pt x="0" y="0"/>
                </a:moveTo>
                <a:lnTo>
                  <a:pt x="4484795" y="0"/>
                </a:lnTo>
                <a:lnTo>
                  <a:pt x="4484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2885" y="2324100"/>
            <a:ext cx="10261533" cy="0"/>
          </a:xfrm>
          <a:prstGeom prst="line">
            <a:avLst/>
          </a:prstGeom>
          <a:ln w="28575" cap="flat">
            <a:solidFill>
              <a:srgbClr val="FFEDB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19944" y="8262627"/>
            <a:ext cx="3398516" cy="2179298"/>
          </a:xfrm>
          <a:custGeom>
            <a:avLst/>
            <a:gdLst/>
            <a:ahLst/>
            <a:cxnLst/>
            <a:rect l="l" t="t" r="r" b="b"/>
            <a:pathLst>
              <a:path w="3398516" h="2179298">
                <a:moveTo>
                  <a:pt x="0" y="0"/>
                </a:moveTo>
                <a:lnTo>
                  <a:pt x="3398516" y="0"/>
                </a:lnTo>
                <a:lnTo>
                  <a:pt x="3398516" y="2179299"/>
                </a:lnTo>
                <a:lnTo>
                  <a:pt x="0" y="21792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021320" y="7031072"/>
            <a:ext cx="5319069" cy="3410853"/>
          </a:xfrm>
          <a:custGeom>
            <a:avLst/>
            <a:gdLst/>
            <a:ahLst/>
            <a:cxnLst/>
            <a:rect l="l" t="t" r="r" b="b"/>
            <a:pathLst>
              <a:path w="5319069" h="3410853">
                <a:moveTo>
                  <a:pt x="0" y="0"/>
                </a:moveTo>
                <a:lnTo>
                  <a:pt x="5319069" y="0"/>
                </a:lnTo>
                <a:lnTo>
                  <a:pt x="5319069" y="3410854"/>
                </a:lnTo>
                <a:lnTo>
                  <a:pt x="0" y="3410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484418" y="3127446"/>
            <a:ext cx="7271054" cy="5135182"/>
          </a:xfrm>
          <a:custGeom>
            <a:avLst/>
            <a:gdLst/>
            <a:ahLst/>
            <a:cxnLst/>
            <a:rect l="l" t="t" r="r" b="b"/>
            <a:pathLst>
              <a:path w="7271054" h="5135182">
                <a:moveTo>
                  <a:pt x="7271053" y="0"/>
                </a:moveTo>
                <a:lnTo>
                  <a:pt x="0" y="0"/>
                </a:lnTo>
                <a:lnTo>
                  <a:pt x="0" y="5135181"/>
                </a:lnTo>
                <a:lnTo>
                  <a:pt x="7271053" y="5135181"/>
                </a:lnTo>
                <a:lnTo>
                  <a:pt x="727105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F3C00C3-C720-4C53-A394-31E3A33D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750" y="5196896"/>
            <a:ext cx="9263398" cy="1143000"/>
          </a:xfrm>
        </p:spPr>
        <p:txBody>
          <a:bodyPr>
            <a:noAutofit/>
          </a:bodyPr>
          <a:lstStyle/>
          <a:p>
            <a:pPr>
              <a:lnSpc>
                <a:spcPts val="14256"/>
              </a:lnSpc>
            </a:pPr>
            <a:r>
              <a:rPr lang="en-US" sz="10500" spc="1088" dirty="0">
                <a:solidFill>
                  <a:srgbClr val="FFFFFF"/>
                </a:solidFill>
                <a:latin typeface="UID วันทอง"/>
                <a:ea typeface="UID วันทอง"/>
                <a:cs typeface="UID วันทอง"/>
                <a:sym typeface="UID วันทอง"/>
              </a:rPr>
              <a:t>HOW TO</a:t>
            </a:r>
            <a:br>
              <a:rPr lang="en-US" sz="10500" spc="1088" dirty="0">
                <a:solidFill>
                  <a:srgbClr val="FFFFFF"/>
                </a:solidFill>
                <a:latin typeface="UID วันทอง"/>
                <a:ea typeface="UID วันทอง"/>
                <a:cs typeface="UID วันทอง"/>
                <a:sym typeface="UID วันทอง"/>
              </a:rPr>
            </a:br>
            <a:r>
              <a:rPr lang="en-US" sz="10500" spc="1088" dirty="0">
                <a:solidFill>
                  <a:srgbClr val="FFFFFF"/>
                </a:solidFill>
                <a:latin typeface="UID วันทอง"/>
                <a:ea typeface="UID วันทอง"/>
                <a:cs typeface="UID วันทอง"/>
                <a:sym typeface="UID วันทอง"/>
              </a:rPr>
              <a:t>READ AN ACADEMIC ARTICLE</a:t>
            </a:r>
            <a:endParaRPr lang="en-US" sz="10500" dirty="0"/>
          </a:p>
        </p:txBody>
      </p:sp>
      <p:sp>
        <p:nvSpPr>
          <p:cNvPr id="12" name="TextBox 12"/>
          <p:cNvSpPr txBox="1"/>
          <p:nvPr/>
        </p:nvSpPr>
        <p:spPr>
          <a:xfrm>
            <a:off x="1921614" y="1737847"/>
            <a:ext cx="756805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spc="139" dirty="0">
                <a:solidFill>
                  <a:srgbClr val="FFEDBA"/>
                </a:solidFill>
                <a:latin typeface="TT Norms Bold"/>
                <a:ea typeface="TT Norms Bold"/>
                <a:cs typeface="TT Norms Bold"/>
                <a:sym typeface="TT Norms Bold"/>
              </a:rPr>
              <a:t>MADELINE MOGHIMI, MLIS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-1245176" y="7397735"/>
            <a:ext cx="12256033" cy="8364743"/>
          </a:xfrm>
          <a:custGeom>
            <a:avLst/>
            <a:gdLst/>
            <a:ahLst/>
            <a:cxnLst/>
            <a:rect l="l" t="t" r="r" b="b"/>
            <a:pathLst>
              <a:path w="12256033" h="8364743">
                <a:moveTo>
                  <a:pt x="0" y="0"/>
                </a:moveTo>
                <a:lnTo>
                  <a:pt x="12256033" y="0"/>
                </a:lnTo>
                <a:lnTo>
                  <a:pt x="12256033" y="8364742"/>
                </a:lnTo>
                <a:lnTo>
                  <a:pt x="0" y="8364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929104">
            <a:off x="-2270865" y="-1971486"/>
            <a:ext cx="8441939" cy="5761623"/>
          </a:xfrm>
          <a:custGeom>
            <a:avLst/>
            <a:gdLst/>
            <a:ahLst/>
            <a:cxnLst/>
            <a:rect l="l" t="t" r="r" b="b"/>
            <a:pathLst>
              <a:path w="8441939" h="5761623">
                <a:moveTo>
                  <a:pt x="0" y="0"/>
                </a:moveTo>
                <a:lnTo>
                  <a:pt x="8441938" y="0"/>
                </a:lnTo>
                <a:lnTo>
                  <a:pt x="8441938" y="5761623"/>
                </a:lnTo>
                <a:lnTo>
                  <a:pt x="0" y="5761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9909468" y="-3462550"/>
            <a:ext cx="12256033" cy="8364743"/>
          </a:xfrm>
          <a:custGeom>
            <a:avLst/>
            <a:gdLst/>
            <a:ahLst/>
            <a:cxnLst/>
            <a:rect l="l" t="t" r="r" b="b"/>
            <a:pathLst>
              <a:path w="12256033" h="8364743">
                <a:moveTo>
                  <a:pt x="0" y="0"/>
                </a:moveTo>
                <a:lnTo>
                  <a:pt x="12256033" y="0"/>
                </a:lnTo>
                <a:lnTo>
                  <a:pt x="12256033" y="8364742"/>
                </a:lnTo>
                <a:lnTo>
                  <a:pt x="0" y="8364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24327" y="0"/>
                </a:moveTo>
                <a:lnTo>
                  <a:pt x="4250399" y="0"/>
                </a:lnTo>
                <a:cubicBezTo>
                  <a:pt x="4263834" y="0"/>
                  <a:pt x="4274726" y="10891"/>
                  <a:pt x="4274726" y="24327"/>
                </a:cubicBezTo>
                <a:lnTo>
                  <a:pt x="4274726" y="2143140"/>
                </a:lnTo>
                <a:cubicBezTo>
                  <a:pt x="4274726" y="2156575"/>
                  <a:pt x="4263834" y="2167467"/>
                  <a:pt x="4250399" y="2167467"/>
                </a:cubicBezTo>
                <a:lnTo>
                  <a:pt x="24327" y="2167467"/>
                </a:lnTo>
                <a:cubicBezTo>
                  <a:pt x="10891" y="2167467"/>
                  <a:pt x="0" y="2156575"/>
                  <a:pt x="0" y="2143140"/>
                </a:cubicBezTo>
                <a:lnTo>
                  <a:pt x="0" y="24327"/>
                </a:lnTo>
                <a:cubicBezTo>
                  <a:pt x="0" y="10891"/>
                  <a:pt x="10891" y="0"/>
                  <a:pt x="24327" y="0"/>
                </a:cubicBezTo>
                <a:close/>
              </a:path>
            </a:pathLst>
          </a:custGeom>
          <a:solidFill>
            <a:srgbClr val="FF6665"/>
          </a:solidFill>
        </p:spPr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824" y="5833487"/>
            <a:ext cx="6582667" cy="4788890"/>
          </a:xfrm>
          <a:custGeom>
            <a:avLst/>
            <a:gdLst/>
            <a:ahLst/>
            <a:cxnLst/>
            <a:rect l="l" t="t" r="r" b="b"/>
            <a:pathLst>
              <a:path w="6582667" h="4788890">
                <a:moveTo>
                  <a:pt x="0" y="0"/>
                </a:moveTo>
                <a:lnTo>
                  <a:pt x="6582667" y="0"/>
                </a:lnTo>
                <a:lnTo>
                  <a:pt x="6582667" y="4788891"/>
                </a:lnTo>
                <a:lnTo>
                  <a:pt x="0" y="47888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25476" y="7981672"/>
            <a:ext cx="3718916" cy="2384755"/>
          </a:xfrm>
          <a:custGeom>
            <a:avLst/>
            <a:gdLst/>
            <a:ahLst/>
            <a:cxnLst/>
            <a:rect l="l" t="t" r="r" b="b"/>
            <a:pathLst>
              <a:path w="3718916" h="2384755">
                <a:moveTo>
                  <a:pt x="3718916" y="0"/>
                </a:moveTo>
                <a:lnTo>
                  <a:pt x="0" y="0"/>
                </a:lnTo>
                <a:lnTo>
                  <a:pt x="0" y="2384755"/>
                </a:lnTo>
                <a:lnTo>
                  <a:pt x="3718916" y="2384755"/>
                </a:lnTo>
                <a:lnTo>
                  <a:pt x="371891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5130508" y="-1148075"/>
            <a:ext cx="4484796" cy="4114800"/>
          </a:xfrm>
          <a:custGeom>
            <a:avLst/>
            <a:gdLst/>
            <a:ahLst/>
            <a:cxnLst/>
            <a:rect l="l" t="t" r="r" b="b"/>
            <a:pathLst>
              <a:path w="4484796" h="4114800">
                <a:moveTo>
                  <a:pt x="4484796" y="0"/>
                </a:moveTo>
                <a:lnTo>
                  <a:pt x="0" y="0"/>
                </a:lnTo>
                <a:lnTo>
                  <a:pt x="0" y="4114800"/>
                </a:lnTo>
                <a:lnTo>
                  <a:pt x="4484796" y="4114800"/>
                </a:lnTo>
                <a:lnTo>
                  <a:pt x="448479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45176" y="-1482510"/>
            <a:ext cx="4484796" cy="4114800"/>
          </a:xfrm>
          <a:custGeom>
            <a:avLst/>
            <a:gdLst/>
            <a:ahLst/>
            <a:cxnLst/>
            <a:rect l="l" t="t" r="r" b="b"/>
            <a:pathLst>
              <a:path w="4484796" h="4114800">
                <a:moveTo>
                  <a:pt x="0" y="0"/>
                </a:moveTo>
                <a:lnTo>
                  <a:pt x="4484796" y="0"/>
                </a:lnTo>
                <a:lnTo>
                  <a:pt x="44847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3A4BA34-F1AD-4AE8-B490-E0210788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563" y="1562100"/>
            <a:ext cx="13106400" cy="1143000"/>
          </a:xfrm>
        </p:spPr>
        <p:txBody>
          <a:bodyPr>
            <a:noAutofit/>
          </a:bodyPr>
          <a:lstStyle/>
          <a:p>
            <a:r>
              <a:rPr lang="en-US" sz="10000" spc="999" dirty="0">
                <a:solidFill>
                  <a:srgbClr val="FFFFFF"/>
                </a:solidFill>
                <a:latin typeface="UID วันทอง"/>
                <a:ea typeface="UID วันทอง"/>
                <a:cs typeface="UID วันทอง"/>
                <a:sym typeface="UID วันทอง"/>
              </a:rPr>
              <a:t>CONTACT US</a:t>
            </a:r>
            <a:endParaRPr lang="en-US" sz="10000" dirty="0"/>
          </a:p>
        </p:txBody>
      </p:sp>
      <p:sp>
        <p:nvSpPr>
          <p:cNvPr id="11" name="TextBox 11"/>
          <p:cNvSpPr txBox="1"/>
          <p:nvPr/>
        </p:nvSpPr>
        <p:spPr>
          <a:xfrm>
            <a:off x="1879375" y="3486506"/>
            <a:ext cx="8102448" cy="3847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9"/>
              </a:lnSpc>
            </a:pPr>
            <a:r>
              <a:rPr lang="en-US" sz="3199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Email: Reference@ulm.edu</a:t>
            </a:r>
          </a:p>
          <a:p>
            <a:pPr algn="l">
              <a:lnSpc>
                <a:spcPts val="5119"/>
              </a:lnSpc>
            </a:pPr>
            <a:endParaRPr lang="en-US" sz="3199" dirty="0">
              <a:solidFill>
                <a:srgbClr val="FFFFFF"/>
              </a:solidFill>
              <a:latin typeface="TT Norms"/>
              <a:ea typeface="TT Norms"/>
              <a:cs typeface="TT Norms"/>
              <a:sym typeface="TT Norms"/>
            </a:endParaRPr>
          </a:p>
          <a:p>
            <a:pPr algn="l">
              <a:lnSpc>
                <a:spcPts val="5119"/>
              </a:lnSpc>
            </a:pPr>
            <a:r>
              <a:rPr lang="en-US" sz="3199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Voicemail: (318) 342-1071</a:t>
            </a:r>
          </a:p>
          <a:p>
            <a:pPr algn="l">
              <a:lnSpc>
                <a:spcPts val="5119"/>
              </a:lnSpc>
            </a:pPr>
            <a:endParaRPr lang="en-US" sz="3199" dirty="0">
              <a:solidFill>
                <a:srgbClr val="FFFFFF"/>
              </a:solidFill>
              <a:latin typeface="TT Norms"/>
              <a:ea typeface="TT Norms"/>
              <a:cs typeface="TT Norms"/>
              <a:sym typeface="TT Norms"/>
            </a:endParaRPr>
          </a:p>
          <a:p>
            <a:pPr algn="l">
              <a:lnSpc>
                <a:spcPts val="5119"/>
              </a:lnSpc>
            </a:pPr>
            <a:r>
              <a:rPr lang="en-US" sz="3199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Webform: </a:t>
            </a:r>
            <a:r>
              <a:rPr lang="en-US" sz="3199" u="sng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  <a:hlinkClick r:id="rId10" tooltip="https://ulmapps.ulm.edu/webforms/form/ask-librarian"/>
              </a:rPr>
              <a:t>Ask-a-Librarian</a:t>
            </a:r>
          </a:p>
          <a:p>
            <a:pPr algn="l">
              <a:lnSpc>
                <a:spcPts val="5119"/>
              </a:lnSpc>
            </a:pPr>
            <a:endParaRPr lang="en-US" sz="3199" u="sng" dirty="0">
              <a:solidFill>
                <a:srgbClr val="FFFFFF"/>
              </a:solidFill>
              <a:latin typeface="TT Norms"/>
              <a:ea typeface="TT Norms"/>
              <a:cs typeface="TT Norms"/>
              <a:sym typeface="TT Norms"/>
              <a:hlinkClick r:id="rId10" tooltip="https://ulmapps.ulm.edu/webforms/form/ask-librari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7345058">
            <a:off x="-4950186" y="4650676"/>
            <a:ext cx="11957772" cy="8161179"/>
          </a:xfrm>
          <a:custGeom>
            <a:avLst/>
            <a:gdLst/>
            <a:ahLst/>
            <a:cxnLst/>
            <a:rect l="l" t="t" r="r" b="b"/>
            <a:pathLst>
              <a:path w="11957772" h="8161179">
                <a:moveTo>
                  <a:pt x="0" y="0"/>
                </a:moveTo>
                <a:lnTo>
                  <a:pt x="11957772" y="0"/>
                </a:lnTo>
                <a:lnTo>
                  <a:pt x="11957772" y="8161179"/>
                </a:lnTo>
                <a:lnTo>
                  <a:pt x="0" y="8161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613921">
            <a:off x="11023150" y="-1939496"/>
            <a:ext cx="10529259" cy="7186219"/>
          </a:xfrm>
          <a:custGeom>
            <a:avLst/>
            <a:gdLst/>
            <a:ahLst/>
            <a:cxnLst/>
            <a:rect l="l" t="t" r="r" b="b"/>
            <a:pathLst>
              <a:path w="10529259" h="7186219">
                <a:moveTo>
                  <a:pt x="0" y="0"/>
                </a:moveTo>
                <a:lnTo>
                  <a:pt x="10529260" y="0"/>
                </a:lnTo>
                <a:lnTo>
                  <a:pt x="10529260" y="7186219"/>
                </a:lnTo>
                <a:lnTo>
                  <a:pt x="0" y="7186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3932431">
            <a:off x="10401723" y="8491721"/>
            <a:ext cx="9689054" cy="6612779"/>
          </a:xfrm>
          <a:custGeom>
            <a:avLst/>
            <a:gdLst/>
            <a:ahLst/>
            <a:cxnLst/>
            <a:rect l="l" t="t" r="r" b="b"/>
            <a:pathLst>
              <a:path w="9689054" h="6612779">
                <a:moveTo>
                  <a:pt x="0" y="0"/>
                </a:moveTo>
                <a:lnTo>
                  <a:pt x="9689054" y="0"/>
                </a:lnTo>
                <a:lnTo>
                  <a:pt x="9689054" y="6612779"/>
                </a:lnTo>
                <a:lnTo>
                  <a:pt x="0" y="6612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703356"/>
            <a:ext cx="12089655" cy="2218486"/>
            <a:chOff x="0" y="0"/>
            <a:chExt cx="3184107" cy="5842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84107" cy="584293"/>
            </a:xfrm>
            <a:custGeom>
              <a:avLst/>
              <a:gdLst/>
              <a:ahLst/>
              <a:cxnLst/>
              <a:rect l="l" t="t" r="r" b="b"/>
              <a:pathLst>
                <a:path w="3184107" h="584293">
                  <a:moveTo>
                    <a:pt x="32659" y="0"/>
                  </a:moveTo>
                  <a:lnTo>
                    <a:pt x="3151448" y="0"/>
                  </a:lnTo>
                  <a:cubicBezTo>
                    <a:pt x="3169485" y="0"/>
                    <a:pt x="3184107" y="14622"/>
                    <a:pt x="3184107" y="32659"/>
                  </a:cubicBezTo>
                  <a:lnTo>
                    <a:pt x="3184107" y="551634"/>
                  </a:lnTo>
                  <a:cubicBezTo>
                    <a:pt x="3184107" y="560295"/>
                    <a:pt x="3180666" y="568602"/>
                    <a:pt x="3174541" y="574727"/>
                  </a:cubicBezTo>
                  <a:cubicBezTo>
                    <a:pt x="3168416" y="580852"/>
                    <a:pt x="3160109" y="584293"/>
                    <a:pt x="3151448" y="584293"/>
                  </a:cubicBezTo>
                  <a:lnTo>
                    <a:pt x="32659" y="584293"/>
                  </a:lnTo>
                  <a:cubicBezTo>
                    <a:pt x="23997" y="584293"/>
                    <a:pt x="15690" y="580852"/>
                    <a:pt x="9566" y="574727"/>
                  </a:cubicBezTo>
                  <a:cubicBezTo>
                    <a:pt x="3441" y="568602"/>
                    <a:pt x="0" y="560295"/>
                    <a:pt x="0" y="551634"/>
                  </a:cubicBezTo>
                  <a:lnTo>
                    <a:pt x="0" y="32659"/>
                  </a:lnTo>
                  <a:cubicBezTo>
                    <a:pt x="0" y="23997"/>
                    <a:pt x="3441" y="15690"/>
                    <a:pt x="9566" y="9566"/>
                  </a:cubicBezTo>
                  <a:cubicBezTo>
                    <a:pt x="15690" y="3441"/>
                    <a:pt x="23997" y="0"/>
                    <a:pt x="32659" y="0"/>
                  </a:cubicBezTo>
                  <a:close/>
                </a:path>
              </a:pathLst>
            </a:custGeom>
            <a:solidFill>
              <a:srgbClr val="FDD46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84107" cy="622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3259629"/>
            <a:ext cx="12089655" cy="6889056"/>
            <a:chOff x="0" y="0"/>
            <a:chExt cx="3184107" cy="18144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84107" cy="1814401"/>
            </a:xfrm>
            <a:custGeom>
              <a:avLst/>
              <a:gdLst/>
              <a:ahLst/>
              <a:cxnLst/>
              <a:rect l="l" t="t" r="r" b="b"/>
              <a:pathLst>
                <a:path w="3184107" h="1814401">
                  <a:moveTo>
                    <a:pt x="32659" y="0"/>
                  </a:moveTo>
                  <a:lnTo>
                    <a:pt x="3151448" y="0"/>
                  </a:lnTo>
                  <a:cubicBezTo>
                    <a:pt x="3169485" y="0"/>
                    <a:pt x="3184107" y="14622"/>
                    <a:pt x="3184107" y="32659"/>
                  </a:cubicBezTo>
                  <a:lnTo>
                    <a:pt x="3184107" y="1781742"/>
                  </a:lnTo>
                  <a:cubicBezTo>
                    <a:pt x="3184107" y="1790404"/>
                    <a:pt x="3180666" y="1798711"/>
                    <a:pt x="3174541" y="1804836"/>
                  </a:cubicBezTo>
                  <a:cubicBezTo>
                    <a:pt x="3168416" y="1810961"/>
                    <a:pt x="3160109" y="1814401"/>
                    <a:pt x="3151448" y="1814401"/>
                  </a:cubicBezTo>
                  <a:lnTo>
                    <a:pt x="32659" y="1814401"/>
                  </a:lnTo>
                  <a:cubicBezTo>
                    <a:pt x="23997" y="1814401"/>
                    <a:pt x="15690" y="1810961"/>
                    <a:pt x="9566" y="1804836"/>
                  </a:cubicBezTo>
                  <a:cubicBezTo>
                    <a:pt x="3441" y="1798711"/>
                    <a:pt x="0" y="1790404"/>
                    <a:pt x="0" y="1781742"/>
                  </a:cubicBezTo>
                  <a:lnTo>
                    <a:pt x="0" y="32659"/>
                  </a:lnTo>
                  <a:cubicBezTo>
                    <a:pt x="0" y="23997"/>
                    <a:pt x="3441" y="15690"/>
                    <a:pt x="9566" y="9566"/>
                  </a:cubicBezTo>
                  <a:cubicBezTo>
                    <a:pt x="15690" y="3441"/>
                    <a:pt x="23997" y="0"/>
                    <a:pt x="32659" y="0"/>
                  </a:cubicBezTo>
                  <a:close/>
                </a:path>
              </a:pathLst>
            </a:custGeom>
            <a:solidFill>
              <a:srgbClr val="FDD4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184107" cy="18525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32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6390" y="4240852"/>
            <a:ext cx="7903929" cy="5898307"/>
          </a:xfrm>
          <a:custGeom>
            <a:avLst/>
            <a:gdLst/>
            <a:ahLst/>
            <a:cxnLst/>
            <a:rect l="l" t="t" r="r" b="b"/>
            <a:pathLst>
              <a:path w="7903929" h="5898307">
                <a:moveTo>
                  <a:pt x="0" y="0"/>
                </a:moveTo>
                <a:lnTo>
                  <a:pt x="7903929" y="0"/>
                </a:lnTo>
                <a:lnTo>
                  <a:pt x="7903929" y="5898308"/>
                </a:lnTo>
                <a:lnTo>
                  <a:pt x="0" y="589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98DDF899-E7A0-4444-ACD6-6607B566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62100"/>
            <a:ext cx="12090430" cy="1143000"/>
          </a:xfrm>
        </p:spPr>
        <p:txBody>
          <a:bodyPr>
            <a:noAutofit/>
          </a:bodyPr>
          <a:lstStyle/>
          <a:p>
            <a:r>
              <a:rPr lang="en-US" sz="7000" spc="700" dirty="0">
                <a:solidFill>
                  <a:srgbClr val="1B8F8F"/>
                </a:solidFill>
                <a:latin typeface="UID วันทอง"/>
                <a:ea typeface="UID วันทอง"/>
                <a:cs typeface="UID วันทอง"/>
                <a:sym typeface="UID วันทอง"/>
              </a:rPr>
              <a:t>PARTS OF AN ARTICLE</a:t>
            </a:r>
            <a:br>
              <a:rPr lang="en-US" sz="7000" spc="700" dirty="0">
                <a:solidFill>
                  <a:srgbClr val="1B8F8F"/>
                </a:solidFill>
                <a:latin typeface="UID วันทอง"/>
                <a:ea typeface="UID วันทอง"/>
                <a:cs typeface="UID วันทอง"/>
                <a:sym typeface="UID วันทอง"/>
              </a:rPr>
            </a:br>
            <a:endParaRPr lang="en-US" sz="7000" dirty="0"/>
          </a:p>
        </p:txBody>
      </p:sp>
      <p:grpSp>
        <p:nvGrpSpPr>
          <p:cNvPr id="11" name="Group 11" descr="1."/>
          <p:cNvGrpSpPr/>
          <p:nvPr/>
        </p:nvGrpSpPr>
        <p:grpSpPr>
          <a:xfrm>
            <a:off x="1552203" y="3518862"/>
            <a:ext cx="804096" cy="80409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8F8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 spc="49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1.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607262" y="3571660"/>
            <a:ext cx="6529248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99" b="1">
                <a:solidFill>
                  <a:srgbClr val="1B8F8F"/>
                </a:solidFill>
                <a:latin typeface="TT Norms Bold"/>
                <a:ea typeface="TT Norms Bold"/>
                <a:cs typeface="TT Norms Bold"/>
                <a:sym typeface="TT Norms Bold"/>
              </a:rPr>
              <a:t>ABSTRACT</a:t>
            </a:r>
          </a:p>
        </p:txBody>
      </p:sp>
      <p:grpSp>
        <p:nvGrpSpPr>
          <p:cNvPr id="14" name="Group 14" descr="2."/>
          <p:cNvGrpSpPr/>
          <p:nvPr/>
        </p:nvGrpSpPr>
        <p:grpSpPr>
          <a:xfrm>
            <a:off x="1552203" y="4465424"/>
            <a:ext cx="804096" cy="80409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8F8F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u="none" spc="49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2.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2614752" y="4518631"/>
            <a:ext cx="6529248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499" b="1">
                <a:solidFill>
                  <a:srgbClr val="1B8F8F"/>
                </a:solidFill>
                <a:latin typeface="TT Norms Bold"/>
                <a:ea typeface="TT Norms Bold"/>
                <a:cs typeface="TT Norms Bold"/>
                <a:sym typeface="TT Norms Bold"/>
              </a:rPr>
              <a:t>INTRODUCTION</a:t>
            </a:r>
          </a:p>
        </p:txBody>
      </p:sp>
      <p:grpSp>
        <p:nvGrpSpPr>
          <p:cNvPr id="17" name="Group 17" descr="3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552203" y="5412395"/>
            <a:ext cx="804096" cy="80409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8F8F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u="none" spc="49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3.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2607262" y="5464783"/>
            <a:ext cx="6529248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499" b="1">
                <a:solidFill>
                  <a:srgbClr val="1B8F8F"/>
                </a:solidFill>
                <a:latin typeface="TT Norms Bold"/>
                <a:ea typeface="TT Norms Bold"/>
                <a:cs typeface="TT Norms Bold"/>
                <a:sym typeface="TT Norms Bold"/>
              </a:rPr>
              <a:t>LITERATURE REVIEW</a:t>
            </a:r>
          </a:p>
        </p:txBody>
      </p:sp>
      <p:grpSp>
        <p:nvGrpSpPr>
          <p:cNvPr id="20" name="Group 20" descr="4."/>
          <p:cNvGrpSpPr/>
          <p:nvPr/>
        </p:nvGrpSpPr>
        <p:grpSpPr>
          <a:xfrm>
            <a:off x="1552203" y="6359366"/>
            <a:ext cx="804096" cy="804096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8F8F"/>
            </a:soli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u="none" spc="49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4.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2614752" y="6410934"/>
            <a:ext cx="5940531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499" b="1">
                <a:solidFill>
                  <a:srgbClr val="1B8F8F"/>
                </a:solidFill>
                <a:latin typeface="TT Norms Bold"/>
                <a:ea typeface="TT Norms Bold"/>
                <a:cs typeface="TT Norms Bold"/>
                <a:sym typeface="TT Norms Bold"/>
              </a:rPr>
              <a:t>METHODOLOGY</a:t>
            </a:r>
          </a:p>
        </p:txBody>
      </p:sp>
      <p:grpSp>
        <p:nvGrpSpPr>
          <p:cNvPr id="23" name="Group 23" descr="5."/>
          <p:cNvGrpSpPr/>
          <p:nvPr/>
        </p:nvGrpSpPr>
        <p:grpSpPr>
          <a:xfrm>
            <a:off x="1552203" y="7306337"/>
            <a:ext cx="804096" cy="804096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8F8F"/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u="none" spc="49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5.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607262" y="7358725"/>
            <a:ext cx="5940531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499" b="1">
                <a:solidFill>
                  <a:srgbClr val="1B8F8F"/>
                </a:solidFill>
                <a:latin typeface="TT Norms Bold"/>
                <a:ea typeface="TT Norms Bold"/>
                <a:cs typeface="TT Norms Bold"/>
                <a:sym typeface="TT Norms Bold"/>
              </a:rPr>
              <a:t>RESULTS</a:t>
            </a:r>
          </a:p>
        </p:txBody>
      </p:sp>
      <p:grpSp>
        <p:nvGrpSpPr>
          <p:cNvPr id="33" name="Group 33" descr="6."/>
          <p:cNvGrpSpPr/>
          <p:nvPr/>
        </p:nvGrpSpPr>
        <p:grpSpPr>
          <a:xfrm>
            <a:off x="1552203" y="8253308"/>
            <a:ext cx="804096" cy="804096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8F8F"/>
            </a:solidFill>
            <a:ln cap="sq">
              <a:noFill/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spc="49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6</a:t>
              </a:r>
              <a:r>
                <a:rPr lang="en-US" sz="2499" b="1" u="none" spc="49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.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2607262" y="8304876"/>
            <a:ext cx="7452846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499" b="1">
                <a:solidFill>
                  <a:srgbClr val="1B8F8F"/>
                </a:solidFill>
                <a:latin typeface="TT Norms Bold"/>
                <a:ea typeface="TT Norms Bold"/>
                <a:cs typeface="TT Norms Bold"/>
                <a:sym typeface="TT Norms Bold"/>
              </a:rPr>
              <a:t>DISCUSSION</a:t>
            </a:r>
          </a:p>
        </p:txBody>
      </p:sp>
      <p:grpSp>
        <p:nvGrpSpPr>
          <p:cNvPr id="37" name="Group 37" descr="7."/>
          <p:cNvGrpSpPr/>
          <p:nvPr/>
        </p:nvGrpSpPr>
        <p:grpSpPr>
          <a:xfrm>
            <a:off x="1552203" y="9200280"/>
            <a:ext cx="804096" cy="804096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8F8F"/>
            </a:solidFill>
            <a:ln cap="sq">
              <a:noFill/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spc="49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7</a:t>
              </a:r>
              <a:r>
                <a:rPr lang="en-US" sz="2499" b="1" u="none" spc="49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.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2614752" y="9226335"/>
            <a:ext cx="7452846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499" b="1">
                <a:solidFill>
                  <a:srgbClr val="1B8F8F"/>
                </a:solidFill>
                <a:latin typeface="TT Norms Bold"/>
                <a:ea typeface="TT Norms Bold"/>
                <a:cs typeface="TT Norms Bold"/>
                <a:sym typeface="TT Norms Bold"/>
              </a:rPr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7345058">
            <a:off x="-4950186" y="4650676"/>
            <a:ext cx="11957772" cy="8161179"/>
          </a:xfrm>
          <a:custGeom>
            <a:avLst/>
            <a:gdLst/>
            <a:ahLst/>
            <a:cxnLst/>
            <a:rect l="l" t="t" r="r" b="b"/>
            <a:pathLst>
              <a:path w="11957772" h="8161179">
                <a:moveTo>
                  <a:pt x="0" y="0"/>
                </a:moveTo>
                <a:lnTo>
                  <a:pt x="11957772" y="0"/>
                </a:lnTo>
                <a:lnTo>
                  <a:pt x="11957772" y="8161179"/>
                </a:lnTo>
                <a:lnTo>
                  <a:pt x="0" y="8161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613921">
            <a:off x="11023150" y="-1939496"/>
            <a:ext cx="10529259" cy="7186219"/>
          </a:xfrm>
          <a:custGeom>
            <a:avLst/>
            <a:gdLst/>
            <a:ahLst/>
            <a:cxnLst/>
            <a:rect l="l" t="t" r="r" b="b"/>
            <a:pathLst>
              <a:path w="10529259" h="7186219">
                <a:moveTo>
                  <a:pt x="0" y="0"/>
                </a:moveTo>
                <a:lnTo>
                  <a:pt x="10529260" y="0"/>
                </a:lnTo>
                <a:lnTo>
                  <a:pt x="10529260" y="7186219"/>
                </a:lnTo>
                <a:lnTo>
                  <a:pt x="0" y="7186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3932431">
            <a:off x="10401723" y="8491721"/>
            <a:ext cx="9689054" cy="6612779"/>
          </a:xfrm>
          <a:custGeom>
            <a:avLst/>
            <a:gdLst/>
            <a:ahLst/>
            <a:cxnLst/>
            <a:rect l="l" t="t" r="r" b="b"/>
            <a:pathLst>
              <a:path w="9689054" h="6612779">
                <a:moveTo>
                  <a:pt x="0" y="0"/>
                </a:moveTo>
                <a:lnTo>
                  <a:pt x="9689054" y="0"/>
                </a:lnTo>
                <a:lnTo>
                  <a:pt x="9689054" y="6612779"/>
                </a:lnTo>
                <a:lnTo>
                  <a:pt x="0" y="6612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703356"/>
            <a:ext cx="12089655" cy="2218486"/>
          </a:xfrm>
          <a:custGeom>
            <a:avLst/>
            <a:gdLst/>
            <a:ahLst/>
            <a:cxnLst/>
            <a:rect l="l" t="t" r="r" b="b"/>
            <a:pathLst>
              <a:path w="3184107" h="584293">
                <a:moveTo>
                  <a:pt x="32659" y="0"/>
                </a:moveTo>
                <a:lnTo>
                  <a:pt x="3151448" y="0"/>
                </a:lnTo>
                <a:cubicBezTo>
                  <a:pt x="3169485" y="0"/>
                  <a:pt x="3184107" y="14622"/>
                  <a:pt x="3184107" y="32659"/>
                </a:cubicBezTo>
                <a:lnTo>
                  <a:pt x="3184107" y="551634"/>
                </a:lnTo>
                <a:cubicBezTo>
                  <a:pt x="3184107" y="560295"/>
                  <a:pt x="3180666" y="568602"/>
                  <a:pt x="3174541" y="574727"/>
                </a:cubicBezTo>
                <a:cubicBezTo>
                  <a:pt x="3168416" y="580852"/>
                  <a:pt x="3160109" y="584293"/>
                  <a:pt x="3151448" y="584293"/>
                </a:cubicBezTo>
                <a:lnTo>
                  <a:pt x="32659" y="584293"/>
                </a:lnTo>
                <a:cubicBezTo>
                  <a:pt x="23997" y="584293"/>
                  <a:pt x="15690" y="580852"/>
                  <a:pt x="9566" y="574727"/>
                </a:cubicBezTo>
                <a:cubicBezTo>
                  <a:pt x="3441" y="568602"/>
                  <a:pt x="0" y="560295"/>
                  <a:pt x="0" y="551634"/>
                </a:cubicBezTo>
                <a:lnTo>
                  <a:pt x="0" y="32659"/>
                </a:lnTo>
                <a:cubicBezTo>
                  <a:pt x="0" y="23997"/>
                  <a:pt x="3441" y="15690"/>
                  <a:pt x="9566" y="9566"/>
                </a:cubicBezTo>
                <a:cubicBezTo>
                  <a:pt x="15690" y="3441"/>
                  <a:pt x="23997" y="0"/>
                  <a:pt x="32659" y="0"/>
                </a:cubicBezTo>
                <a:close/>
              </a:path>
            </a:pathLst>
          </a:custGeom>
          <a:solidFill>
            <a:srgbClr val="FDD460"/>
          </a:solidFill>
        </p:spPr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3259629"/>
            <a:ext cx="12089655" cy="6889052"/>
          </a:xfrm>
          <a:custGeom>
            <a:avLst/>
            <a:gdLst/>
            <a:ahLst/>
            <a:cxnLst/>
            <a:rect l="l" t="t" r="r" b="b"/>
            <a:pathLst>
              <a:path w="3184107" h="1814401">
                <a:moveTo>
                  <a:pt x="32659" y="0"/>
                </a:moveTo>
                <a:lnTo>
                  <a:pt x="3151448" y="0"/>
                </a:lnTo>
                <a:cubicBezTo>
                  <a:pt x="3169485" y="0"/>
                  <a:pt x="3184107" y="14622"/>
                  <a:pt x="3184107" y="32659"/>
                </a:cubicBezTo>
                <a:lnTo>
                  <a:pt x="3184107" y="1781742"/>
                </a:lnTo>
                <a:cubicBezTo>
                  <a:pt x="3184107" y="1790404"/>
                  <a:pt x="3180666" y="1798711"/>
                  <a:pt x="3174541" y="1804836"/>
                </a:cubicBezTo>
                <a:cubicBezTo>
                  <a:pt x="3168416" y="1810961"/>
                  <a:pt x="3160109" y="1814401"/>
                  <a:pt x="3151448" y="1814401"/>
                </a:cubicBezTo>
                <a:lnTo>
                  <a:pt x="32659" y="1814401"/>
                </a:lnTo>
                <a:cubicBezTo>
                  <a:pt x="23997" y="1814401"/>
                  <a:pt x="15690" y="1810961"/>
                  <a:pt x="9566" y="1804836"/>
                </a:cubicBezTo>
                <a:cubicBezTo>
                  <a:pt x="3441" y="1798711"/>
                  <a:pt x="0" y="1790404"/>
                  <a:pt x="0" y="1781742"/>
                </a:cubicBezTo>
                <a:lnTo>
                  <a:pt x="0" y="32659"/>
                </a:lnTo>
                <a:cubicBezTo>
                  <a:pt x="0" y="23997"/>
                  <a:pt x="3441" y="15690"/>
                  <a:pt x="9566" y="9566"/>
                </a:cubicBezTo>
                <a:cubicBezTo>
                  <a:pt x="15690" y="3441"/>
                  <a:pt x="23997" y="0"/>
                  <a:pt x="32659" y="0"/>
                </a:cubicBezTo>
                <a:close/>
              </a:path>
            </a:pathLst>
          </a:custGeom>
          <a:solidFill>
            <a:srgbClr val="FDD460"/>
          </a:solidFill>
        </p:spPr>
      </p:sp>
      <p:sp>
        <p:nvSpPr>
          <p:cNvPr id="20" name="Freeform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6390" y="4240852"/>
            <a:ext cx="7903929" cy="5898307"/>
          </a:xfrm>
          <a:custGeom>
            <a:avLst/>
            <a:gdLst/>
            <a:ahLst/>
            <a:cxnLst/>
            <a:rect l="l" t="t" r="r" b="b"/>
            <a:pathLst>
              <a:path w="7903929" h="5898307">
                <a:moveTo>
                  <a:pt x="0" y="0"/>
                </a:moveTo>
                <a:lnTo>
                  <a:pt x="7903929" y="0"/>
                </a:lnTo>
                <a:lnTo>
                  <a:pt x="7903929" y="5898308"/>
                </a:lnTo>
                <a:lnTo>
                  <a:pt x="0" y="589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06A0B270-C19A-4C33-AA68-88548E9D5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1231671"/>
            <a:ext cx="12089655" cy="1143000"/>
          </a:xfrm>
        </p:spPr>
        <p:txBody>
          <a:bodyPr>
            <a:noAutofit/>
          </a:bodyPr>
          <a:lstStyle/>
          <a:p>
            <a:pPr>
              <a:lnSpc>
                <a:spcPts val="9170"/>
              </a:lnSpc>
            </a:pPr>
            <a:r>
              <a:rPr lang="en-US" sz="7000" spc="700" dirty="0">
                <a:solidFill>
                  <a:srgbClr val="1B8F8F"/>
                </a:solidFill>
                <a:latin typeface="UID วันทอง"/>
                <a:ea typeface="UID วันทอง"/>
                <a:cs typeface="UID วันทอง"/>
                <a:sym typeface="UID วันทอง"/>
              </a:rPr>
              <a:t>PARTS OF AN ARTICLE</a:t>
            </a:r>
            <a:br>
              <a:rPr lang="en-US" sz="7000" spc="700" dirty="0">
                <a:solidFill>
                  <a:srgbClr val="1B8F8F"/>
                </a:solidFill>
                <a:latin typeface="UID วันทอง"/>
                <a:ea typeface="UID วันทอง"/>
                <a:cs typeface="UID วันทอง"/>
                <a:sym typeface="UID วันทอง"/>
              </a:rPr>
            </a:br>
            <a:r>
              <a:rPr lang="en-US" sz="7000" spc="700" dirty="0">
                <a:solidFill>
                  <a:srgbClr val="1B8F8F"/>
                </a:solidFill>
                <a:latin typeface="UID วันทอง"/>
                <a:ea typeface="UID วันทอง"/>
                <a:cs typeface="UID วันทอง"/>
                <a:sym typeface="UID วันทอง"/>
              </a:rPr>
              <a:t>CONTINUED</a:t>
            </a:r>
            <a:endParaRPr lang="en-US" sz="7000" dirty="0"/>
          </a:p>
        </p:txBody>
      </p:sp>
      <p:grpSp>
        <p:nvGrpSpPr>
          <p:cNvPr id="11" name="Group 11" descr="1."/>
          <p:cNvGrpSpPr/>
          <p:nvPr/>
        </p:nvGrpSpPr>
        <p:grpSpPr>
          <a:xfrm>
            <a:off x="1552203" y="3518862"/>
            <a:ext cx="804096" cy="80409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8F8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 spc="49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1.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607262" y="3571660"/>
            <a:ext cx="6529248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99" b="1">
                <a:solidFill>
                  <a:srgbClr val="1B8F8F"/>
                </a:solidFill>
                <a:latin typeface="TT Norms Bold"/>
                <a:ea typeface="TT Norms Bold"/>
                <a:cs typeface="TT Norms Bold"/>
                <a:sym typeface="TT Norms Bold"/>
              </a:rPr>
              <a:t>ABSTRACT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14752" y="4425681"/>
            <a:ext cx="7778034" cy="1593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700">
                <a:solidFill>
                  <a:srgbClr val="3B3B3B"/>
                </a:solidFill>
                <a:latin typeface="TT Norms"/>
                <a:ea typeface="TT Norms"/>
                <a:cs typeface="TT Norms"/>
                <a:sym typeface="TT Norms"/>
              </a:rPr>
              <a:t>An abstract is a summary of an article. It highlights the most important information and can let you know if it is relevant to your research needs.  </a:t>
            </a:r>
          </a:p>
        </p:txBody>
      </p:sp>
      <p:grpSp>
        <p:nvGrpSpPr>
          <p:cNvPr id="14" name="Group 14" descr="2."/>
          <p:cNvGrpSpPr/>
          <p:nvPr/>
        </p:nvGrpSpPr>
        <p:grpSpPr>
          <a:xfrm>
            <a:off x="1552203" y="6359366"/>
            <a:ext cx="804096" cy="80409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8F8F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spc="49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2</a:t>
              </a:r>
              <a:r>
                <a:rPr lang="en-US" sz="2499" b="1" u="none" spc="49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.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614752" y="6410934"/>
            <a:ext cx="5940531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499" b="1">
                <a:solidFill>
                  <a:srgbClr val="1B8F8F"/>
                </a:solidFill>
                <a:latin typeface="TT Norms Bold"/>
                <a:ea typeface="TT Norms Bold"/>
                <a:cs typeface="TT Norms Bold"/>
                <a:sym typeface="TT Norms Bold"/>
              </a:rPr>
              <a:t>INTRODUCTION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14752" y="7261836"/>
            <a:ext cx="7778034" cy="1593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700">
                <a:solidFill>
                  <a:srgbClr val="3B3B3B"/>
                </a:solidFill>
                <a:latin typeface="TT Norms"/>
                <a:ea typeface="TT Norms"/>
                <a:cs typeface="TT Norms"/>
                <a:sym typeface="TT Norms"/>
              </a:rPr>
              <a:t>The introduction introduces the study. It informs readers about the topic and lets them know where the study is going.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7345058">
            <a:off x="-4950186" y="4650676"/>
            <a:ext cx="11957772" cy="8161179"/>
          </a:xfrm>
          <a:custGeom>
            <a:avLst/>
            <a:gdLst/>
            <a:ahLst/>
            <a:cxnLst/>
            <a:rect l="l" t="t" r="r" b="b"/>
            <a:pathLst>
              <a:path w="11957772" h="8161179">
                <a:moveTo>
                  <a:pt x="0" y="0"/>
                </a:moveTo>
                <a:lnTo>
                  <a:pt x="11957772" y="0"/>
                </a:lnTo>
                <a:lnTo>
                  <a:pt x="11957772" y="8161179"/>
                </a:lnTo>
                <a:lnTo>
                  <a:pt x="0" y="8161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613921">
            <a:off x="11023150" y="-1939496"/>
            <a:ext cx="10529259" cy="7186219"/>
          </a:xfrm>
          <a:custGeom>
            <a:avLst/>
            <a:gdLst/>
            <a:ahLst/>
            <a:cxnLst/>
            <a:rect l="l" t="t" r="r" b="b"/>
            <a:pathLst>
              <a:path w="10529259" h="7186219">
                <a:moveTo>
                  <a:pt x="0" y="0"/>
                </a:moveTo>
                <a:lnTo>
                  <a:pt x="10529260" y="0"/>
                </a:lnTo>
                <a:lnTo>
                  <a:pt x="10529260" y="7186219"/>
                </a:lnTo>
                <a:lnTo>
                  <a:pt x="0" y="7186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3932431">
            <a:off x="10401723" y="8491721"/>
            <a:ext cx="9689054" cy="6612779"/>
          </a:xfrm>
          <a:custGeom>
            <a:avLst/>
            <a:gdLst/>
            <a:ahLst/>
            <a:cxnLst/>
            <a:rect l="l" t="t" r="r" b="b"/>
            <a:pathLst>
              <a:path w="9689054" h="6612779">
                <a:moveTo>
                  <a:pt x="0" y="0"/>
                </a:moveTo>
                <a:lnTo>
                  <a:pt x="9689054" y="0"/>
                </a:lnTo>
                <a:lnTo>
                  <a:pt x="9689054" y="6612779"/>
                </a:lnTo>
                <a:lnTo>
                  <a:pt x="0" y="6612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703356"/>
            <a:ext cx="12089655" cy="2218486"/>
          </a:xfrm>
          <a:custGeom>
            <a:avLst/>
            <a:gdLst/>
            <a:ahLst/>
            <a:cxnLst/>
            <a:rect l="l" t="t" r="r" b="b"/>
            <a:pathLst>
              <a:path w="3184107" h="584293">
                <a:moveTo>
                  <a:pt x="32659" y="0"/>
                </a:moveTo>
                <a:lnTo>
                  <a:pt x="3151448" y="0"/>
                </a:lnTo>
                <a:cubicBezTo>
                  <a:pt x="3169485" y="0"/>
                  <a:pt x="3184107" y="14622"/>
                  <a:pt x="3184107" y="32659"/>
                </a:cubicBezTo>
                <a:lnTo>
                  <a:pt x="3184107" y="551634"/>
                </a:lnTo>
                <a:cubicBezTo>
                  <a:pt x="3184107" y="560295"/>
                  <a:pt x="3180666" y="568602"/>
                  <a:pt x="3174541" y="574727"/>
                </a:cubicBezTo>
                <a:cubicBezTo>
                  <a:pt x="3168416" y="580852"/>
                  <a:pt x="3160109" y="584293"/>
                  <a:pt x="3151448" y="584293"/>
                </a:cubicBezTo>
                <a:lnTo>
                  <a:pt x="32659" y="584293"/>
                </a:lnTo>
                <a:cubicBezTo>
                  <a:pt x="23997" y="584293"/>
                  <a:pt x="15690" y="580852"/>
                  <a:pt x="9566" y="574727"/>
                </a:cubicBezTo>
                <a:cubicBezTo>
                  <a:pt x="3441" y="568602"/>
                  <a:pt x="0" y="560295"/>
                  <a:pt x="0" y="551634"/>
                </a:cubicBezTo>
                <a:lnTo>
                  <a:pt x="0" y="32659"/>
                </a:lnTo>
                <a:cubicBezTo>
                  <a:pt x="0" y="23997"/>
                  <a:pt x="3441" y="15690"/>
                  <a:pt x="9566" y="9566"/>
                </a:cubicBezTo>
                <a:cubicBezTo>
                  <a:pt x="15690" y="3441"/>
                  <a:pt x="23997" y="0"/>
                  <a:pt x="32659" y="0"/>
                </a:cubicBezTo>
                <a:close/>
              </a:path>
            </a:pathLst>
          </a:custGeom>
          <a:solidFill>
            <a:srgbClr val="FDD460"/>
          </a:solidFill>
        </p:spPr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3259629"/>
            <a:ext cx="12089655" cy="6889052"/>
          </a:xfrm>
          <a:custGeom>
            <a:avLst/>
            <a:gdLst/>
            <a:ahLst/>
            <a:cxnLst/>
            <a:rect l="l" t="t" r="r" b="b"/>
            <a:pathLst>
              <a:path w="3184107" h="1814401">
                <a:moveTo>
                  <a:pt x="32659" y="0"/>
                </a:moveTo>
                <a:lnTo>
                  <a:pt x="3151448" y="0"/>
                </a:lnTo>
                <a:cubicBezTo>
                  <a:pt x="3169485" y="0"/>
                  <a:pt x="3184107" y="14622"/>
                  <a:pt x="3184107" y="32659"/>
                </a:cubicBezTo>
                <a:lnTo>
                  <a:pt x="3184107" y="1781742"/>
                </a:lnTo>
                <a:cubicBezTo>
                  <a:pt x="3184107" y="1790404"/>
                  <a:pt x="3180666" y="1798711"/>
                  <a:pt x="3174541" y="1804836"/>
                </a:cubicBezTo>
                <a:cubicBezTo>
                  <a:pt x="3168416" y="1810961"/>
                  <a:pt x="3160109" y="1814401"/>
                  <a:pt x="3151448" y="1814401"/>
                </a:cubicBezTo>
                <a:lnTo>
                  <a:pt x="32659" y="1814401"/>
                </a:lnTo>
                <a:cubicBezTo>
                  <a:pt x="23997" y="1814401"/>
                  <a:pt x="15690" y="1810961"/>
                  <a:pt x="9566" y="1804836"/>
                </a:cubicBezTo>
                <a:cubicBezTo>
                  <a:pt x="3441" y="1798711"/>
                  <a:pt x="0" y="1790404"/>
                  <a:pt x="0" y="1781742"/>
                </a:cubicBezTo>
                <a:lnTo>
                  <a:pt x="0" y="32659"/>
                </a:lnTo>
                <a:cubicBezTo>
                  <a:pt x="0" y="23997"/>
                  <a:pt x="3441" y="15690"/>
                  <a:pt x="9566" y="9566"/>
                </a:cubicBezTo>
                <a:cubicBezTo>
                  <a:pt x="15690" y="3441"/>
                  <a:pt x="23997" y="0"/>
                  <a:pt x="32659" y="0"/>
                </a:cubicBezTo>
                <a:close/>
              </a:path>
            </a:pathLst>
          </a:custGeom>
          <a:solidFill>
            <a:srgbClr val="FDD460"/>
          </a:solidFill>
        </p:spPr>
      </p:sp>
      <p:sp>
        <p:nvSpPr>
          <p:cNvPr id="20" name="Freeform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6390" y="4240852"/>
            <a:ext cx="7903929" cy="5898307"/>
          </a:xfrm>
          <a:custGeom>
            <a:avLst/>
            <a:gdLst/>
            <a:ahLst/>
            <a:cxnLst/>
            <a:rect l="l" t="t" r="r" b="b"/>
            <a:pathLst>
              <a:path w="7903929" h="5898307">
                <a:moveTo>
                  <a:pt x="0" y="0"/>
                </a:moveTo>
                <a:lnTo>
                  <a:pt x="7903929" y="0"/>
                </a:lnTo>
                <a:lnTo>
                  <a:pt x="7903929" y="5898308"/>
                </a:lnTo>
                <a:lnTo>
                  <a:pt x="0" y="589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91D6570C-0CCD-4E79-A291-6228B25DD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144857"/>
            <a:ext cx="12089655" cy="1143000"/>
          </a:xfrm>
        </p:spPr>
        <p:txBody>
          <a:bodyPr>
            <a:noAutofit/>
          </a:bodyPr>
          <a:lstStyle/>
          <a:p>
            <a:pPr>
              <a:lnSpc>
                <a:spcPts val="9170"/>
              </a:lnSpc>
            </a:pPr>
            <a:r>
              <a:rPr lang="en-US" sz="7000" spc="700" dirty="0">
                <a:solidFill>
                  <a:srgbClr val="1B8F8F"/>
                </a:solidFill>
                <a:latin typeface="UID วันทอง"/>
                <a:ea typeface="UID วันทอง"/>
                <a:cs typeface="UID วันทอง"/>
                <a:sym typeface="UID วันทอง"/>
              </a:rPr>
              <a:t>PARTS OF AN ARTICLE</a:t>
            </a:r>
            <a:br>
              <a:rPr lang="en-US" sz="7000" spc="700" dirty="0">
                <a:solidFill>
                  <a:srgbClr val="1B8F8F"/>
                </a:solidFill>
                <a:latin typeface="UID วันทอง"/>
                <a:ea typeface="UID วันทอง"/>
                <a:cs typeface="UID วันทอง"/>
                <a:sym typeface="UID วันทอง"/>
              </a:rPr>
            </a:br>
            <a:r>
              <a:rPr lang="en-US" sz="7000" spc="700" dirty="0">
                <a:solidFill>
                  <a:srgbClr val="1B8F8F"/>
                </a:solidFill>
                <a:latin typeface="UID วันทอง"/>
                <a:ea typeface="UID วันทอง"/>
                <a:cs typeface="UID วันทอง"/>
                <a:sym typeface="UID วันทอง"/>
              </a:rPr>
              <a:t>CONTINUED</a:t>
            </a:r>
          </a:p>
        </p:txBody>
      </p:sp>
      <p:grpSp>
        <p:nvGrpSpPr>
          <p:cNvPr id="11" name="Group 11" descr="3."/>
          <p:cNvGrpSpPr/>
          <p:nvPr/>
        </p:nvGrpSpPr>
        <p:grpSpPr>
          <a:xfrm>
            <a:off x="1552203" y="3518862"/>
            <a:ext cx="804096" cy="80409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8F8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 spc="49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3.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607262" y="3571660"/>
            <a:ext cx="6529248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99" b="1">
                <a:solidFill>
                  <a:srgbClr val="1B8F8F"/>
                </a:solidFill>
                <a:latin typeface="TT Norms Bold"/>
                <a:ea typeface="TT Norms Bold"/>
                <a:cs typeface="TT Norms Bold"/>
                <a:sym typeface="TT Norms Bold"/>
              </a:rPr>
              <a:t>LITERATURE REVIEW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14752" y="4425681"/>
            <a:ext cx="7778034" cy="1593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700">
                <a:solidFill>
                  <a:srgbClr val="3B3B3B"/>
                </a:solidFill>
                <a:latin typeface="TT Norms"/>
                <a:ea typeface="TT Norms"/>
                <a:cs typeface="TT Norms"/>
                <a:sym typeface="TT Norms"/>
              </a:rPr>
              <a:t>A literature review examines what has already been written about the topic. This allows authors to build on the work of others.</a:t>
            </a:r>
          </a:p>
        </p:txBody>
      </p:sp>
      <p:grpSp>
        <p:nvGrpSpPr>
          <p:cNvPr id="14" name="Group 14" descr="4."/>
          <p:cNvGrpSpPr/>
          <p:nvPr/>
        </p:nvGrpSpPr>
        <p:grpSpPr>
          <a:xfrm>
            <a:off x="1552203" y="6359366"/>
            <a:ext cx="804096" cy="80409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8F8F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spc="49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4</a:t>
              </a:r>
              <a:r>
                <a:rPr lang="en-US" sz="2499" b="1" u="none" spc="49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.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614752" y="6410934"/>
            <a:ext cx="5940531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499" b="1">
                <a:solidFill>
                  <a:srgbClr val="1B8F8F"/>
                </a:solidFill>
                <a:latin typeface="TT Norms Bold"/>
                <a:ea typeface="TT Norms Bold"/>
                <a:cs typeface="TT Norms Bold"/>
                <a:sym typeface="TT Norms Bold"/>
              </a:rPr>
              <a:t>METHODOLOGY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14752" y="7261836"/>
            <a:ext cx="7778034" cy="1593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700">
                <a:solidFill>
                  <a:srgbClr val="3B3B3B"/>
                </a:solidFill>
                <a:latin typeface="TT Norms"/>
                <a:ea typeface="TT Norms"/>
                <a:cs typeface="TT Norms"/>
                <a:sym typeface="TT Norms"/>
              </a:rPr>
              <a:t>The methodology explains exactly how the study was done. It allows other researchers a chance to better understand the results.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7345058">
            <a:off x="-4950186" y="4650676"/>
            <a:ext cx="11957772" cy="8161179"/>
          </a:xfrm>
          <a:custGeom>
            <a:avLst/>
            <a:gdLst/>
            <a:ahLst/>
            <a:cxnLst/>
            <a:rect l="l" t="t" r="r" b="b"/>
            <a:pathLst>
              <a:path w="11957772" h="8161179">
                <a:moveTo>
                  <a:pt x="0" y="0"/>
                </a:moveTo>
                <a:lnTo>
                  <a:pt x="11957772" y="0"/>
                </a:lnTo>
                <a:lnTo>
                  <a:pt x="11957772" y="8161179"/>
                </a:lnTo>
                <a:lnTo>
                  <a:pt x="0" y="8161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613921">
            <a:off x="11023150" y="-1939496"/>
            <a:ext cx="10529259" cy="7186219"/>
          </a:xfrm>
          <a:custGeom>
            <a:avLst/>
            <a:gdLst/>
            <a:ahLst/>
            <a:cxnLst/>
            <a:rect l="l" t="t" r="r" b="b"/>
            <a:pathLst>
              <a:path w="10529259" h="7186219">
                <a:moveTo>
                  <a:pt x="0" y="0"/>
                </a:moveTo>
                <a:lnTo>
                  <a:pt x="10529260" y="0"/>
                </a:lnTo>
                <a:lnTo>
                  <a:pt x="10529260" y="7186219"/>
                </a:lnTo>
                <a:lnTo>
                  <a:pt x="0" y="7186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3932431">
            <a:off x="10401723" y="8491721"/>
            <a:ext cx="9689054" cy="6612779"/>
          </a:xfrm>
          <a:custGeom>
            <a:avLst/>
            <a:gdLst/>
            <a:ahLst/>
            <a:cxnLst/>
            <a:rect l="l" t="t" r="r" b="b"/>
            <a:pathLst>
              <a:path w="9689054" h="6612779">
                <a:moveTo>
                  <a:pt x="0" y="0"/>
                </a:moveTo>
                <a:lnTo>
                  <a:pt x="9689054" y="0"/>
                </a:lnTo>
                <a:lnTo>
                  <a:pt x="9689054" y="6612779"/>
                </a:lnTo>
                <a:lnTo>
                  <a:pt x="0" y="6612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703356"/>
            <a:ext cx="12089655" cy="2218486"/>
          </a:xfrm>
          <a:custGeom>
            <a:avLst/>
            <a:gdLst/>
            <a:ahLst/>
            <a:cxnLst/>
            <a:rect l="l" t="t" r="r" b="b"/>
            <a:pathLst>
              <a:path w="3184107" h="584293">
                <a:moveTo>
                  <a:pt x="32659" y="0"/>
                </a:moveTo>
                <a:lnTo>
                  <a:pt x="3151448" y="0"/>
                </a:lnTo>
                <a:cubicBezTo>
                  <a:pt x="3169485" y="0"/>
                  <a:pt x="3184107" y="14622"/>
                  <a:pt x="3184107" y="32659"/>
                </a:cubicBezTo>
                <a:lnTo>
                  <a:pt x="3184107" y="551634"/>
                </a:lnTo>
                <a:cubicBezTo>
                  <a:pt x="3184107" y="560295"/>
                  <a:pt x="3180666" y="568602"/>
                  <a:pt x="3174541" y="574727"/>
                </a:cubicBezTo>
                <a:cubicBezTo>
                  <a:pt x="3168416" y="580852"/>
                  <a:pt x="3160109" y="584293"/>
                  <a:pt x="3151448" y="584293"/>
                </a:cubicBezTo>
                <a:lnTo>
                  <a:pt x="32659" y="584293"/>
                </a:lnTo>
                <a:cubicBezTo>
                  <a:pt x="23997" y="584293"/>
                  <a:pt x="15690" y="580852"/>
                  <a:pt x="9566" y="574727"/>
                </a:cubicBezTo>
                <a:cubicBezTo>
                  <a:pt x="3441" y="568602"/>
                  <a:pt x="0" y="560295"/>
                  <a:pt x="0" y="551634"/>
                </a:cubicBezTo>
                <a:lnTo>
                  <a:pt x="0" y="32659"/>
                </a:lnTo>
                <a:cubicBezTo>
                  <a:pt x="0" y="23997"/>
                  <a:pt x="3441" y="15690"/>
                  <a:pt x="9566" y="9566"/>
                </a:cubicBezTo>
                <a:cubicBezTo>
                  <a:pt x="15690" y="3441"/>
                  <a:pt x="23997" y="0"/>
                  <a:pt x="32659" y="0"/>
                </a:cubicBezTo>
                <a:close/>
              </a:path>
            </a:pathLst>
          </a:custGeom>
          <a:solidFill>
            <a:srgbClr val="FDD460"/>
          </a:solidFill>
        </p:spPr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3259629"/>
            <a:ext cx="12089655" cy="6889052"/>
          </a:xfrm>
          <a:custGeom>
            <a:avLst/>
            <a:gdLst/>
            <a:ahLst/>
            <a:cxnLst/>
            <a:rect l="l" t="t" r="r" b="b"/>
            <a:pathLst>
              <a:path w="3184107" h="1814401">
                <a:moveTo>
                  <a:pt x="32659" y="0"/>
                </a:moveTo>
                <a:lnTo>
                  <a:pt x="3151448" y="0"/>
                </a:lnTo>
                <a:cubicBezTo>
                  <a:pt x="3169485" y="0"/>
                  <a:pt x="3184107" y="14622"/>
                  <a:pt x="3184107" y="32659"/>
                </a:cubicBezTo>
                <a:lnTo>
                  <a:pt x="3184107" y="1781742"/>
                </a:lnTo>
                <a:cubicBezTo>
                  <a:pt x="3184107" y="1790404"/>
                  <a:pt x="3180666" y="1798711"/>
                  <a:pt x="3174541" y="1804836"/>
                </a:cubicBezTo>
                <a:cubicBezTo>
                  <a:pt x="3168416" y="1810961"/>
                  <a:pt x="3160109" y="1814401"/>
                  <a:pt x="3151448" y="1814401"/>
                </a:cubicBezTo>
                <a:lnTo>
                  <a:pt x="32659" y="1814401"/>
                </a:lnTo>
                <a:cubicBezTo>
                  <a:pt x="23997" y="1814401"/>
                  <a:pt x="15690" y="1810961"/>
                  <a:pt x="9566" y="1804836"/>
                </a:cubicBezTo>
                <a:cubicBezTo>
                  <a:pt x="3441" y="1798711"/>
                  <a:pt x="0" y="1790404"/>
                  <a:pt x="0" y="1781742"/>
                </a:cubicBezTo>
                <a:lnTo>
                  <a:pt x="0" y="32659"/>
                </a:lnTo>
                <a:cubicBezTo>
                  <a:pt x="0" y="23997"/>
                  <a:pt x="3441" y="15690"/>
                  <a:pt x="9566" y="9566"/>
                </a:cubicBezTo>
                <a:cubicBezTo>
                  <a:pt x="15690" y="3441"/>
                  <a:pt x="23997" y="0"/>
                  <a:pt x="32659" y="0"/>
                </a:cubicBezTo>
                <a:close/>
              </a:path>
            </a:pathLst>
          </a:custGeom>
          <a:solidFill>
            <a:srgbClr val="FDD460"/>
          </a:solidFill>
        </p:spPr>
      </p:sp>
      <p:sp>
        <p:nvSpPr>
          <p:cNvPr id="20" name="Freeform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6390" y="4240852"/>
            <a:ext cx="7903929" cy="5898307"/>
          </a:xfrm>
          <a:custGeom>
            <a:avLst/>
            <a:gdLst/>
            <a:ahLst/>
            <a:cxnLst/>
            <a:rect l="l" t="t" r="r" b="b"/>
            <a:pathLst>
              <a:path w="7903929" h="5898307">
                <a:moveTo>
                  <a:pt x="0" y="0"/>
                </a:moveTo>
                <a:lnTo>
                  <a:pt x="7903929" y="0"/>
                </a:lnTo>
                <a:lnTo>
                  <a:pt x="7903929" y="5898308"/>
                </a:lnTo>
                <a:lnTo>
                  <a:pt x="0" y="589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E4D93C5-A81E-4D55-AFD6-57F2BD6A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4" y="1144234"/>
            <a:ext cx="12113900" cy="1143000"/>
          </a:xfrm>
        </p:spPr>
        <p:txBody>
          <a:bodyPr>
            <a:noAutofit/>
          </a:bodyPr>
          <a:lstStyle/>
          <a:p>
            <a:pPr>
              <a:lnSpc>
                <a:spcPts val="9170"/>
              </a:lnSpc>
            </a:pPr>
            <a:r>
              <a:rPr lang="en-US" sz="7000" spc="700" dirty="0">
                <a:solidFill>
                  <a:srgbClr val="1B8F8F"/>
                </a:solidFill>
                <a:latin typeface="UID วันทอง"/>
                <a:ea typeface="UID วันทอง"/>
                <a:cs typeface="UID วันทอง"/>
                <a:sym typeface="UID วันทอง"/>
              </a:rPr>
              <a:t>PARTS OF AN ARTICLE</a:t>
            </a:r>
            <a:br>
              <a:rPr lang="en-US" sz="7000" spc="700" dirty="0">
                <a:solidFill>
                  <a:srgbClr val="1B8F8F"/>
                </a:solidFill>
                <a:latin typeface="UID วันทอง"/>
                <a:ea typeface="UID วันทอง"/>
                <a:cs typeface="UID วันทอง"/>
                <a:sym typeface="UID วันทอง"/>
              </a:rPr>
            </a:br>
            <a:r>
              <a:rPr lang="en-US" sz="7000" spc="700" dirty="0">
                <a:solidFill>
                  <a:srgbClr val="1B8F8F"/>
                </a:solidFill>
                <a:latin typeface="UID วันทอง"/>
                <a:ea typeface="UID วันทอง"/>
                <a:cs typeface="UID วันทอง"/>
                <a:sym typeface="UID วันทอง"/>
              </a:rPr>
              <a:t>CONTINUED</a:t>
            </a:r>
            <a:endParaRPr lang="en-US" sz="7000" dirty="0"/>
          </a:p>
        </p:txBody>
      </p:sp>
      <p:grpSp>
        <p:nvGrpSpPr>
          <p:cNvPr id="11" name="Group 11" descr="5."/>
          <p:cNvGrpSpPr/>
          <p:nvPr/>
        </p:nvGrpSpPr>
        <p:grpSpPr>
          <a:xfrm>
            <a:off x="1552203" y="3518862"/>
            <a:ext cx="804096" cy="80409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8F8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 spc="49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5.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607262" y="3571660"/>
            <a:ext cx="6529248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99" b="1">
                <a:solidFill>
                  <a:srgbClr val="1B8F8F"/>
                </a:solidFill>
                <a:latin typeface="TT Norms Bold"/>
                <a:ea typeface="TT Norms Bold"/>
                <a:cs typeface="TT Norms Bold"/>
                <a:sym typeface="TT Norms Bold"/>
              </a:rPr>
              <a:t>RESULTS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07262" y="4515923"/>
            <a:ext cx="8273933" cy="1105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5"/>
              </a:lnSpc>
            </a:pPr>
            <a:r>
              <a:rPr lang="en-US" sz="2872">
                <a:solidFill>
                  <a:srgbClr val="3B3B3B"/>
                </a:solidFill>
                <a:latin typeface="TT Norms"/>
                <a:ea typeface="TT Norms"/>
                <a:cs typeface="TT Norms"/>
                <a:sym typeface="TT Norms"/>
              </a:rPr>
              <a:t>This section presents the results of the study. It often contains lots of numbers, charts, and graphs.</a:t>
            </a:r>
          </a:p>
        </p:txBody>
      </p:sp>
      <p:grpSp>
        <p:nvGrpSpPr>
          <p:cNvPr id="14" name="Group 14" descr="6."/>
          <p:cNvGrpSpPr/>
          <p:nvPr/>
        </p:nvGrpSpPr>
        <p:grpSpPr>
          <a:xfrm>
            <a:off x="1552203" y="6359366"/>
            <a:ext cx="804096" cy="80409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8F8F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spc="49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6</a:t>
              </a:r>
              <a:r>
                <a:rPr lang="en-US" sz="2499" b="1" u="none" spc="49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.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614752" y="6410934"/>
            <a:ext cx="7362574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499" b="1">
                <a:solidFill>
                  <a:srgbClr val="1B8F8F"/>
                </a:solidFill>
                <a:latin typeface="TT Norms Bold"/>
                <a:ea typeface="TT Norms Bold"/>
                <a:cs typeface="TT Norms Bold"/>
                <a:sym typeface="TT Norms Bold"/>
              </a:rPr>
              <a:t>DISCUSSION &amp; CONCLUSION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62535" y="7261836"/>
            <a:ext cx="8273933" cy="2251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5"/>
              </a:lnSpc>
            </a:pPr>
            <a:r>
              <a:rPr lang="en-US" sz="2872">
                <a:solidFill>
                  <a:srgbClr val="3B3B3B"/>
                </a:solidFill>
                <a:latin typeface="TT Norms"/>
                <a:ea typeface="TT Norms"/>
                <a:cs typeface="TT Norms"/>
                <a:sym typeface="TT Norms"/>
              </a:rPr>
              <a:t>These sections are often combined as they have a similar focus. They wrap up the article, discuss the results, and consider possible ways the research could be extended.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9791258">
            <a:off x="-2794432" y="5554120"/>
            <a:ext cx="12256033" cy="8364743"/>
          </a:xfrm>
          <a:custGeom>
            <a:avLst/>
            <a:gdLst/>
            <a:ahLst/>
            <a:cxnLst/>
            <a:rect l="l" t="t" r="r" b="b"/>
            <a:pathLst>
              <a:path w="12256033" h="8364743">
                <a:moveTo>
                  <a:pt x="0" y="0"/>
                </a:moveTo>
                <a:lnTo>
                  <a:pt x="12256033" y="0"/>
                </a:lnTo>
                <a:lnTo>
                  <a:pt x="12256033" y="8364743"/>
                </a:lnTo>
                <a:lnTo>
                  <a:pt x="0" y="83647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200456">
            <a:off x="11220907" y="6318891"/>
            <a:ext cx="12256033" cy="8364743"/>
          </a:xfrm>
          <a:custGeom>
            <a:avLst/>
            <a:gdLst/>
            <a:ahLst/>
            <a:cxnLst/>
            <a:rect l="l" t="t" r="r" b="b"/>
            <a:pathLst>
              <a:path w="12256033" h="8364743">
                <a:moveTo>
                  <a:pt x="0" y="0"/>
                </a:moveTo>
                <a:lnTo>
                  <a:pt x="12256033" y="0"/>
                </a:lnTo>
                <a:lnTo>
                  <a:pt x="12256033" y="8364743"/>
                </a:lnTo>
                <a:lnTo>
                  <a:pt x="0" y="83647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734023">
            <a:off x="7335606" y="-4788860"/>
            <a:ext cx="12256033" cy="8364743"/>
          </a:xfrm>
          <a:custGeom>
            <a:avLst/>
            <a:gdLst/>
            <a:ahLst/>
            <a:cxnLst/>
            <a:rect l="l" t="t" r="r" b="b"/>
            <a:pathLst>
              <a:path w="12256033" h="8364743">
                <a:moveTo>
                  <a:pt x="0" y="0"/>
                </a:moveTo>
                <a:lnTo>
                  <a:pt x="12256033" y="0"/>
                </a:lnTo>
                <a:lnTo>
                  <a:pt x="12256033" y="8364742"/>
                </a:lnTo>
                <a:lnTo>
                  <a:pt x="0" y="8364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43839"/>
            <a:ext cx="11985638" cy="8229600"/>
          </a:xfrm>
          <a:custGeom>
            <a:avLst/>
            <a:gdLst/>
            <a:ahLst/>
            <a:cxnLst/>
            <a:rect l="l" t="t" r="r" b="b"/>
            <a:pathLst>
              <a:path w="3156711" h="2167467">
                <a:moveTo>
                  <a:pt x="32943" y="0"/>
                </a:moveTo>
                <a:lnTo>
                  <a:pt x="3123769" y="0"/>
                </a:lnTo>
                <a:cubicBezTo>
                  <a:pt x="3141962" y="0"/>
                  <a:pt x="3156711" y="14749"/>
                  <a:pt x="3156711" y="32943"/>
                </a:cubicBezTo>
                <a:lnTo>
                  <a:pt x="3156711" y="2134524"/>
                </a:lnTo>
                <a:cubicBezTo>
                  <a:pt x="3156711" y="2152718"/>
                  <a:pt x="3141962" y="2167467"/>
                  <a:pt x="3123769" y="2167467"/>
                </a:cubicBezTo>
                <a:lnTo>
                  <a:pt x="32943" y="2167467"/>
                </a:lnTo>
                <a:cubicBezTo>
                  <a:pt x="24206" y="2167467"/>
                  <a:pt x="15827" y="2163996"/>
                  <a:pt x="9649" y="2157818"/>
                </a:cubicBezTo>
                <a:cubicBezTo>
                  <a:pt x="3471" y="2151640"/>
                  <a:pt x="0" y="2143261"/>
                  <a:pt x="0" y="2134524"/>
                </a:cubicBezTo>
                <a:lnTo>
                  <a:pt x="0" y="32943"/>
                </a:lnTo>
                <a:cubicBezTo>
                  <a:pt x="0" y="24206"/>
                  <a:pt x="3471" y="15827"/>
                  <a:pt x="9649" y="9649"/>
                </a:cubicBezTo>
                <a:cubicBezTo>
                  <a:pt x="15827" y="3471"/>
                  <a:pt x="24206" y="0"/>
                  <a:pt x="32943" y="0"/>
                </a:cubicBezTo>
                <a:close/>
              </a:path>
            </a:pathLst>
          </a:custGeom>
          <a:solidFill>
            <a:srgbClr val="FF6665"/>
          </a:solidFill>
        </p:spPr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64D71967-15FC-40B6-BE59-7969EAAF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49" y="1409700"/>
            <a:ext cx="8229600" cy="1143000"/>
          </a:xfrm>
        </p:spPr>
        <p:txBody>
          <a:bodyPr>
            <a:normAutofit/>
          </a:bodyPr>
          <a:lstStyle/>
          <a:p>
            <a:pPr marL="0" lvl="0" indent="0">
              <a:lnSpc>
                <a:spcPts val="8777"/>
              </a:lnSpc>
              <a:spcBef>
                <a:spcPct val="0"/>
              </a:spcBef>
            </a:pPr>
            <a:r>
              <a:rPr lang="en-US" sz="6700" spc="670" dirty="0">
                <a:solidFill>
                  <a:srgbClr val="FFFFFF"/>
                </a:solidFill>
                <a:latin typeface="UID วันทอง"/>
                <a:ea typeface="UID วันทอง"/>
                <a:cs typeface="UID วันทอง"/>
                <a:sym typeface="UID วันทอง"/>
              </a:rPr>
              <a:t>READING ORDER</a:t>
            </a:r>
          </a:p>
        </p:txBody>
      </p:sp>
      <p:grpSp>
        <p:nvGrpSpPr>
          <p:cNvPr id="12" name="Group 12" descr="1."/>
          <p:cNvGrpSpPr/>
          <p:nvPr/>
        </p:nvGrpSpPr>
        <p:grpSpPr>
          <a:xfrm>
            <a:off x="1780267" y="2652878"/>
            <a:ext cx="857823" cy="867061"/>
            <a:chOff x="0" y="0"/>
            <a:chExt cx="812800" cy="82155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21553"/>
            </a:xfrm>
            <a:custGeom>
              <a:avLst/>
              <a:gdLst/>
              <a:ahLst/>
              <a:cxnLst/>
              <a:rect l="l" t="t" r="r" b="b"/>
              <a:pathLst>
                <a:path w="812800" h="821553">
                  <a:moveTo>
                    <a:pt x="406400" y="0"/>
                  </a:moveTo>
                  <a:cubicBezTo>
                    <a:pt x="181951" y="0"/>
                    <a:pt x="0" y="183911"/>
                    <a:pt x="0" y="410776"/>
                  </a:cubicBezTo>
                  <a:cubicBezTo>
                    <a:pt x="0" y="637642"/>
                    <a:pt x="181951" y="821553"/>
                    <a:pt x="406400" y="821553"/>
                  </a:cubicBezTo>
                  <a:cubicBezTo>
                    <a:pt x="630849" y="821553"/>
                    <a:pt x="812800" y="637642"/>
                    <a:pt x="812800" y="410776"/>
                  </a:cubicBezTo>
                  <a:cubicBezTo>
                    <a:pt x="812800" y="18391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2C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19871"/>
              <a:ext cx="660400" cy="724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spc="59">
                  <a:solidFill>
                    <a:srgbClr val="FF6665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1.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998047" y="2699058"/>
            <a:ext cx="7926226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99" b="1" spc="104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Abstract</a:t>
            </a:r>
          </a:p>
        </p:txBody>
      </p:sp>
      <p:grpSp>
        <p:nvGrpSpPr>
          <p:cNvPr id="15" name="Group 15" descr="2."/>
          <p:cNvGrpSpPr/>
          <p:nvPr/>
        </p:nvGrpSpPr>
        <p:grpSpPr>
          <a:xfrm>
            <a:off x="1780267" y="3589619"/>
            <a:ext cx="857823" cy="867061"/>
            <a:chOff x="0" y="0"/>
            <a:chExt cx="812800" cy="82155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21553"/>
            </a:xfrm>
            <a:custGeom>
              <a:avLst/>
              <a:gdLst/>
              <a:ahLst/>
              <a:cxnLst/>
              <a:rect l="l" t="t" r="r" b="b"/>
              <a:pathLst>
                <a:path w="812800" h="821553">
                  <a:moveTo>
                    <a:pt x="406400" y="0"/>
                  </a:moveTo>
                  <a:cubicBezTo>
                    <a:pt x="181951" y="0"/>
                    <a:pt x="0" y="183911"/>
                    <a:pt x="0" y="410776"/>
                  </a:cubicBezTo>
                  <a:cubicBezTo>
                    <a:pt x="0" y="637642"/>
                    <a:pt x="181951" y="821553"/>
                    <a:pt x="406400" y="821553"/>
                  </a:cubicBezTo>
                  <a:cubicBezTo>
                    <a:pt x="630849" y="821553"/>
                    <a:pt x="812800" y="637642"/>
                    <a:pt x="812800" y="410776"/>
                  </a:cubicBezTo>
                  <a:cubicBezTo>
                    <a:pt x="812800" y="18391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2C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19871"/>
              <a:ext cx="660400" cy="724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spc="59">
                  <a:solidFill>
                    <a:srgbClr val="FF6665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2.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058406" y="3635799"/>
            <a:ext cx="7425881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99" b="1" spc="104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Discussion</a:t>
            </a:r>
          </a:p>
        </p:txBody>
      </p:sp>
      <p:grpSp>
        <p:nvGrpSpPr>
          <p:cNvPr id="18" name="Group 18" descr="3."/>
          <p:cNvGrpSpPr/>
          <p:nvPr/>
        </p:nvGrpSpPr>
        <p:grpSpPr>
          <a:xfrm>
            <a:off x="1780267" y="4523355"/>
            <a:ext cx="857823" cy="867061"/>
            <a:chOff x="0" y="0"/>
            <a:chExt cx="812800" cy="82155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21553"/>
            </a:xfrm>
            <a:custGeom>
              <a:avLst/>
              <a:gdLst/>
              <a:ahLst/>
              <a:cxnLst/>
              <a:rect l="l" t="t" r="r" b="b"/>
              <a:pathLst>
                <a:path w="812800" h="821553">
                  <a:moveTo>
                    <a:pt x="406400" y="0"/>
                  </a:moveTo>
                  <a:cubicBezTo>
                    <a:pt x="181951" y="0"/>
                    <a:pt x="0" y="183911"/>
                    <a:pt x="0" y="410776"/>
                  </a:cubicBezTo>
                  <a:cubicBezTo>
                    <a:pt x="0" y="637642"/>
                    <a:pt x="181951" y="821553"/>
                    <a:pt x="406400" y="821553"/>
                  </a:cubicBezTo>
                  <a:cubicBezTo>
                    <a:pt x="630849" y="821553"/>
                    <a:pt x="812800" y="637642"/>
                    <a:pt x="812800" y="410776"/>
                  </a:cubicBezTo>
                  <a:cubicBezTo>
                    <a:pt x="812800" y="18391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2CE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19871"/>
              <a:ext cx="660400" cy="724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spc="59">
                  <a:solidFill>
                    <a:srgbClr val="FF6665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3.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998047" y="4569535"/>
            <a:ext cx="7425881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99" b="1" spc="104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Introduction</a:t>
            </a:r>
          </a:p>
        </p:txBody>
      </p:sp>
      <p:grpSp>
        <p:nvGrpSpPr>
          <p:cNvPr id="24" name="Group 24" descr="4."/>
          <p:cNvGrpSpPr/>
          <p:nvPr/>
        </p:nvGrpSpPr>
        <p:grpSpPr>
          <a:xfrm>
            <a:off x="1780267" y="5457091"/>
            <a:ext cx="857823" cy="867061"/>
            <a:chOff x="0" y="0"/>
            <a:chExt cx="812800" cy="82155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21553"/>
            </a:xfrm>
            <a:custGeom>
              <a:avLst/>
              <a:gdLst/>
              <a:ahLst/>
              <a:cxnLst/>
              <a:rect l="l" t="t" r="r" b="b"/>
              <a:pathLst>
                <a:path w="812800" h="821553">
                  <a:moveTo>
                    <a:pt x="406400" y="0"/>
                  </a:moveTo>
                  <a:cubicBezTo>
                    <a:pt x="181951" y="0"/>
                    <a:pt x="0" y="183911"/>
                    <a:pt x="0" y="410776"/>
                  </a:cubicBezTo>
                  <a:cubicBezTo>
                    <a:pt x="0" y="637642"/>
                    <a:pt x="181951" y="821553"/>
                    <a:pt x="406400" y="821553"/>
                  </a:cubicBezTo>
                  <a:cubicBezTo>
                    <a:pt x="630849" y="821553"/>
                    <a:pt x="812800" y="637642"/>
                    <a:pt x="812800" y="410776"/>
                  </a:cubicBezTo>
                  <a:cubicBezTo>
                    <a:pt x="812800" y="18391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2CE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19871"/>
              <a:ext cx="660400" cy="724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spc="59">
                  <a:solidFill>
                    <a:srgbClr val="FF6665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4.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998047" y="5514917"/>
            <a:ext cx="7425881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99" b="1" spc="104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Results</a:t>
            </a:r>
          </a:p>
        </p:txBody>
      </p:sp>
      <p:grpSp>
        <p:nvGrpSpPr>
          <p:cNvPr id="27" name="Group 27" descr="5."/>
          <p:cNvGrpSpPr/>
          <p:nvPr/>
        </p:nvGrpSpPr>
        <p:grpSpPr>
          <a:xfrm>
            <a:off x="1780267" y="6390827"/>
            <a:ext cx="857823" cy="867061"/>
            <a:chOff x="0" y="0"/>
            <a:chExt cx="812800" cy="82155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21553"/>
            </a:xfrm>
            <a:custGeom>
              <a:avLst/>
              <a:gdLst/>
              <a:ahLst/>
              <a:cxnLst/>
              <a:rect l="l" t="t" r="r" b="b"/>
              <a:pathLst>
                <a:path w="812800" h="821553">
                  <a:moveTo>
                    <a:pt x="406400" y="0"/>
                  </a:moveTo>
                  <a:cubicBezTo>
                    <a:pt x="181951" y="0"/>
                    <a:pt x="0" y="183911"/>
                    <a:pt x="0" y="410776"/>
                  </a:cubicBezTo>
                  <a:cubicBezTo>
                    <a:pt x="0" y="637642"/>
                    <a:pt x="181951" y="821553"/>
                    <a:pt x="406400" y="821553"/>
                  </a:cubicBezTo>
                  <a:cubicBezTo>
                    <a:pt x="630849" y="821553"/>
                    <a:pt x="812800" y="637642"/>
                    <a:pt x="812800" y="410776"/>
                  </a:cubicBezTo>
                  <a:cubicBezTo>
                    <a:pt x="812800" y="18391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2CE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19871"/>
              <a:ext cx="660400" cy="724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spc="59">
                  <a:solidFill>
                    <a:srgbClr val="FF6665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5.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2998047" y="6461068"/>
            <a:ext cx="7425881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99" b="1" spc="104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Methodology</a:t>
            </a:r>
          </a:p>
        </p:txBody>
      </p:sp>
      <p:grpSp>
        <p:nvGrpSpPr>
          <p:cNvPr id="30" name="Group 30" descr="6."/>
          <p:cNvGrpSpPr/>
          <p:nvPr/>
        </p:nvGrpSpPr>
        <p:grpSpPr>
          <a:xfrm>
            <a:off x="1780267" y="7324563"/>
            <a:ext cx="857823" cy="867061"/>
            <a:chOff x="0" y="0"/>
            <a:chExt cx="812800" cy="82155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21553"/>
            </a:xfrm>
            <a:custGeom>
              <a:avLst/>
              <a:gdLst/>
              <a:ahLst/>
              <a:cxnLst/>
              <a:rect l="l" t="t" r="r" b="b"/>
              <a:pathLst>
                <a:path w="812800" h="821553">
                  <a:moveTo>
                    <a:pt x="406400" y="0"/>
                  </a:moveTo>
                  <a:cubicBezTo>
                    <a:pt x="181951" y="0"/>
                    <a:pt x="0" y="183911"/>
                    <a:pt x="0" y="410776"/>
                  </a:cubicBezTo>
                  <a:cubicBezTo>
                    <a:pt x="0" y="637642"/>
                    <a:pt x="181951" y="821553"/>
                    <a:pt x="406400" y="821553"/>
                  </a:cubicBezTo>
                  <a:cubicBezTo>
                    <a:pt x="630849" y="821553"/>
                    <a:pt x="812800" y="637642"/>
                    <a:pt x="812800" y="410776"/>
                  </a:cubicBezTo>
                  <a:cubicBezTo>
                    <a:pt x="812800" y="18391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2CE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19871"/>
              <a:ext cx="660400" cy="724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b="1" spc="59">
                  <a:solidFill>
                    <a:srgbClr val="FF6665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6.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998047" y="7370743"/>
            <a:ext cx="7425881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99" b="1" spc="104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Conclusion</a:t>
            </a:r>
          </a:p>
        </p:txBody>
      </p:sp>
      <p:sp>
        <p:nvSpPr>
          <p:cNvPr id="21" name="Freeform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24273" y="2885416"/>
            <a:ext cx="6883313" cy="5506650"/>
          </a:xfrm>
          <a:custGeom>
            <a:avLst/>
            <a:gdLst/>
            <a:ahLst/>
            <a:cxnLst/>
            <a:rect l="l" t="t" r="r" b="b"/>
            <a:pathLst>
              <a:path w="6883313" h="5506650">
                <a:moveTo>
                  <a:pt x="0" y="0"/>
                </a:moveTo>
                <a:lnTo>
                  <a:pt x="6883313" y="0"/>
                </a:lnTo>
                <a:lnTo>
                  <a:pt x="6883313" y="5506651"/>
                </a:lnTo>
                <a:lnTo>
                  <a:pt x="0" y="5506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421733"/>
            <a:ext cx="3236567" cy="2075449"/>
          </a:xfrm>
          <a:custGeom>
            <a:avLst/>
            <a:gdLst/>
            <a:ahLst/>
            <a:cxnLst/>
            <a:rect l="l" t="t" r="r" b="b"/>
            <a:pathLst>
              <a:path w="3236567" h="2075449">
                <a:moveTo>
                  <a:pt x="0" y="0"/>
                </a:moveTo>
                <a:lnTo>
                  <a:pt x="3236567" y="0"/>
                </a:lnTo>
                <a:lnTo>
                  <a:pt x="3236567" y="2075449"/>
                </a:lnTo>
                <a:lnTo>
                  <a:pt x="0" y="20754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664506" y="8049696"/>
            <a:ext cx="3816742" cy="2447486"/>
          </a:xfrm>
          <a:custGeom>
            <a:avLst/>
            <a:gdLst/>
            <a:ahLst/>
            <a:cxnLst/>
            <a:rect l="l" t="t" r="r" b="b"/>
            <a:pathLst>
              <a:path w="3816742" h="2447486">
                <a:moveTo>
                  <a:pt x="3816742" y="0"/>
                </a:moveTo>
                <a:lnTo>
                  <a:pt x="0" y="0"/>
                </a:lnTo>
                <a:lnTo>
                  <a:pt x="0" y="2447486"/>
                </a:lnTo>
                <a:lnTo>
                  <a:pt x="3816742" y="2447486"/>
                </a:lnTo>
                <a:lnTo>
                  <a:pt x="381674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2754">
            <a:off x="-2360640" y="5972419"/>
            <a:ext cx="12256033" cy="8364743"/>
          </a:xfrm>
          <a:custGeom>
            <a:avLst/>
            <a:gdLst/>
            <a:ahLst/>
            <a:cxnLst/>
            <a:rect l="l" t="t" r="r" b="b"/>
            <a:pathLst>
              <a:path w="12256033" h="8364743">
                <a:moveTo>
                  <a:pt x="0" y="0"/>
                </a:moveTo>
                <a:lnTo>
                  <a:pt x="12256033" y="0"/>
                </a:lnTo>
                <a:lnTo>
                  <a:pt x="12256033" y="8364743"/>
                </a:lnTo>
                <a:lnTo>
                  <a:pt x="0" y="83647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2754">
            <a:off x="8189794" y="-5739957"/>
            <a:ext cx="12256033" cy="8364743"/>
          </a:xfrm>
          <a:custGeom>
            <a:avLst/>
            <a:gdLst/>
            <a:ahLst/>
            <a:cxnLst/>
            <a:rect l="l" t="t" r="r" b="b"/>
            <a:pathLst>
              <a:path w="12256033" h="8364743">
                <a:moveTo>
                  <a:pt x="0" y="0"/>
                </a:moveTo>
                <a:lnTo>
                  <a:pt x="12256033" y="0"/>
                </a:lnTo>
                <a:lnTo>
                  <a:pt x="12256033" y="8364743"/>
                </a:lnTo>
                <a:lnTo>
                  <a:pt x="0" y="83647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24327" y="0"/>
                </a:moveTo>
                <a:lnTo>
                  <a:pt x="4250399" y="0"/>
                </a:lnTo>
                <a:cubicBezTo>
                  <a:pt x="4263834" y="0"/>
                  <a:pt x="4274726" y="10891"/>
                  <a:pt x="4274726" y="24327"/>
                </a:cubicBezTo>
                <a:lnTo>
                  <a:pt x="4274726" y="2143140"/>
                </a:lnTo>
                <a:cubicBezTo>
                  <a:pt x="4274726" y="2156575"/>
                  <a:pt x="4263834" y="2167467"/>
                  <a:pt x="4250399" y="2167467"/>
                </a:cubicBezTo>
                <a:lnTo>
                  <a:pt x="24327" y="2167467"/>
                </a:lnTo>
                <a:cubicBezTo>
                  <a:pt x="10891" y="2167467"/>
                  <a:pt x="0" y="2156575"/>
                  <a:pt x="0" y="2143140"/>
                </a:cubicBezTo>
                <a:lnTo>
                  <a:pt x="0" y="24327"/>
                </a:lnTo>
                <a:cubicBezTo>
                  <a:pt x="0" y="10891"/>
                  <a:pt x="10891" y="0"/>
                  <a:pt x="24327" y="0"/>
                </a:cubicBezTo>
                <a:close/>
              </a:path>
            </a:pathLst>
          </a:custGeom>
          <a:solidFill>
            <a:srgbClr val="FF6665"/>
          </a:solidFill>
        </p:spPr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61303" y="627971"/>
            <a:ext cx="7787592" cy="9659029"/>
          </a:xfrm>
          <a:custGeom>
            <a:avLst/>
            <a:gdLst/>
            <a:ahLst/>
            <a:cxnLst/>
            <a:rect l="l" t="t" r="r" b="b"/>
            <a:pathLst>
              <a:path w="7787592" h="9659029">
                <a:moveTo>
                  <a:pt x="0" y="0"/>
                </a:moveTo>
                <a:lnTo>
                  <a:pt x="7787592" y="0"/>
                </a:lnTo>
                <a:lnTo>
                  <a:pt x="7787592" y="9659029"/>
                </a:lnTo>
                <a:lnTo>
                  <a:pt x="0" y="9659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66305" y="7552873"/>
            <a:ext cx="5319069" cy="3410853"/>
          </a:xfrm>
          <a:custGeom>
            <a:avLst/>
            <a:gdLst/>
            <a:ahLst/>
            <a:cxnLst/>
            <a:rect l="l" t="t" r="r" b="b"/>
            <a:pathLst>
              <a:path w="5319069" h="3410853">
                <a:moveTo>
                  <a:pt x="0" y="0"/>
                </a:moveTo>
                <a:lnTo>
                  <a:pt x="5319069" y="0"/>
                </a:lnTo>
                <a:lnTo>
                  <a:pt x="5319069" y="3410854"/>
                </a:lnTo>
                <a:lnTo>
                  <a:pt x="0" y="3410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75723" y="775246"/>
            <a:ext cx="1191552" cy="1989256"/>
          </a:xfrm>
          <a:custGeom>
            <a:avLst/>
            <a:gdLst/>
            <a:ahLst/>
            <a:cxnLst/>
            <a:rect l="l" t="t" r="r" b="b"/>
            <a:pathLst>
              <a:path w="313824" h="523919">
                <a:moveTo>
                  <a:pt x="0" y="0"/>
                </a:moveTo>
                <a:lnTo>
                  <a:pt x="313824" y="0"/>
                </a:lnTo>
                <a:lnTo>
                  <a:pt x="313824" y="523919"/>
                </a:lnTo>
                <a:lnTo>
                  <a:pt x="0" y="523919"/>
                </a:lnTo>
                <a:close/>
              </a:path>
            </a:pathLst>
          </a:custGeom>
          <a:solidFill>
            <a:srgbClr val="FF6665"/>
          </a:solidFill>
        </p:spPr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576822">
            <a:off x="13481597" y="1046739"/>
            <a:ext cx="847727" cy="1737563"/>
          </a:xfrm>
          <a:custGeom>
            <a:avLst/>
            <a:gdLst/>
            <a:ahLst/>
            <a:cxnLst/>
            <a:rect l="l" t="t" r="r" b="b"/>
            <a:pathLst>
              <a:path w="223270" h="457630">
                <a:moveTo>
                  <a:pt x="0" y="0"/>
                </a:moveTo>
                <a:lnTo>
                  <a:pt x="223270" y="0"/>
                </a:lnTo>
                <a:lnTo>
                  <a:pt x="223270" y="457630"/>
                </a:lnTo>
                <a:lnTo>
                  <a:pt x="0" y="45763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876278" y="3585246"/>
            <a:ext cx="1125076" cy="1726185"/>
          </a:xfrm>
          <a:custGeom>
            <a:avLst/>
            <a:gdLst/>
            <a:ahLst/>
            <a:cxnLst/>
            <a:rect l="l" t="t" r="r" b="b"/>
            <a:pathLst>
              <a:path w="296316" h="454633">
                <a:moveTo>
                  <a:pt x="0" y="0"/>
                </a:moveTo>
                <a:lnTo>
                  <a:pt x="296316" y="0"/>
                </a:lnTo>
                <a:lnTo>
                  <a:pt x="296316" y="454633"/>
                </a:lnTo>
                <a:lnTo>
                  <a:pt x="0" y="454633"/>
                </a:lnTo>
                <a:close/>
              </a:path>
            </a:pathLst>
          </a:custGeom>
          <a:solidFill>
            <a:srgbClr val="9AADFF"/>
          </a:solidFill>
        </p:spPr>
      </p:sp>
      <p:sp>
        <p:nvSpPr>
          <p:cNvPr id="21" name="Freeform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903377">
            <a:off x="13350909" y="4124540"/>
            <a:ext cx="805282" cy="817100"/>
          </a:xfrm>
          <a:custGeom>
            <a:avLst/>
            <a:gdLst/>
            <a:ahLst/>
            <a:cxnLst/>
            <a:rect l="l" t="t" r="r" b="b"/>
            <a:pathLst>
              <a:path w="212091" h="215203">
                <a:moveTo>
                  <a:pt x="0" y="0"/>
                </a:moveTo>
                <a:lnTo>
                  <a:pt x="212091" y="0"/>
                </a:lnTo>
                <a:lnTo>
                  <a:pt x="212091" y="215203"/>
                </a:lnTo>
                <a:lnTo>
                  <a:pt x="0" y="215203"/>
                </a:lnTo>
                <a:close/>
              </a:path>
            </a:pathLst>
          </a:custGeom>
          <a:solidFill>
            <a:srgbClr val="1BAFAF"/>
          </a:solidFill>
        </p:spPr>
      </p:sp>
      <p:sp>
        <p:nvSpPr>
          <p:cNvPr id="24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903377">
            <a:off x="13293522" y="4476867"/>
            <a:ext cx="392092" cy="486773"/>
          </a:xfrm>
          <a:custGeom>
            <a:avLst/>
            <a:gdLst/>
            <a:ahLst/>
            <a:cxnLst/>
            <a:rect l="l" t="t" r="r" b="b"/>
            <a:pathLst>
              <a:path w="103267" h="128204">
                <a:moveTo>
                  <a:pt x="0" y="0"/>
                </a:moveTo>
                <a:lnTo>
                  <a:pt x="103267" y="0"/>
                </a:lnTo>
                <a:lnTo>
                  <a:pt x="103267" y="128204"/>
                </a:lnTo>
                <a:lnTo>
                  <a:pt x="0" y="128204"/>
                </a:lnTo>
                <a:close/>
              </a:path>
            </a:pathLst>
          </a:custGeom>
          <a:solidFill>
            <a:srgbClr val="1BAFAF"/>
          </a:solidFill>
        </p:spPr>
      </p:sp>
      <p:sp>
        <p:nvSpPr>
          <p:cNvPr id="26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71941" y="3724728"/>
            <a:ext cx="1248049" cy="1248049"/>
          </a:xfrm>
          <a:custGeom>
            <a:avLst/>
            <a:gdLst/>
            <a:ahLst/>
            <a:cxnLst/>
            <a:rect l="l" t="t" r="r" b="b"/>
            <a:pathLst>
              <a:path w="1248049" h="1248049">
                <a:moveTo>
                  <a:pt x="0" y="0"/>
                </a:moveTo>
                <a:lnTo>
                  <a:pt x="1248049" y="0"/>
                </a:lnTo>
                <a:lnTo>
                  <a:pt x="1248049" y="1248049"/>
                </a:lnTo>
                <a:lnTo>
                  <a:pt x="0" y="12480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75723" y="1447551"/>
            <a:ext cx="1181574" cy="1181574"/>
          </a:xfrm>
          <a:custGeom>
            <a:avLst/>
            <a:gdLst/>
            <a:ahLst/>
            <a:cxnLst/>
            <a:rect l="l" t="t" r="r" b="b"/>
            <a:pathLst>
              <a:path w="1181574" h="1181574">
                <a:moveTo>
                  <a:pt x="0" y="0"/>
                </a:moveTo>
                <a:lnTo>
                  <a:pt x="1181574" y="0"/>
                </a:lnTo>
                <a:lnTo>
                  <a:pt x="1181574" y="1181574"/>
                </a:lnTo>
                <a:lnTo>
                  <a:pt x="0" y="11815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74263" y="1179088"/>
            <a:ext cx="1062394" cy="1137772"/>
          </a:xfrm>
          <a:custGeom>
            <a:avLst/>
            <a:gdLst/>
            <a:ahLst/>
            <a:cxnLst/>
            <a:rect l="l" t="t" r="r" b="b"/>
            <a:pathLst>
              <a:path w="1062394" h="1137772">
                <a:moveTo>
                  <a:pt x="0" y="0"/>
                </a:moveTo>
                <a:lnTo>
                  <a:pt x="1062394" y="0"/>
                </a:lnTo>
                <a:lnTo>
                  <a:pt x="1062394" y="1137771"/>
                </a:lnTo>
                <a:lnTo>
                  <a:pt x="0" y="11377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23037707-231F-4E04-950B-732F3651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2" y="2552700"/>
            <a:ext cx="7704748" cy="1143000"/>
          </a:xfrm>
        </p:spPr>
        <p:txBody>
          <a:bodyPr>
            <a:noAutofit/>
          </a:bodyPr>
          <a:lstStyle/>
          <a:p>
            <a:r>
              <a:rPr lang="en-US" sz="7470" spc="746" dirty="0">
                <a:solidFill>
                  <a:srgbClr val="FFFFFF"/>
                </a:solidFill>
                <a:latin typeface="UID วันทอง"/>
                <a:ea typeface="UID วันทอง"/>
                <a:cs typeface="UID วันทอง"/>
                <a:sym typeface="UID วันทอง"/>
              </a:rPr>
              <a:t>READ IT AGAIN!</a:t>
            </a:r>
            <a:endParaRPr lang="en-US" sz="7470" dirty="0"/>
          </a:p>
        </p:txBody>
      </p:sp>
      <p:sp>
        <p:nvSpPr>
          <p:cNvPr id="10" name="TextBox 10"/>
          <p:cNvSpPr txBox="1"/>
          <p:nvPr/>
        </p:nvSpPr>
        <p:spPr>
          <a:xfrm>
            <a:off x="1839001" y="5094712"/>
            <a:ext cx="7704747" cy="248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2499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Don't just read the paper one time and expect to have a thorough understanding. To fully understand a paper, you may need to read it 2 to 3 times. When reading, focus on the sections that were the least clear, but still relevant to your needs.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606050">
            <a:off x="-1276161" y="-1713111"/>
            <a:ext cx="12256033" cy="8364743"/>
          </a:xfrm>
          <a:custGeom>
            <a:avLst/>
            <a:gdLst/>
            <a:ahLst/>
            <a:cxnLst/>
            <a:rect l="l" t="t" r="r" b="b"/>
            <a:pathLst>
              <a:path w="12256033" h="8364743">
                <a:moveTo>
                  <a:pt x="0" y="0"/>
                </a:moveTo>
                <a:lnTo>
                  <a:pt x="12256033" y="0"/>
                </a:lnTo>
                <a:lnTo>
                  <a:pt x="12256033" y="8364742"/>
                </a:lnTo>
                <a:lnTo>
                  <a:pt x="0" y="8364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2700000">
            <a:off x="10369862" y="4907938"/>
            <a:ext cx="11261709" cy="7686116"/>
          </a:xfrm>
          <a:custGeom>
            <a:avLst/>
            <a:gdLst/>
            <a:ahLst/>
            <a:cxnLst/>
            <a:rect l="l" t="t" r="r" b="b"/>
            <a:pathLst>
              <a:path w="11261709" h="7686116">
                <a:moveTo>
                  <a:pt x="0" y="0"/>
                </a:moveTo>
                <a:lnTo>
                  <a:pt x="11261709" y="0"/>
                </a:lnTo>
                <a:lnTo>
                  <a:pt x="11261709" y="7686116"/>
                </a:lnTo>
                <a:lnTo>
                  <a:pt x="0" y="7686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5499" y="1028700"/>
            <a:ext cx="9703805" cy="8229600"/>
          </a:xfrm>
          <a:custGeom>
            <a:avLst/>
            <a:gdLst/>
            <a:ahLst/>
            <a:cxnLst/>
            <a:rect l="l" t="t" r="r" b="b"/>
            <a:pathLst>
              <a:path w="2555734" h="2167467">
                <a:moveTo>
                  <a:pt x="40689" y="0"/>
                </a:moveTo>
                <a:lnTo>
                  <a:pt x="2515045" y="0"/>
                </a:lnTo>
                <a:cubicBezTo>
                  <a:pt x="2537516" y="0"/>
                  <a:pt x="2555734" y="18217"/>
                  <a:pt x="2555734" y="40689"/>
                </a:cubicBezTo>
                <a:lnTo>
                  <a:pt x="2555734" y="2126778"/>
                </a:lnTo>
                <a:cubicBezTo>
                  <a:pt x="2555734" y="2149250"/>
                  <a:pt x="2537516" y="2167467"/>
                  <a:pt x="2515045" y="2167467"/>
                </a:cubicBezTo>
                <a:lnTo>
                  <a:pt x="40689" y="2167467"/>
                </a:lnTo>
                <a:cubicBezTo>
                  <a:pt x="18217" y="2167467"/>
                  <a:pt x="0" y="2149250"/>
                  <a:pt x="0" y="2126778"/>
                </a:cubicBezTo>
                <a:lnTo>
                  <a:pt x="0" y="40689"/>
                </a:lnTo>
                <a:cubicBezTo>
                  <a:pt x="0" y="18217"/>
                  <a:pt x="18217" y="0"/>
                  <a:pt x="40689" y="0"/>
                </a:cubicBezTo>
                <a:close/>
              </a:path>
            </a:pathLst>
          </a:custGeom>
          <a:solidFill>
            <a:srgbClr val="FFBD02"/>
          </a:solidFill>
        </p:spPr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36049" y="3342939"/>
            <a:ext cx="8564424" cy="6284146"/>
          </a:xfrm>
          <a:custGeom>
            <a:avLst/>
            <a:gdLst/>
            <a:ahLst/>
            <a:cxnLst/>
            <a:rect l="l" t="t" r="r" b="b"/>
            <a:pathLst>
              <a:path w="8564424" h="6284146">
                <a:moveTo>
                  <a:pt x="0" y="0"/>
                </a:moveTo>
                <a:lnTo>
                  <a:pt x="8564425" y="0"/>
                </a:lnTo>
                <a:lnTo>
                  <a:pt x="8564425" y="6284146"/>
                </a:lnTo>
                <a:lnTo>
                  <a:pt x="0" y="62841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995299" y="7552873"/>
            <a:ext cx="5319069" cy="3410853"/>
          </a:xfrm>
          <a:custGeom>
            <a:avLst/>
            <a:gdLst/>
            <a:ahLst/>
            <a:cxnLst/>
            <a:rect l="l" t="t" r="r" b="b"/>
            <a:pathLst>
              <a:path w="5319069" h="3410853">
                <a:moveTo>
                  <a:pt x="0" y="0"/>
                </a:moveTo>
                <a:lnTo>
                  <a:pt x="5319069" y="0"/>
                </a:lnTo>
                <a:lnTo>
                  <a:pt x="5319069" y="3410854"/>
                </a:lnTo>
                <a:lnTo>
                  <a:pt x="0" y="3410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1E800A2-0CE4-4395-A9F7-9B270799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0" y="1052026"/>
            <a:ext cx="8229600" cy="1143000"/>
          </a:xfrm>
        </p:spPr>
        <p:txBody>
          <a:bodyPr>
            <a:normAutofit/>
          </a:bodyPr>
          <a:lstStyle/>
          <a:p>
            <a:r>
              <a:rPr lang="en-US" sz="6100" spc="610" dirty="0">
                <a:solidFill>
                  <a:srgbClr val="1B8F8F"/>
                </a:solidFill>
                <a:latin typeface="UID วันทอง"/>
                <a:ea typeface="UID วันทอง"/>
                <a:cs typeface="UID วันทอง"/>
                <a:sym typeface="UID วันทอง"/>
              </a:rPr>
              <a:t>ANNOTATE</a:t>
            </a:r>
            <a:endParaRPr lang="en-US" sz="6100" dirty="0"/>
          </a:p>
        </p:txBody>
      </p:sp>
      <p:sp>
        <p:nvSpPr>
          <p:cNvPr id="10" name="TextBox 10"/>
          <p:cNvSpPr txBox="1"/>
          <p:nvPr/>
        </p:nvSpPr>
        <p:spPr>
          <a:xfrm>
            <a:off x="8028376" y="2126185"/>
            <a:ext cx="9230924" cy="6492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8" lvl="1" indent="-291464" algn="l">
              <a:lnSpc>
                <a:spcPts val="4319"/>
              </a:lnSpc>
              <a:buFont typeface="Arial"/>
              <a:buChar char="•"/>
            </a:pPr>
            <a:r>
              <a:rPr lang="en-US" sz="2699" b="1">
                <a:solidFill>
                  <a:srgbClr val="000000"/>
                </a:solidFill>
                <a:latin typeface="TT Norms Bold"/>
                <a:ea typeface="TT Norms Bold"/>
                <a:cs typeface="TT Norms Bold"/>
                <a:sym typeface="TT Norms Bold"/>
              </a:rPr>
              <a:t>*or Underline/Highlight</a:t>
            </a:r>
            <a:r>
              <a:rPr lang="en-US" sz="2699">
                <a:solidFill>
                  <a:srgbClr val="000000"/>
                </a:solidFill>
                <a:latin typeface="TT Norms"/>
                <a:ea typeface="TT Norms"/>
                <a:cs typeface="TT Norms"/>
                <a:sym typeface="TT Norms"/>
              </a:rPr>
              <a:t> things that you consider important.</a:t>
            </a:r>
          </a:p>
          <a:p>
            <a:pPr marL="582928" lvl="1" indent="-291464" algn="l">
              <a:lnSpc>
                <a:spcPts val="4319"/>
              </a:lnSpc>
              <a:buFont typeface="Arial"/>
              <a:buChar char="•"/>
            </a:pPr>
            <a:r>
              <a:rPr lang="en-US" sz="2699" b="1">
                <a:solidFill>
                  <a:srgbClr val="000000"/>
                </a:solidFill>
                <a:latin typeface="TT Norms Bold"/>
                <a:ea typeface="TT Norms Bold"/>
                <a:cs typeface="TT Norms Bold"/>
                <a:sym typeface="TT Norms Bold"/>
              </a:rPr>
              <a:t>?</a:t>
            </a:r>
            <a:r>
              <a:rPr lang="en-US" sz="2699">
                <a:solidFill>
                  <a:srgbClr val="000000"/>
                </a:solidFill>
                <a:latin typeface="TT Norms"/>
                <a:ea typeface="TT Norms"/>
                <a:cs typeface="TT Norms"/>
                <a:sym typeface="TT Norms"/>
              </a:rPr>
              <a:t> if something is confusing or you feel you may need to return to. </a:t>
            </a:r>
          </a:p>
          <a:p>
            <a:pPr marL="582928" lvl="1" indent="-291464" algn="l">
              <a:lnSpc>
                <a:spcPts val="4319"/>
              </a:lnSpc>
              <a:buFont typeface="Arial"/>
              <a:buChar char="•"/>
            </a:pPr>
            <a:r>
              <a:rPr lang="en-US" sz="2699" b="1">
                <a:solidFill>
                  <a:srgbClr val="000000"/>
                </a:solidFill>
                <a:latin typeface="TT Norms Bold"/>
                <a:ea typeface="TT Norms Bold"/>
                <a:cs typeface="TT Norms Bold"/>
                <a:sym typeface="TT Norms Bold"/>
              </a:rPr>
              <a:t>!</a:t>
            </a:r>
            <a:r>
              <a:rPr lang="en-US" sz="2699">
                <a:solidFill>
                  <a:srgbClr val="000000"/>
                </a:solidFill>
                <a:latin typeface="TT Norms"/>
                <a:ea typeface="TT Norms"/>
                <a:cs typeface="TT Norms"/>
                <a:sym typeface="TT Norms"/>
              </a:rPr>
              <a:t> when you find something particularly interesting, insightful, or juicy.</a:t>
            </a:r>
          </a:p>
          <a:p>
            <a:pPr marL="582928" lvl="1" indent="-291464" algn="l">
              <a:lnSpc>
                <a:spcPts val="4319"/>
              </a:lnSpc>
              <a:buFont typeface="Arial"/>
              <a:buChar char="•"/>
            </a:pPr>
            <a:r>
              <a:rPr lang="en-US" sz="2699" b="1">
                <a:solidFill>
                  <a:srgbClr val="000000"/>
                </a:solidFill>
                <a:latin typeface="TT Norms Bold"/>
                <a:ea typeface="TT Norms Bold"/>
                <a:cs typeface="TT Norms Bold"/>
                <a:sym typeface="TT Norms Bold"/>
              </a:rPr>
              <a:t>+</a:t>
            </a:r>
            <a:r>
              <a:rPr lang="en-US" sz="2699">
                <a:solidFill>
                  <a:srgbClr val="000000"/>
                </a:solidFill>
                <a:latin typeface="TT Norms"/>
                <a:ea typeface="TT Norms"/>
                <a:cs typeface="TT Norms"/>
                <a:sym typeface="TT Norms"/>
              </a:rPr>
              <a:t> When you make a connection to another concept or article. </a:t>
            </a:r>
          </a:p>
          <a:p>
            <a:pPr marL="582928" lvl="1" indent="-291464" algn="l">
              <a:lnSpc>
                <a:spcPts val="4319"/>
              </a:lnSpc>
              <a:buFont typeface="Arial"/>
              <a:buChar char="•"/>
            </a:pPr>
            <a:r>
              <a:rPr lang="en-US" sz="2699" b="1">
                <a:solidFill>
                  <a:srgbClr val="000000"/>
                </a:solidFill>
                <a:latin typeface="TT Norms Bold"/>
                <a:ea typeface="TT Norms Bold"/>
                <a:cs typeface="TT Norms Bold"/>
                <a:sym typeface="TT Norms Bold"/>
              </a:rPr>
              <a:t>Circle</a:t>
            </a:r>
            <a:r>
              <a:rPr lang="en-US" sz="2699">
                <a:solidFill>
                  <a:srgbClr val="000000"/>
                </a:solidFill>
                <a:latin typeface="TT Norms"/>
                <a:ea typeface="TT Norms"/>
                <a:cs typeface="TT Norms"/>
                <a:sym typeface="TT Norms"/>
              </a:rPr>
              <a:t> unfamiliar terms. When you finished reading, return and define them if needed.</a:t>
            </a:r>
          </a:p>
          <a:p>
            <a:pPr marL="582928" lvl="1" indent="-291464" algn="l">
              <a:lnSpc>
                <a:spcPts val="4319"/>
              </a:lnSpc>
              <a:buFont typeface="Arial"/>
              <a:buChar char="•"/>
            </a:pPr>
            <a:r>
              <a:rPr lang="en-US" sz="2699" b="1">
                <a:solidFill>
                  <a:srgbClr val="000000"/>
                </a:solidFill>
                <a:latin typeface="TT Norms Bold"/>
                <a:ea typeface="TT Norms Bold"/>
                <a:cs typeface="TT Norms Bold"/>
                <a:sym typeface="TT Norms Bold"/>
              </a:rPr>
              <a:t>Notes</a:t>
            </a:r>
            <a:r>
              <a:rPr lang="en-US" sz="2699">
                <a:solidFill>
                  <a:srgbClr val="000000"/>
                </a:solidFill>
                <a:latin typeface="TT Norms"/>
                <a:ea typeface="TT Norms"/>
                <a:cs typeface="TT Norms"/>
                <a:sym typeface="TT Norms"/>
              </a:rPr>
              <a:t> Write notes in the margins to keep yourself on track and keep up with relevant ideas.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2700000">
            <a:off x="-7938373" y="-794765"/>
            <a:ext cx="13453800" cy="9182218"/>
          </a:xfrm>
          <a:custGeom>
            <a:avLst/>
            <a:gdLst/>
            <a:ahLst/>
            <a:cxnLst/>
            <a:rect l="l" t="t" r="r" b="b"/>
            <a:pathLst>
              <a:path w="13453800" h="9182218">
                <a:moveTo>
                  <a:pt x="0" y="0"/>
                </a:moveTo>
                <a:lnTo>
                  <a:pt x="13453800" y="0"/>
                </a:lnTo>
                <a:lnTo>
                  <a:pt x="13453800" y="9182218"/>
                </a:lnTo>
                <a:lnTo>
                  <a:pt x="0" y="918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2700000">
            <a:off x="2122316" y="8190920"/>
            <a:ext cx="13453800" cy="9182218"/>
          </a:xfrm>
          <a:custGeom>
            <a:avLst/>
            <a:gdLst/>
            <a:ahLst/>
            <a:cxnLst/>
            <a:rect l="l" t="t" r="r" b="b"/>
            <a:pathLst>
              <a:path w="13453800" h="9182218">
                <a:moveTo>
                  <a:pt x="0" y="0"/>
                </a:moveTo>
                <a:lnTo>
                  <a:pt x="13453800" y="0"/>
                </a:lnTo>
                <a:lnTo>
                  <a:pt x="13453800" y="9182219"/>
                </a:lnTo>
                <a:lnTo>
                  <a:pt x="0" y="9182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8851710" cy="8229600"/>
          </a:xfrm>
          <a:custGeom>
            <a:avLst/>
            <a:gdLst/>
            <a:ahLst/>
            <a:cxnLst/>
            <a:rect l="l" t="t" r="r" b="b"/>
            <a:pathLst>
              <a:path w="2331314" h="2167467">
                <a:moveTo>
                  <a:pt x="44606" y="0"/>
                </a:moveTo>
                <a:lnTo>
                  <a:pt x="2286709" y="0"/>
                </a:lnTo>
                <a:cubicBezTo>
                  <a:pt x="2298539" y="0"/>
                  <a:pt x="2309885" y="4700"/>
                  <a:pt x="2318250" y="13065"/>
                </a:cubicBezTo>
                <a:cubicBezTo>
                  <a:pt x="2326615" y="21430"/>
                  <a:pt x="2331314" y="32776"/>
                  <a:pt x="2331314" y="44606"/>
                </a:cubicBezTo>
                <a:lnTo>
                  <a:pt x="2331314" y="2122861"/>
                </a:lnTo>
                <a:cubicBezTo>
                  <a:pt x="2331314" y="2147496"/>
                  <a:pt x="2311344" y="2167467"/>
                  <a:pt x="2286709" y="2167467"/>
                </a:cubicBezTo>
                <a:lnTo>
                  <a:pt x="44606" y="2167467"/>
                </a:lnTo>
                <a:cubicBezTo>
                  <a:pt x="32776" y="2167467"/>
                  <a:pt x="21430" y="2162767"/>
                  <a:pt x="13065" y="2154402"/>
                </a:cubicBezTo>
                <a:cubicBezTo>
                  <a:pt x="4700" y="2146037"/>
                  <a:pt x="0" y="2134691"/>
                  <a:pt x="0" y="2122861"/>
                </a:cubicBezTo>
                <a:lnTo>
                  <a:pt x="0" y="44606"/>
                </a:lnTo>
                <a:cubicBezTo>
                  <a:pt x="0" y="32776"/>
                  <a:pt x="4700" y="21430"/>
                  <a:pt x="13065" y="13065"/>
                </a:cubicBezTo>
                <a:cubicBezTo>
                  <a:pt x="21430" y="4700"/>
                  <a:pt x="32776" y="0"/>
                  <a:pt x="44606" y="0"/>
                </a:cubicBezTo>
                <a:close/>
              </a:path>
            </a:pathLst>
          </a:custGeom>
          <a:solidFill>
            <a:srgbClr val="FDD460"/>
          </a:solidFill>
        </p:spPr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1211473" y="7431468"/>
            <a:ext cx="4608194" cy="2955004"/>
          </a:xfrm>
          <a:custGeom>
            <a:avLst/>
            <a:gdLst/>
            <a:ahLst/>
            <a:cxnLst/>
            <a:rect l="l" t="t" r="r" b="b"/>
            <a:pathLst>
              <a:path w="4608194" h="2955004">
                <a:moveTo>
                  <a:pt x="4608194" y="0"/>
                </a:moveTo>
                <a:lnTo>
                  <a:pt x="0" y="0"/>
                </a:lnTo>
                <a:lnTo>
                  <a:pt x="0" y="2955005"/>
                </a:lnTo>
                <a:lnTo>
                  <a:pt x="4608194" y="2955005"/>
                </a:lnTo>
                <a:lnTo>
                  <a:pt x="46081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693396">
            <a:off x="9728439" y="-4144694"/>
            <a:ext cx="10685912" cy="7293135"/>
          </a:xfrm>
          <a:custGeom>
            <a:avLst/>
            <a:gdLst/>
            <a:ahLst/>
            <a:cxnLst/>
            <a:rect l="l" t="t" r="r" b="b"/>
            <a:pathLst>
              <a:path w="10685912" h="7293135">
                <a:moveTo>
                  <a:pt x="0" y="0"/>
                </a:moveTo>
                <a:lnTo>
                  <a:pt x="10685912" y="0"/>
                </a:lnTo>
                <a:lnTo>
                  <a:pt x="10685912" y="7293134"/>
                </a:lnTo>
                <a:lnTo>
                  <a:pt x="0" y="7293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52608" y="1028700"/>
            <a:ext cx="6806692" cy="8229600"/>
          </a:xfrm>
          <a:custGeom>
            <a:avLst/>
            <a:gdLst/>
            <a:ahLst/>
            <a:cxnLst/>
            <a:rect l="l" t="t" r="r" b="b"/>
            <a:pathLst>
              <a:path w="1792709" h="2167467">
                <a:moveTo>
                  <a:pt x="58007" y="0"/>
                </a:moveTo>
                <a:lnTo>
                  <a:pt x="1734702" y="0"/>
                </a:lnTo>
                <a:cubicBezTo>
                  <a:pt x="1750086" y="0"/>
                  <a:pt x="1764841" y="6111"/>
                  <a:pt x="1775719" y="16990"/>
                </a:cubicBezTo>
                <a:cubicBezTo>
                  <a:pt x="1786598" y="27868"/>
                  <a:pt x="1792709" y="42623"/>
                  <a:pt x="1792709" y="58007"/>
                </a:cubicBezTo>
                <a:lnTo>
                  <a:pt x="1792709" y="2109459"/>
                </a:lnTo>
                <a:cubicBezTo>
                  <a:pt x="1792709" y="2124844"/>
                  <a:pt x="1786598" y="2139598"/>
                  <a:pt x="1775719" y="2150477"/>
                </a:cubicBezTo>
                <a:cubicBezTo>
                  <a:pt x="1764841" y="2161355"/>
                  <a:pt x="1750086" y="2167467"/>
                  <a:pt x="1734702" y="2167467"/>
                </a:cubicBezTo>
                <a:lnTo>
                  <a:pt x="58007" y="2167467"/>
                </a:lnTo>
                <a:cubicBezTo>
                  <a:pt x="42623" y="2167467"/>
                  <a:pt x="27868" y="2161355"/>
                  <a:pt x="16990" y="2150477"/>
                </a:cubicBezTo>
                <a:cubicBezTo>
                  <a:pt x="6111" y="2139598"/>
                  <a:pt x="0" y="2124844"/>
                  <a:pt x="0" y="2109459"/>
                </a:cubicBezTo>
                <a:lnTo>
                  <a:pt x="0" y="58007"/>
                </a:lnTo>
                <a:cubicBezTo>
                  <a:pt x="0" y="42623"/>
                  <a:pt x="6111" y="27868"/>
                  <a:pt x="16990" y="16990"/>
                </a:cubicBezTo>
                <a:cubicBezTo>
                  <a:pt x="27868" y="6111"/>
                  <a:pt x="42623" y="0"/>
                  <a:pt x="58007" y="0"/>
                </a:cubicBezTo>
                <a:close/>
              </a:path>
            </a:pathLst>
          </a:custGeom>
          <a:solidFill>
            <a:srgbClr val="FDD460"/>
          </a:solidFill>
        </p:spPr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867538" y="699336"/>
            <a:ext cx="7271054" cy="5135182"/>
          </a:xfrm>
          <a:custGeom>
            <a:avLst/>
            <a:gdLst/>
            <a:ahLst/>
            <a:cxnLst/>
            <a:rect l="l" t="t" r="r" b="b"/>
            <a:pathLst>
              <a:path w="7271054" h="5135182">
                <a:moveTo>
                  <a:pt x="7271053" y="0"/>
                </a:moveTo>
                <a:lnTo>
                  <a:pt x="0" y="0"/>
                </a:lnTo>
                <a:lnTo>
                  <a:pt x="0" y="5135182"/>
                </a:lnTo>
                <a:lnTo>
                  <a:pt x="7271053" y="5135182"/>
                </a:lnTo>
                <a:lnTo>
                  <a:pt x="727105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AD3ACB9E-C210-448D-96FC-EFECF582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3707" y="6288468"/>
            <a:ext cx="6264494" cy="1143000"/>
          </a:xfrm>
        </p:spPr>
        <p:txBody>
          <a:bodyPr>
            <a:noAutofit/>
          </a:bodyPr>
          <a:lstStyle/>
          <a:p>
            <a:r>
              <a:rPr lang="en-US" sz="6700" spc="670" dirty="0">
                <a:solidFill>
                  <a:srgbClr val="1B8F8F"/>
                </a:solidFill>
                <a:latin typeface="UID วันทอง"/>
                <a:ea typeface="UID วันทอง"/>
                <a:cs typeface="UID วันทอง"/>
                <a:sym typeface="UID วันทอง"/>
              </a:rPr>
              <a:t>HARD TO READ?</a:t>
            </a:r>
            <a:endParaRPr lang="en-US" sz="6700" dirty="0"/>
          </a:p>
        </p:txBody>
      </p:sp>
      <p:sp>
        <p:nvSpPr>
          <p:cNvPr id="14" name="TextBox 14"/>
          <p:cNvSpPr txBox="1"/>
          <p:nvPr/>
        </p:nvSpPr>
        <p:spPr>
          <a:xfrm>
            <a:off x="1540211" y="1944941"/>
            <a:ext cx="7828688" cy="96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2499">
                <a:solidFill>
                  <a:srgbClr val="3B3B3B"/>
                </a:solidFill>
                <a:latin typeface="TT Norms"/>
                <a:ea typeface="TT Norms"/>
                <a:cs typeface="TT Norms"/>
                <a:sym typeface="TT Norms"/>
              </a:rPr>
              <a:t>It's no secret that journal articles are hard to read. But why are they do difficult?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40211" y="3409030"/>
            <a:ext cx="683724" cy="6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99" b="1">
                <a:solidFill>
                  <a:srgbClr val="1B8F8F"/>
                </a:solidFill>
                <a:latin typeface="TT Norms Bold"/>
                <a:ea typeface="TT Norms Bold"/>
                <a:cs typeface="TT Norms Bold"/>
                <a:sym typeface="TT Norms Bold"/>
              </a:rPr>
              <a:t>1.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30332" y="3368101"/>
            <a:ext cx="7038567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99" b="1">
                <a:solidFill>
                  <a:srgbClr val="1B8F8F"/>
                </a:solidFill>
                <a:latin typeface="TT Norms Bold"/>
                <a:ea typeface="TT Norms Bold"/>
                <a:cs typeface="TT Norms Bold"/>
                <a:sym typeface="TT Norms Bold"/>
              </a:rPr>
              <a:t>Not made for leisure reading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30332" y="3974107"/>
            <a:ext cx="7038567" cy="850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2200">
                <a:solidFill>
                  <a:srgbClr val="3B3B3B"/>
                </a:solidFill>
                <a:latin typeface="TT Norms"/>
                <a:ea typeface="TT Norms"/>
                <a:cs typeface="TT Norms"/>
                <a:sym typeface="TT Norms"/>
              </a:rPr>
              <a:t>Academic journal articles are not typically intended to be an entertaining read.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46608" y="4790464"/>
            <a:ext cx="683724" cy="6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99" b="1">
                <a:solidFill>
                  <a:srgbClr val="1B8F8F"/>
                </a:solidFill>
                <a:latin typeface="TT Norms Bold"/>
                <a:ea typeface="TT Norms Bold"/>
                <a:cs typeface="TT Norms Bold"/>
                <a:sym typeface="TT Norms Bold"/>
              </a:rPr>
              <a:t>2.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30332" y="4857139"/>
            <a:ext cx="7038567" cy="120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1B8F8F"/>
                </a:solidFill>
                <a:latin typeface="TT Norms Bold"/>
                <a:ea typeface="TT Norms Bold"/>
                <a:cs typeface="TT Norms Bold"/>
                <a:sym typeface="TT Norms Bold"/>
              </a:rPr>
              <a:t>Not meant to be read straight through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30332" y="5977915"/>
            <a:ext cx="7038567" cy="1288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2200">
                <a:solidFill>
                  <a:srgbClr val="3B3B3B"/>
                </a:solidFill>
                <a:latin typeface="TT Norms"/>
                <a:ea typeface="TT Norms"/>
                <a:cs typeface="TT Norms"/>
                <a:sym typeface="TT Norms"/>
              </a:rPr>
              <a:t>Unlike most things you read, academic articles are not meant to be read straight through. Authors expect readers to jump around to better digest the information.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40211" y="7183818"/>
            <a:ext cx="683724" cy="6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99" b="1">
                <a:solidFill>
                  <a:srgbClr val="1B8F8F"/>
                </a:solidFill>
                <a:latin typeface="TT Norms Bold"/>
                <a:ea typeface="TT Norms Bold"/>
                <a:cs typeface="TT Norms Bold"/>
                <a:sym typeface="TT Norms Bold"/>
              </a:rPr>
              <a:t>3.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30332" y="7183818"/>
            <a:ext cx="7038567" cy="65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499" b="1">
                <a:solidFill>
                  <a:srgbClr val="1B8F8F"/>
                </a:solidFill>
                <a:latin typeface="TT Norms Bold"/>
                <a:ea typeface="TT Norms Bold"/>
                <a:cs typeface="TT Norms Bold"/>
                <a:sym typeface="TT Norms Bold"/>
              </a:rPr>
              <a:t>Information packed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30332" y="7844220"/>
            <a:ext cx="7038567" cy="850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2200">
                <a:solidFill>
                  <a:srgbClr val="3B3B3B"/>
                </a:solidFill>
                <a:latin typeface="TT Norms"/>
                <a:ea typeface="TT Norms"/>
                <a:cs typeface="TT Norms"/>
                <a:sym typeface="TT Norms"/>
              </a:rPr>
              <a:t>Academic articles are typically filled with a wealth of knowledge, which can result in a dense read.</a:t>
            </a:r>
          </a:p>
        </p:txBody>
      </p:sp>
      <p:sp>
        <p:nvSpPr>
          <p:cNvPr id="24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6155688" y="7431468"/>
            <a:ext cx="4608194" cy="2955004"/>
          </a:xfrm>
          <a:custGeom>
            <a:avLst/>
            <a:gdLst/>
            <a:ahLst/>
            <a:cxnLst/>
            <a:rect l="l" t="t" r="r" b="b"/>
            <a:pathLst>
              <a:path w="4608194" h="2955004">
                <a:moveTo>
                  <a:pt x="4608193" y="0"/>
                </a:moveTo>
                <a:lnTo>
                  <a:pt x="0" y="0"/>
                </a:lnTo>
                <a:lnTo>
                  <a:pt x="0" y="2955005"/>
                </a:lnTo>
                <a:lnTo>
                  <a:pt x="4608193" y="2955005"/>
                </a:lnTo>
                <a:lnTo>
                  <a:pt x="4608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510</Words>
  <Application>Microsoft Office PowerPoint</Application>
  <PresentationFormat>Custom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TT Norms</vt:lpstr>
      <vt:lpstr>Arial</vt:lpstr>
      <vt:lpstr>TT Norms Bold</vt:lpstr>
      <vt:lpstr>UID วันทอง</vt:lpstr>
      <vt:lpstr>Calibri</vt:lpstr>
      <vt:lpstr>Office Theme</vt:lpstr>
      <vt:lpstr>HOW TO READ AN ACADEMIC ARTICLE</vt:lpstr>
      <vt:lpstr>PARTS OF AN ARTICLE </vt:lpstr>
      <vt:lpstr>PARTS OF AN ARTICLE CONTINUED</vt:lpstr>
      <vt:lpstr>PARTS OF AN ARTICLE CONTINUED</vt:lpstr>
      <vt:lpstr>PARTS OF AN ARTICLE CONTINUED</vt:lpstr>
      <vt:lpstr>READING ORDER</vt:lpstr>
      <vt:lpstr>READ IT AGAIN!</vt:lpstr>
      <vt:lpstr>ANNOTATE</vt:lpstr>
      <vt:lpstr>HARD TO READ?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Academic Articles</dc:title>
  <cp:lastModifiedBy>Katie Massey</cp:lastModifiedBy>
  <cp:revision>5</cp:revision>
  <dcterms:created xsi:type="dcterms:W3CDTF">2006-08-16T00:00:00Z</dcterms:created>
  <dcterms:modified xsi:type="dcterms:W3CDTF">2026-02-27T15:44:57Z</dcterms:modified>
  <dc:identifier>DAFsjSqUOl0</dc:identifier>
</cp:coreProperties>
</file>