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73" r:id="rId8"/>
    <p:sldId id="274" r:id="rId9"/>
    <p:sldId id="279" r:id="rId10"/>
    <p:sldId id="280" r:id="rId11"/>
    <p:sldId id="281" r:id="rId12"/>
    <p:sldId id="282" r:id="rId13"/>
    <p:sldId id="263" r:id="rId14"/>
    <p:sldId id="264" r:id="rId15"/>
    <p:sldId id="265" r:id="rId16"/>
    <p:sldId id="266" r:id="rId17"/>
    <p:sldId id="267" r:id="rId18"/>
    <p:sldId id="275" r:id="rId19"/>
    <p:sldId id="276" r:id="rId20"/>
    <p:sldId id="277" r:id="rId21"/>
    <p:sldId id="278" r:id="rId22"/>
    <p:sldId id="271" r:id="rId23"/>
    <p:sldId id="283" r:id="rId24"/>
    <p:sldId id="284" r:id="rId25"/>
    <p:sldId id="270" r:id="rId26"/>
    <p:sldId id="285" r:id="rId27"/>
    <p:sldId id="27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9" autoAdjust="0"/>
    <p:restoredTop sz="86358" autoAdjust="0"/>
  </p:normalViewPr>
  <p:slideViewPr>
    <p:cSldViewPr>
      <p:cViewPr varScale="1">
        <p:scale>
          <a:sx n="97" d="100"/>
          <a:sy n="97" d="100"/>
        </p:scale>
        <p:origin x="16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Massey" userId="2e8fedb4-3a55-443e-a32a-5df011fa0368" providerId="ADAL" clId="{DBD61453-92ED-405E-AC0F-A0366952AB85}"/>
    <pc:docChg chg="modSld">
      <pc:chgData name="Katie Massey" userId="2e8fedb4-3a55-443e-a32a-5df011fa0368" providerId="ADAL" clId="{DBD61453-92ED-405E-AC0F-A0366952AB85}" dt="2026-03-23T13:57:20.089" v="0" actId="2"/>
      <pc:docMkLst>
        <pc:docMk/>
      </pc:docMkLst>
      <pc:sldChg chg="modSp">
        <pc:chgData name="Katie Massey" userId="2e8fedb4-3a55-443e-a32a-5df011fa0368" providerId="ADAL" clId="{DBD61453-92ED-405E-AC0F-A0366952AB85}" dt="2026-03-23T13:57:20.089" v="0" actId="2"/>
        <pc:sldMkLst>
          <pc:docMk/>
          <pc:sldMk cId="0" sldId="271"/>
        </pc:sldMkLst>
        <pc:spChg chg="mod">
          <ac:chgData name="Katie Massey" userId="2e8fedb4-3a55-443e-a32a-5df011fa0368" providerId="ADAL" clId="{DBD61453-92ED-405E-AC0F-A0366952AB85}" dt="2026-03-23T13:57:20.089" v="0" actId="2"/>
          <ac:spMkLst>
            <pc:docMk/>
            <pc:sldMk cId="0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4C9B0-A847-44F0-90CF-1990EEAFE331}" type="datetimeFigureOut">
              <a:rPr lang="en-US" smtClean="0"/>
              <a:t>3/23/2026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511ED-708D-4EF4-832F-C6407196C3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6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7511ED-708D-4EF4-832F-C6407196C30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20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B3A879-2DC4-4B17-AF4A-896A1636A18A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F8EB5C-B45F-4DE8-B36D-3C2E2B19CD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reference@ulm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810000"/>
            <a:ext cx="6477000" cy="1828800"/>
          </a:xfrm>
        </p:spPr>
        <p:txBody>
          <a:bodyPr>
            <a:normAutofit/>
          </a:bodyPr>
          <a:lstStyle/>
          <a:p>
            <a:r>
              <a:rPr lang="en-US" dirty="0"/>
              <a:t>Basic research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Presented by the ULM Library Reference Department</a:t>
            </a:r>
          </a:p>
        </p:txBody>
      </p:sp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971800" y="76200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41CD8-70A4-43E3-B6B8-ADA75529DE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0" y="228600"/>
            <a:ext cx="8001000" cy="990600"/>
          </a:xfrm>
        </p:spPr>
        <p:txBody>
          <a:bodyPr/>
          <a:lstStyle/>
          <a:p>
            <a:r>
              <a:rPr lang="en-US" dirty="0"/>
              <a:t>Marijuana Concept Map</a:t>
            </a:r>
          </a:p>
        </p:txBody>
      </p:sp>
      <p:pic>
        <p:nvPicPr>
          <p:cNvPr id="4" name="Content Placeholder 3" descr="A concept map outlining key information about marijuana.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762000" y="345468"/>
            <a:ext cx="7579478" cy="5979132"/>
          </a:xfrm>
        </p:spPr>
      </p:pic>
      <p:sp>
        <p:nvSpPr>
          <p:cNvPr id="5" name="TextBox 4"/>
          <p:cNvSpPr txBox="1"/>
          <p:nvPr/>
        </p:nvSpPr>
        <p:spPr>
          <a:xfrm>
            <a:off x="3505200" y="43828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4">
                    <a:lumMod val="75000"/>
                  </a:schemeClr>
                </a:solidFill>
              </a:rPr>
              <a:t>MARIJUANA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6096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Marijuana has many legitimate medical uses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1676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Marijuana is still illegal in much of the USA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6096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Marijuana has been legalized in several states for medical use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7800" y="16764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Synthetic cannabinoid drugs have a high instance of toxicity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CC154-A7A0-4EE3-89F3-B62A087AB1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62200" y="228600"/>
            <a:ext cx="6400800" cy="990600"/>
          </a:xfrm>
        </p:spPr>
        <p:txBody>
          <a:bodyPr/>
          <a:lstStyle/>
          <a:p>
            <a:r>
              <a:rPr lang="en-US" dirty="0"/>
              <a:t>Circle Map</a:t>
            </a:r>
          </a:p>
        </p:txBody>
      </p:sp>
      <p:pic>
        <p:nvPicPr>
          <p:cNvPr id="4" name="Picture 3" descr="Example of a brainstorming circle map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533400"/>
            <a:ext cx="6101712" cy="591502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81600" y="533400"/>
            <a:ext cx="609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62600" y="3276600"/>
            <a:ext cx="3352800" cy="707886"/>
          </a:xfrm>
          <a:prstGeom prst="rect">
            <a:avLst/>
          </a:prstGeom>
          <a:noFill/>
          <a:ln w="38100" cmpd="sng">
            <a:solidFill>
              <a:srgbClr val="7030A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This form of brainstorming is sometimes called a </a:t>
            </a:r>
            <a:r>
              <a:rPr lang="en-US" sz="2000" dirty="0">
                <a:solidFill>
                  <a:srgbClr val="7030A0"/>
                </a:solidFill>
              </a:rPr>
              <a:t>circle map.</a:t>
            </a:r>
            <a:r>
              <a:rPr lang="en-US" sz="2000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xample of a research note sheet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9041" y="457201"/>
            <a:ext cx="8635225" cy="6019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362200" y="4724400"/>
            <a:ext cx="4648200" cy="132343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This research diary could be easily adapted and used for books and websites as well – any resource you end up using for your research!</a:t>
            </a:r>
          </a:p>
        </p:txBody>
      </p:sp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943D35B0-3202-4DBE-AEEC-8F7D01A92D9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Research Note Sheet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800" dirty="0"/>
              <a:t>NEXT STEP: *NOT* Searching YET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9050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That’s right – we’re not searching yet. Hold your horses! </a:t>
            </a:r>
            <a:r>
              <a:rPr lang="en-US" dirty="0">
                <a:solidFill>
                  <a:schemeClr val="accent1"/>
                </a:solidFill>
              </a:rPr>
              <a:t>There’s something you need to know</a:t>
            </a:r>
            <a:r>
              <a:rPr lang="en-US" dirty="0"/>
              <a:t>. </a:t>
            </a:r>
          </a:p>
          <a:p>
            <a:pPr>
              <a:buFont typeface="Wingdings" pitchFamily="2" charset="2"/>
              <a:buChar char="q"/>
            </a:pPr>
            <a:endParaRPr lang="en-US" sz="1200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Know how most professors (and librarians) cringe when you use Google and other search engines and rely too heavily on websites for your research? </a:t>
            </a:r>
          </a:p>
          <a:p>
            <a:pPr>
              <a:buFont typeface="Wingdings" pitchFamily="2" charset="2"/>
              <a:buChar char="q"/>
            </a:pPr>
            <a:endParaRPr lang="en-US" sz="1300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The reason for this is that </a:t>
            </a:r>
            <a:r>
              <a:rPr lang="en-US" dirty="0">
                <a:solidFill>
                  <a:schemeClr val="accent3"/>
                </a:solidFill>
              </a:rPr>
              <a:t>the Internet is NOT moderated or quality-controlled</a:t>
            </a:r>
            <a:r>
              <a:rPr lang="en-US" dirty="0"/>
              <a:t>, and there’s a lot of </a:t>
            </a:r>
            <a:r>
              <a:rPr lang="en-US" dirty="0">
                <a:solidFill>
                  <a:schemeClr val="accent3"/>
                </a:solidFill>
              </a:rPr>
              <a:t>GARBAGE</a:t>
            </a:r>
            <a:r>
              <a:rPr lang="en-US" dirty="0"/>
              <a:t> and </a:t>
            </a:r>
            <a:r>
              <a:rPr lang="en-US" dirty="0">
                <a:solidFill>
                  <a:schemeClr val="accent3"/>
                </a:solidFill>
              </a:rPr>
              <a:t>RUMOR</a:t>
            </a:r>
            <a:r>
              <a:rPr lang="en-US" dirty="0"/>
              <a:t> and outright </a:t>
            </a:r>
            <a:r>
              <a:rPr lang="en-US" dirty="0">
                <a:solidFill>
                  <a:schemeClr val="accent3"/>
                </a:solidFill>
              </a:rPr>
              <a:t>MISINFORMATION</a:t>
            </a:r>
            <a:r>
              <a:rPr lang="en-US" dirty="0"/>
              <a:t> floating around.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*NOT* Searching YET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You don’t want to write a paper or conduct research with </a:t>
            </a:r>
            <a:r>
              <a:rPr lang="en-US" dirty="0">
                <a:solidFill>
                  <a:schemeClr val="accent3"/>
                </a:solidFill>
              </a:rPr>
              <a:t>GARBAGE</a:t>
            </a:r>
            <a:r>
              <a:rPr lang="en-US" dirty="0"/>
              <a:t>, </a:t>
            </a:r>
            <a:r>
              <a:rPr lang="en-US" dirty="0">
                <a:solidFill>
                  <a:schemeClr val="accent3"/>
                </a:solidFill>
              </a:rPr>
              <a:t>RUMOR</a:t>
            </a:r>
            <a:r>
              <a:rPr lang="en-US" dirty="0"/>
              <a:t>, or </a:t>
            </a:r>
            <a:r>
              <a:rPr lang="en-US" dirty="0">
                <a:solidFill>
                  <a:schemeClr val="accent3"/>
                </a:solidFill>
              </a:rPr>
              <a:t>MISINFORMATION</a:t>
            </a:r>
            <a:r>
              <a:rPr lang="en-US" dirty="0"/>
              <a:t>, do you? </a:t>
            </a:r>
            <a:r>
              <a:rPr lang="en-US" dirty="0">
                <a:solidFill>
                  <a:schemeClr val="accent3"/>
                </a:solidFill>
              </a:rPr>
              <a:t>OF COURSE NOT</a:t>
            </a:r>
            <a:r>
              <a:rPr lang="en-US" dirty="0"/>
              <a:t>!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You wouldn’t feed a baby </a:t>
            </a:r>
            <a:r>
              <a:rPr lang="en-US" dirty="0">
                <a:solidFill>
                  <a:schemeClr val="accent3"/>
                </a:solidFill>
              </a:rPr>
              <a:t>GARBAGE</a:t>
            </a:r>
            <a:r>
              <a:rPr lang="en-US" dirty="0"/>
              <a:t>, would you? </a:t>
            </a:r>
            <a:r>
              <a:rPr lang="en-US" dirty="0">
                <a:solidFill>
                  <a:schemeClr val="accent3"/>
                </a:solidFill>
              </a:rPr>
              <a:t>OF COURSE NOT</a:t>
            </a:r>
            <a:r>
              <a:rPr lang="en-US" dirty="0"/>
              <a:t>!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You would feed a baby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healthy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safe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clean food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right</a:t>
            </a:r>
            <a:r>
              <a:rPr lang="en-US" dirty="0"/>
              <a:t>?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RIGHT</a:t>
            </a:r>
            <a:r>
              <a:rPr lang="en-US" dirty="0"/>
              <a:t>!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Think of your paper like a baby – you want to fill it with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healthy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safe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clean things</a:t>
            </a:r>
            <a:r>
              <a:rPr lang="en-US" dirty="0"/>
              <a:t>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*NOT* Searching YET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“healthy, safe, clean things”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scholarly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peer-reviewed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research-oriented resources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There </a:t>
            </a:r>
            <a:r>
              <a:rPr lang="en-US" u="sng" dirty="0"/>
              <a:t>ARE</a:t>
            </a:r>
            <a:r>
              <a:rPr lang="en-US" dirty="0"/>
              <a:t> scholarly, peer-reviewed, research-oriented resources on the Internet – but it usually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takes extra effort </a:t>
            </a:r>
            <a:r>
              <a:rPr lang="en-US" dirty="0"/>
              <a:t>and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time </a:t>
            </a:r>
            <a:r>
              <a:rPr lang="en-US" dirty="0"/>
              <a:t>to find them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However,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starting with the Library’s resources </a:t>
            </a:r>
            <a:r>
              <a:rPr lang="en-US" dirty="0"/>
              <a:t>means that you’re heading straight for those resources right out of the gate –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the Library is CHOCK-FULL </a:t>
            </a:r>
            <a:r>
              <a:rPr lang="en-US" dirty="0"/>
              <a:t>of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scholarly</a:t>
            </a:r>
            <a:r>
              <a:rPr lang="en-US" dirty="0"/>
              <a:t>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peer-reviewed resources</a:t>
            </a:r>
            <a:r>
              <a:rPr lang="en-US" dirty="0"/>
              <a:t>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So…what are scholarly resources?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28800"/>
            <a:ext cx="8385048" cy="4648200"/>
          </a:xfrm>
        </p:spPr>
        <p:txBody>
          <a:bodyPr>
            <a:normAutofit/>
          </a:bodyPr>
          <a:lstStyle/>
          <a:p>
            <a:pPr marL="447675" indent="-382588">
              <a:buFont typeface="Wingdings" pitchFamily="2" charset="2"/>
              <a:buChar char="q"/>
            </a:pPr>
            <a:r>
              <a:rPr lang="en-US" sz="3200" dirty="0"/>
              <a:t>Written by </a:t>
            </a:r>
            <a:r>
              <a:rPr lang="en-US" sz="3200" dirty="0">
                <a:solidFill>
                  <a:schemeClr val="accent4"/>
                </a:solidFill>
              </a:rPr>
              <a:t>experts</a:t>
            </a:r>
          </a:p>
          <a:p>
            <a:pPr marL="447675" indent="-382588">
              <a:buFont typeface="Wingdings" pitchFamily="2" charset="2"/>
              <a:buChar char="q"/>
            </a:pPr>
            <a:r>
              <a:rPr lang="en-US" sz="3200" dirty="0"/>
              <a:t>Focus on a </a:t>
            </a:r>
            <a:r>
              <a:rPr lang="en-US" sz="3200" dirty="0">
                <a:solidFill>
                  <a:schemeClr val="accent4"/>
                </a:solidFill>
              </a:rPr>
              <a:t>particular field</a:t>
            </a:r>
            <a:r>
              <a:rPr lang="en-US" sz="3200" dirty="0"/>
              <a:t>, </a:t>
            </a:r>
            <a:r>
              <a:rPr lang="en-US" sz="3200" dirty="0">
                <a:solidFill>
                  <a:schemeClr val="accent4"/>
                </a:solidFill>
              </a:rPr>
              <a:t>topic</a:t>
            </a:r>
            <a:r>
              <a:rPr lang="en-US" sz="3200" dirty="0"/>
              <a:t>, or </a:t>
            </a:r>
            <a:r>
              <a:rPr lang="en-US" sz="3200" dirty="0">
                <a:solidFill>
                  <a:schemeClr val="accent4"/>
                </a:solidFill>
              </a:rPr>
              <a:t>discipline</a:t>
            </a:r>
          </a:p>
          <a:p>
            <a:pPr marL="447675" indent="-382588">
              <a:buFont typeface="Wingdings" pitchFamily="2" charset="2"/>
              <a:buChar char="q"/>
            </a:pPr>
            <a:r>
              <a:rPr lang="en-US" sz="3200" dirty="0"/>
              <a:t>Intended for </a:t>
            </a:r>
            <a:r>
              <a:rPr lang="en-US" sz="3200" dirty="0">
                <a:solidFill>
                  <a:schemeClr val="accent4"/>
                </a:solidFill>
              </a:rPr>
              <a:t>others in that field</a:t>
            </a:r>
            <a:r>
              <a:rPr lang="en-US" sz="3200" dirty="0"/>
              <a:t> or career</a:t>
            </a:r>
          </a:p>
          <a:p>
            <a:pPr marL="447675" indent="-382588">
              <a:buFont typeface="Wingdings" pitchFamily="2" charset="2"/>
              <a:buChar char="q"/>
            </a:pPr>
            <a:r>
              <a:rPr lang="en-US" sz="3200" dirty="0">
                <a:solidFill>
                  <a:schemeClr val="accent4"/>
                </a:solidFill>
              </a:rPr>
              <a:t>“Proper” language</a:t>
            </a:r>
            <a:r>
              <a:rPr lang="en-US" sz="3200" dirty="0"/>
              <a:t>, technical vocabulary</a:t>
            </a:r>
          </a:p>
          <a:p>
            <a:pPr marL="447675" indent="-382588">
              <a:buFont typeface="Wingdings" pitchFamily="2" charset="2"/>
              <a:buChar char="q"/>
            </a:pPr>
            <a:r>
              <a:rPr lang="en-US" sz="3200" dirty="0"/>
              <a:t>No ads</a:t>
            </a:r>
          </a:p>
          <a:p>
            <a:pPr marL="447675" indent="-382588">
              <a:buFont typeface="Wingdings" pitchFamily="2" charset="2"/>
              <a:buChar char="q"/>
            </a:pPr>
            <a:r>
              <a:rPr lang="en-US" sz="3200" b="1" dirty="0">
                <a:solidFill>
                  <a:schemeClr val="accent4"/>
                </a:solidFill>
              </a:rPr>
              <a:t>RESEARCH ORIENTED</a:t>
            </a:r>
          </a:p>
          <a:p>
            <a:pPr marL="447675" indent="-382588">
              <a:buFont typeface="Wingdings" pitchFamily="2" charset="2"/>
              <a:buChar char="q"/>
            </a:pPr>
            <a:endParaRPr lang="en-US" sz="3200" b="1" dirty="0"/>
          </a:p>
          <a:p>
            <a:pPr marL="447675" indent="-382588">
              <a:buNone/>
            </a:pPr>
            <a:r>
              <a:rPr lang="en-US" sz="3200" dirty="0"/>
              <a:t>* </a:t>
            </a:r>
            <a:r>
              <a:rPr lang="en-US" sz="3200" i="1" dirty="0"/>
              <a:t>Journals are scholarly</a:t>
            </a:r>
          </a:p>
        </p:txBody>
      </p:sp>
      <p:pic>
        <p:nvPicPr>
          <p:cNvPr id="1029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419600"/>
            <a:ext cx="2135429" cy="20182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en-US" sz="3800" dirty="0"/>
              <a:t>POPULAR resources are the opposite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686800" cy="4953000"/>
          </a:xfrm>
        </p:spPr>
        <p:txBody>
          <a:bodyPr>
            <a:normAutofit fontScale="92500" lnSpcReduction="10000"/>
          </a:bodyPr>
          <a:lstStyle/>
          <a:p>
            <a:pPr marL="447675" indent="-382588">
              <a:buFont typeface="Wingdings 2" pitchFamily="18" charset="2"/>
              <a:buChar char=""/>
            </a:pPr>
            <a:r>
              <a:rPr lang="en-US" sz="3200" dirty="0"/>
              <a:t>Written by </a:t>
            </a:r>
            <a:r>
              <a:rPr lang="en-US" sz="3200" dirty="0">
                <a:solidFill>
                  <a:schemeClr val="accent3"/>
                </a:solidFill>
              </a:rPr>
              <a:t>journalists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sz="3200" dirty="0"/>
              <a:t>Usually cover </a:t>
            </a:r>
            <a:r>
              <a:rPr lang="en-US" sz="3200" dirty="0">
                <a:solidFill>
                  <a:schemeClr val="accent3"/>
                </a:solidFill>
              </a:rPr>
              <a:t>broad topics</a:t>
            </a:r>
            <a:r>
              <a:rPr lang="en-US" sz="3200" dirty="0"/>
              <a:t>, fields, issues, or disciplines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sz="3200" dirty="0"/>
              <a:t>Usually appeal to </a:t>
            </a:r>
            <a:r>
              <a:rPr lang="en-US" sz="3200" dirty="0">
                <a:solidFill>
                  <a:schemeClr val="accent3"/>
                </a:solidFill>
              </a:rPr>
              <a:t>a wide audience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sz="3200" dirty="0">
                <a:solidFill>
                  <a:schemeClr val="accent3"/>
                </a:solidFill>
              </a:rPr>
              <a:t>Everyday language</a:t>
            </a:r>
            <a:r>
              <a:rPr lang="en-US" sz="3200" dirty="0"/>
              <a:t>, slang, even profanity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sz="3200" dirty="0"/>
              <a:t>LOTS of ads</a:t>
            </a:r>
          </a:p>
          <a:p>
            <a:pPr marL="447675" indent="-382588">
              <a:buFont typeface="Wingdings 2" pitchFamily="18" charset="2"/>
              <a:buChar char=""/>
            </a:pPr>
            <a:r>
              <a:rPr lang="en-US" sz="3200" b="1" dirty="0">
                <a:solidFill>
                  <a:schemeClr val="accent3"/>
                </a:solidFill>
              </a:rPr>
              <a:t>NOT RESEARCH ORIENTED</a:t>
            </a:r>
          </a:p>
          <a:p>
            <a:pPr marL="447675" indent="-382588">
              <a:buNone/>
            </a:pPr>
            <a:endParaRPr lang="en-US" sz="1300" b="1" dirty="0"/>
          </a:p>
          <a:p>
            <a:pPr marL="447675" indent="-382588">
              <a:buNone/>
            </a:pPr>
            <a:endParaRPr lang="en-US" sz="3200" b="1" dirty="0"/>
          </a:p>
          <a:p>
            <a:pPr marL="447675" indent="-382588">
              <a:buNone/>
            </a:pPr>
            <a:r>
              <a:rPr lang="en-US" sz="3200" dirty="0"/>
              <a:t>* </a:t>
            </a:r>
            <a:r>
              <a:rPr lang="en-US" sz="3200" i="1" dirty="0"/>
              <a:t>Magazines and newspapers are popular</a:t>
            </a:r>
          </a:p>
          <a:p>
            <a:pPr marL="447675" indent="-382588">
              <a:buFont typeface="Wingdings 2" pitchFamily="18" charset="2"/>
              <a:buChar char=""/>
            </a:pPr>
            <a:endParaRPr lang="en-US" sz="3200" b="1" dirty="0"/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032495"/>
            <a:ext cx="1893113" cy="21397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Internet for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/>
          <a:lstStyle/>
          <a:p>
            <a:r>
              <a:rPr lang="en-US" dirty="0"/>
              <a:t>So, I mentioned earlier how your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first impulse </a:t>
            </a:r>
            <a:r>
              <a:rPr lang="en-US" dirty="0"/>
              <a:t>might be to go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Internet</a:t>
            </a:r>
            <a:r>
              <a:rPr lang="en-US" dirty="0"/>
              <a:t>, but how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that’s not a great idea</a:t>
            </a:r>
            <a:r>
              <a:rPr lang="en-US" dirty="0"/>
              <a:t>?</a:t>
            </a:r>
          </a:p>
          <a:p>
            <a:r>
              <a:rPr lang="en-US" dirty="0"/>
              <a:t>And remember what I said, too: The reason for this is that </a:t>
            </a:r>
            <a:r>
              <a:rPr lang="en-US" dirty="0">
                <a:solidFill>
                  <a:schemeClr val="accent3"/>
                </a:solidFill>
              </a:rPr>
              <a:t>the Internet is NOT moderated or quality-controlled</a:t>
            </a:r>
            <a:r>
              <a:rPr lang="en-US" dirty="0"/>
              <a:t>, and there’s a lot of </a:t>
            </a:r>
            <a:r>
              <a:rPr lang="en-US" dirty="0">
                <a:solidFill>
                  <a:schemeClr val="accent3"/>
                </a:solidFill>
              </a:rPr>
              <a:t>GARBAGE</a:t>
            </a:r>
            <a:r>
              <a:rPr lang="en-US" dirty="0"/>
              <a:t> and </a:t>
            </a:r>
            <a:r>
              <a:rPr lang="en-US" dirty="0">
                <a:solidFill>
                  <a:schemeClr val="accent3"/>
                </a:solidFill>
              </a:rPr>
              <a:t>RUMOR</a:t>
            </a:r>
            <a:r>
              <a:rPr lang="en-US" dirty="0"/>
              <a:t> and outright </a:t>
            </a:r>
            <a:r>
              <a:rPr lang="en-US" dirty="0">
                <a:solidFill>
                  <a:schemeClr val="accent3"/>
                </a:solidFill>
              </a:rPr>
              <a:t>MISINFORMATION</a:t>
            </a:r>
            <a:r>
              <a:rPr lang="en-US" dirty="0"/>
              <a:t> floating around.</a:t>
            </a:r>
          </a:p>
          <a:p>
            <a:r>
              <a:rPr lang="en-US" dirty="0"/>
              <a:t>Let me qualify that: the Internet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does</a:t>
            </a:r>
            <a:r>
              <a:rPr lang="en-US" dirty="0"/>
              <a:t> have a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LOT of GOOD information</a:t>
            </a:r>
            <a:r>
              <a:rPr lang="en-US" dirty="0"/>
              <a:t>, too,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</a:t>
            </a:r>
            <a:r>
              <a:rPr lang="en-US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Internet for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/>
          <a:lstStyle/>
          <a:p>
            <a:r>
              <a:rPr lang="en-US" dirty="0"/>
              <a:t>…sometimes it’s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not so easy</a:t>
            </a:r>
            <a:r>
              <a:rPr lang="en-US" dirty="0"/>
              <a:t> to tell if a website is appropriate for research or not, because remember: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not everything is appropriate for research</a:t>
            </a:r>
          </a:p>
          <a:p>
            <a:r>
              <a:rPr lang="en-US" dirty="0">
                <a:solidFill>
                  <a:schemeClr val="accent1"/>
                </a:solidFill>
              </a:rPr>
              <a:t>But there are ways to tell if a website is appropriate for research or not</a:t>
            </a:r>
          </a:p>
          <a:p>
            <a:r>
              <a:rPr lang="en-US" dirty="0"/>
              <a:t>When using the Internet for research,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use the following criteria to determine if a website is </a:t>
            </a:r>
            <a:r>
              <a:rPr lang="en-US" dirty="0">
                <a:solidFill>
                  <a:schemeClr val="accent4"/>
                </a:solidFill>
              </a:rPr>
              <a:t>good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for research</a:t>
            </a:r>
            <a:r>
              <a:rPr lang="en-US" dirty="0"/>
              <a:t> or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not</a:t>
            </a:r>
            <a:r>
              <a:rPr lang="en-US" dirty="0"/>
              <a:t> –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taking the time to evaluate </a:t>
            </a:r>
            <a:r>
              <a:rPr lang="en-US" dirty="0"/>
              <a:t>websites will help you obtain </a:t>
            </a:r>
            <a:r>
              <a:rPr lang="en-US" dirty="0">
                <a:solidFill>
                  <a:schemeClr val="accent4"/>
                </a:solidFill>
              </a:rPr>
              <a:t>GOOD</a:t>
            </a:r>
            <a:r>
              <a:rPr lang="en-US" dirty="0"/>
              <a:t>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Where to Begin? At the Beginning!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  </a:t>
            </a:r>
            <a:r>
              <a:rPr lang="en-US" sz="2700" dirty="0"/>
              <a:t>Let’s say you need some research resources for a paper you’re writing for a class. You have a general topic – </a:t>
            </a:r>
            <a:r>
              <a:rPr lang="en-US" sz="2700" dirty="0">
                <a:solidFill>
                  <a:schemeClr val="accent4">
                    <a:lumMod val="75000"/>
                  </a:schemeClr>
                </a:solidFill>
              </a:rPr>
              <a:t>marijuana</a:t>
            </a:r>
            <a:r>
              <a:rPr lang="en-US" sz="2700" dirty="0"/>
              <a:t> – and you know you need resources, but you aren’t sure how to get started.</a:t>
            </a: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sz="2700" dirty="0"/>
              <a:t>   Your impulse would be to start with the Internet, but instead, first consider what you </a:t>
            </a:r>
            <a:r>
              <a:rPr lang="en-US" sz="2700" b="1" u="sng" dirty="0"/>
              <a:t>need</a:t>
            </a:r>
            <a:r>
              <a:rPr lang="en-US" sz="2700" dirty="0"/>
              <a:t> to find: </a:t>
            </a:r>
          </a:p>
          <a:p>
            <a:pPr>
              <a:buNone/>
            </a:pPr>
            <a:endParaRPr lang="en-US" sz="2700" dirty="0"/>
          </a:p>
          <a:p>
            <a:pPr algn="ctr">
              <a:buNone/>
            </a:pPr>
            <a:r>
              <a:rPr lang="en-US" i="1" dirty="0">
                <a:solidFill>
                  <a:schemeClr val="accent4">
                    <a:lumMod val="75000"/>
                  </a:schemeClr>
                </a:solidFill>
              </a:rPr>
              <a:t>quality, credible resources </a:t>
            </a:r>
          </a:p>
          <a:p>
            <a:pPr algn="ctr">
              <a:buNone/>
            </a:pPr>
            <a:r>
              <a:rPr lang="en-US" i="1" dirty="0">
                <a:solidFill>
                  <a:schemeClr val="accent4">
                    <a:lumMod val="75000"/>
                  </a:schemeClr>
                </a:solidFill>
              </a:rPr>
              <a:t>about or related to marijuana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Websites for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7448" cy="5257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2800" dirty="0">
                <a:solidFill>
                  <a:schemeClr val="accent3"/>
                </a:solidFill>
              </a:rPr>
              <a:t>Authority</a:t>
            </a:r>
            <a:r>
              <a:rPr lang="en-US" sz="2800" dirty="0"/>
              <a:t>--who created the web page? Are they experts? What are their credentials? Do they provide contact information? </a:t>
            </a:r>
          </a:p>
          <a:p>
            <a:pPr lvl="0"/>
            <a:r>
              <a:rPr 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Accuracy</a:t>
            </a:r>
            <a:r>
              <a:rPr lang="en-US" sz="2800" dirty="0"/>
              <a:t>--where did they get their information? Are the facts verifiable through another source? Do they list a bibliography of citations from where they obtained their information? </a:t>
            </a:r>
          </a:p>
          <a:p>
            <a:pPr lvl="0"/>
            <a:r>
              <a:rPr lang="en-US" sz="2800" dirty="0">
                <a:solidFill>
                  <a:schemeClr val="accent2"/>
                </a:solidFill>
              </a:rPr>
              <a:t>Objectivity</a:t>
            </a:r>
            <a:r>
              <a:rPr lang="en-US" sz="2800" dirty="0"/>
              <a:t>--does the site have biases? Is the information presented in such a way to allow the viewer to make his/her own judgment, or does the site try to persuade you to adopt its viewpoint? What is the purpose of the site? </a:t>
            </a:r>
            <a:r>
              <a:rPr lang="en-US" sz="2800" dirty="0">
                <a:solidFill>
                  <a:schemeClr val="accent2"/>
                </a:solidFill>
              </a:rPr>
              <a:t>***</a:t>
            </a:r>
          </a:p>
          <a:p>
            <a:pPr lvl="0"/>
            <a:r>
              <a:rPr lang="en-US" sz="2800" dirty="0">
                <a:solidFill>
                  <a:schemeClr val="accent1"/>
                </a:solidFill>
              </a:rPr>
              <a:t>Currency</a:t>
            </a:r>
            <a:r>
              <a:rPr lang="en-US" sz="2800" dirty="0"/>
              <a:t>--when was the site last updated? Are the facts on the site up-to-date? Is the information current?</a:t>
            </a:r>
          </a:p>
          <a:p>
            <a:pPr lvl="0"/>
            <a:r>
              <a:rPr lang="en-US" sz="2800" dirty="0">
                <a:solidFill>
                  <a:schemeClr val="accent4"/>
                </a:solidFill>
              </a:rPr>
              <a:t>Coverage</a:t>
            </a:r>
            <a:r>
              <a:rPr lang="en-US" sz="2800" dirty="0"/>
              <a:t>--how much of the topic does the resource cover? Does it attempt to cover all or most of the aspects, or is it vague?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the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61248" cy="49530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Organization</a:t>
            </a:r>
            <a:r>
              <a:rPr lang="en-US" dirty="0"/>
              <a:t> is very important – keeping your resources organized means you can lay hands on what you need in an efficient way</a:t>
            </a:r>
          </a:p>
          <a:p>
            <a:pPr lvl="1"/>
            <a:r>
              <a:rPr lang="en-US" dirty="0"/>
              <a:t>Invest in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some folders </a:t>
            </a:r>
            <a:r>
              <a:rPr lang="en-US" dirty="0"/>
              <a:t>– pocket folders, manila folders, 3-ring binders, whatever you like!</a:t>
            </a:r>
          </a:p>
          <a:p>
            <a:pPr lvl="1"/>
            <a:r>
              <a:rPr lang="en-US" dirty="0"/>
              <a:t>Where possible,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email yourself copies </a:t>
            </a:r>
            <a:r>
              <a:rPr lang="en-US" dirty="0"/>
              <a:t>of the things you print off</a:t>
            </a:r>
          </a:p>
          <a:p>
            <a:pPr lvl="1"/>
            <a:r>
              <a:rPr lang="en-US" dirty="0"/>
              <a:t>Where possible,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save copies </a:t>
            </a:r>
            <a:r>
              <a:rPr lang="en-US" dirty="0"/>
              <a:t>of the things you print off to a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jump drive or a cloud service </a:t>
            </a:r>
            <a:r>
              <a:rPr lang="en-US" dirty="0"/>
              <a:t>(like Google Drive)</a:t>
            </a:r>
          </a:p>
          <a:p>
            <a:r>
              <a:rPr lang="en-US" dirty="0"/>
              <a:t>That </a:t>
            </a:r>
            <a:r>
              <a:rPr lang="en-US" dirty="0">
                <a:solidFill>
                  <a:schemeClr val="accent1"/>
                </a:solidFill>
              </a:rPr>
              <a:t>research diary sheet </a:t>
            </a:r>
            <a:r>
              <a:rPr lang="en-US" dirty="0"/>
              <a:t>we saw earlier would be appropriate at this 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After the Searching’s Done…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/>
          <a:lstStyle/>
          <a:p>
            <a:r>
              <a:rPr lang="en-US" sz="2800" dirty="0"/>
              <a:t>You have the resources you need, either digitally or physically, if you’ve printed them out</a:t>
            </a:r>
          </a:p>
          <a:p>
            <a:pPr>
              <a:buNone/>
            </a:pPr>
            <a:endParaRPr lang="en-US" sz="1400" dirty="0"/>
          </a:p>
          <a:p>
            <a:r>
              <a:rPr lang="en-US" sz="2800" dirty="0"/>
              <a:t>This is when </a:t>
            </a:r>
            <a:r>
              <a:rPr lang="en-US" sz="2800" u="sng" dirty="0"/>
              <a:t>underlining</a:t>
            </a:r>
            <a:r>
              <a:rPr lang="en-US" sz="2800" dirty="0"/>
              <a:t> and/or highlighting come into play, as well as notes and sticky notes</a:t>
            </a:r>
          </a:p>
          <a:p>
            <a:pPr>
              <a:buNone/>
            </a:pPr>
            <a:endParaRPr lang="en-US" sz="1400" dirty="0"/>
          </a:p>
          <a:p>
            <a:r>
              <a:rPr lang="en-US" sz="2800" dirty="0"/>
              <a:t>Documentation is also important, in order to avoid </a:t>
            </a:r>
            <a:r>
              <a:rPr lang="en-US" sz="2800" dirty="0">
                <a:solidFill>
                  <a:schemeClr val="accent3"/>
                </a:solidFill>
              </a:rPr>
              <a:t>plagiarism</a:t>
            </a:r>
            <a:r>
              <a:rPr lang="en-US" sz="2800" dirty="0"/>
              <a:t> – several of our databases (like Ebscohost) will generate citations for you</a:t>
            </a:r>
          </a:p>
          <a:p>
            <a:endParaRPr lang="en-US" dirty="0"/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5181600"/>
            <a:ext cx="1447800" cy="1447800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0" y="2971800"/>
            <a:ext cx="1676400" cy="381000"/>
          </a:xfrm>
          <a:prstGeom prst="rect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Searching’s Done…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10600" cy="5029200"/>
          </a:xfrm>
        </p:spPr>
        <p:txBody>
          <a:bodyPr/>
          <a:lstStyle/>
          <a:p>
            <a:r>
              <a:rPr lang="en-US" dirty="0"/>
              <a:t>Note-taking on your resources can help you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focus on the important parts of the resource </a:t>
            </a:r>
            <a:r>
              <a:rPr lang="en-US" dirty="0"/>
              <a:t>and exclude or ignore the stuff that’s not relevant – it’s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filtering</a:t>
            </a:r>
          </a:p>
          <a:p>
            <a:r>
              <a:rPr lang="en-US" dirty="0"/>
              <a:t>It’ll </a:t>
            </a:r>
            <a:r>
              <a:rPr lang="en-US" dirty="0">
                <a:solidFill>
                  <a:schemeClr val="accent6"/>
                </a:solidFill>
              </a:rPr>
              <a:t>save you time</a:t>
            </a:r>
            <a:r>
              <a:rPr lang="en-US" dirty="0"/>
              <a:t>, too – making note of what’s useful or relevant can save you from having to read the article again and again to find the good bits</a:t>
            </a:r>
          </a:p>
          <a:p>
            <a:r>
              <a:rPr lang="en-US" dirty="0"/>
              <a:t>Note-taking can also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help you begin to formulate how to express or include information </a:t>
            </a:r>
            <a:r>
              <a:rPr lang="en-US" dirty="0"/>
              <a:t>from the resource in your own writing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295445">
            <a:off x="5285771" y="528577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xample of a research note sheet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9041" y="457201"/>
            <a:ext cx="8635225" cy="6019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362200" y="4724400"/>
            <a:ext cx="4648200" cy="132343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This research diary could be easily adapted and used for books and websites as well – any resource you end up using for your research!</a:t>
            </a:r>
          </a:p>
        </p:txBody>
      </p:sp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C5ABD75B-0F01-41FA-A6F5-B2A9A4546DBF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Research Note</a:t>
            </a:r>
            <a:r>
              <a:rPr lang="en-US" baseline="0" dirty="0"/>
              <a:t> Adaptation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DO</a:t>
            </a:r>
            <a:r>
              <a:rPr lang="en-US" dirty="0"/>
              <a:t> create a list of keywords</a:t>
            </a:r>
          </a:p>
          <a:p>
            <a:r>
              <a:rPr lang="en-US" dirty="0">
                <a:solidFill>
                  <a:schemeClr val="accent4"/>
                </a:solidFill>
              </a:rPr>
              <a:t>DO</a:t>
            </a:r>
            <a:r>
              <a:rPr lang="en-US" dirty="0"/>
              <a:t> underline/highlight/bookmark</a:t>
            </a:r>
          </a:p>
          <a:p>
            <a:r>
              <a:rPr lang="en-US" dirty="0">
                <a:solidFill>
                  <a:schemeClr val="accent4"/>
                </a:solidFill>
              </a:rPr>
              <a:t>DO</a:t>
            </a:r>
            <a:r>
              <a:rPr lang="en-US" dirty="0"/>
              <a:t> take notes/sticky notes</a:t>
            </a:r>
          </a:p>
          <a:p>
            <a:r>
              <a:rPr lang="en-US" dirty="0">
                <a:solidFill>
                  <a:schemeClr val="accent4"/>
                </a:solidFill>
              </a:rPr>
              <a:t>DO</a:t>
            </a:r>
            <a:r>
              <a:rPr lang="en-US" dirty="0"/>
              <a:t> get organized</a:t>
            </a:r>
          </a:p>
          <a:p>
            <a:pPr>
              <a:buNone/>
            </a:pPr>
            <a:endParaRPr lang="en-US" dirty="0"/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DON’T</a:t>
            </a:r>
            <a:r>
              <a:rPr lang="en-US" dirty="0"/>
              <a:t> multitask 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DON’T</a:t>
            </a:r>
            <a:r>
              <a:rPr lang="en-US" dirty="0"/>
              <a:t> procrastinate</a:t>
            </a:r>
          </a:p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DON’T</a:t>
            </a:r>
            <a:r>
              <a:rPr lang="en-US" dirty="0"/>
              <a:t> plagiarize</a:t>
            </a:r>
          </a:p>
          <a:p>
            <a:endParaRPr lang="en-US" dirty="0"/>
          </a:p>
        </p:txBody>
      </p:sp>
      <p:sp>
        <p:nvSpPr>
          <p:cNvPr id="15" name="L-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557501">
            <a:off x="6674306" y="2112439"/>
            <a:ext cx="1524000" cy="838200"/>
          </a:xfrm>
          <a:prstGeom prst="corner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&quot;No&quot; Symbol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0" y="4419600"/>
            <a:ext cx="1600200" cy="1600200"/>
          </a:xfrm>
          <a:prstGeom prst="noSmoking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Question &amp; Answer Time</a:t>
            </a:r>
          </a:p>
        </p:txBody>
      </p:sp>
      <p:pic>
        <p:nvPicPr>
          <p:cNvPr id="56323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133600"/>
            <a:ext cx="162242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your attendance!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391400" cy="3581400"/>
          </a:xfrm>
        </p:spPr>
        <p:txBody>
          <a:bodyPr/>
          <a:lstStyle/>
          <a:p>
            <a:r>
              <a:rPr lang="en-US" dirty="0"/>
              <a:t>Remember, if you need research help, all you have to do is ask the librarians. You can…</a:t>
            </a:r>
          </a:p>
          <a:p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 Visit the Reference Desk, Library 1</a:t>
            </a:r>
            <a:r>
              <a:rPr lang="en-US" baseline="30000" dirty="0"/>
              <a:t>st</a:t>
            </a:r>
            <a:r>
              <a:rPr lang="en-US" dirty="0"/>
              <a:t> floor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Email us at </a:t>
            </a:r>
            <a:r>
              <a:rPr lang="en-US" dirty="0">
                <a:hlinkClick r:id="rId3"/>
              </a:rPr>
              <a:t>reference@ulm.edu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Call us at (318) 342-1071</a:t>
            </a:r>
          </a:p>
          <a:p>
            <a:endParaRPr lang="en-US" dirty="0"/>
          </a:p>
        </p:txBody>
      </p:sp>
      <p:pic>
        <p:nvPicPr>
          <p:cNvPr id="4099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5734" y="5181600"/>
            <a:ext cx="1360909" cy="1455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Narrowing What You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“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Marijuana</a:t>
            </a:r>
            <a:r>
              <a:rPr lang="en-US" dirty="0"/>
              <a:t>” is a very, very broad topic, and trying to research a very, very broad topic is very, very difficult.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You need to narrow the topic down to something more specific – you can narrow the topic by asking yourself questions about the topic, such as…</a:t>
            </a:r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4657725"/>
            <a:ext cx="1225550" cy="1819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Need to Narrow? Ask These…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953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What do I find interesting about the topic?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What might I find useful to learn?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What personal experiences have I had that relate to some aspect of the topic?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What misconceptions do people have about the topic that I’d like to clarify?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What myths exist about the topic that I’d like to dispel?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What would I like to learn more about with regard to this topic?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the questions leads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1"/>
                </a:solidFill>
              </a:rPr>
              <a:t>narrowing</a:t>
            </a:r>
            <a:r>
              <a:rPr lang="en-US" dirty="0"/>
              <a:t> and </a:t>
            </a:r>
            <a:r>
              <a:rPr lang="en-US" dirty="0">
                <a:solidFill>
                  <a:schemeClr val="accent1"/>
                </a:solidFill>
              </a:rPr>
              <a:t>focusing</a:t>
            </a:r>
            <a:r>
              <a:rPr lang="en-US" dirty="0"/>
              <a:t> of the topic</a:t>
            </a:r>
          </a:p>
          <a:p>
            <a:r>
              <a:rPr lang="en-US" dirty="0"/>
              <a:t>The creation of a </a:t>
            </a:r>
            <a:r>
              <a:rPr lang="en-US" i="1" dirty="0">
                <a:solidFill>
                  <a:schemeClr val="accent4">
                    <a:lumMod val="75000"/>
                  </a:schemeClr>
                </a:solidFill>
              </a:rPr>
              <a:t>thesis statement</a:t>
            </a:r>
            <a:r>
              <a:rPr lang="en-US" dirty="0"/>
              <a:t>, which becomes the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backbone of your paper</a:t>
            </a:r>
          </a:p>
          <a:p>
            <a:r>
              <a:rPr lang="en-US" dirty="0"/>
              <a:t>From the thesis statement, you can generate </a:t>
            </a:r>
            <a:r>
              <a:rPr lang="en-US" dirty="0">
                <a:solidFill>
                  <a:schemeClr val="accent1"/>
                </a:solidFill>
              </a:rPr>
              <a:t>keywords</a:t>
            </a:r>
          </a:p>
          <a:p>
            <a:r>
              <a:rPr lang="en-US" dirty="0">
                <a:solidFill>
                  <a:schemeClr val="accent1"/>
                </a:solidFill>
              </a:rPr>
              <a:t>Keywords </a:t>
            </a:r>
            <a:r>
              <a:rPr lang="en-US" dirty="0"/>
              <a:t>are the most important parts of your thesis statement and are </a:t>
            </a:r>
            <a:r>
              <a:rPr lang="en-US" dirty="0">
                <a:solidFill>
                  <a:srgbClr val="FF0000"/>
                </a:solidFill>
              </a:rPr>
              <a:t>what you use to conduct searches</a:t>
            </a:r>
            <a:r>
              <a:rPr lang="en-US" dirty="0"/>
              <a:t> when looking for resources (but we’ll talk more about keywords and keyword searching later)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458200" cy="4154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00" dirty="0"/>
              <a:t>Medical marijuana should be legalized for medicinal purposes.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2374880"/>
            <a:ext cx="388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latin typeface="Century Gothic" pitchFamily="34" charset="0"/>
              </a:rPr>
              <a:t> </a:t>
            </a:r>
            <a:r>
              <a:rPr lang="en-US" sz="2400" dirty="0"/>
              <a:t>marijuana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legalized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medicinal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purposes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cannabis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legalization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medicine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medical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“medical marijuana”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23622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law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treatment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seizures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migraines/headaches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glaucoma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“pain relief”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chemotherapy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“case study” (or studies)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doctors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81000"/>
            <a:ext cx="8305800" cy="46166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Marijuana should be legalized for medicinal purposes.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578114"/>
            <a:ext cx="8229600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/>
                </a:solidFill>
              </a:rPr>
              <a:t>Medical marijuana should be legalized for the treatment of seizures, glaucoma, and nausea as a result of chemotherapy.</a:t>
            </a:r>
          </a:p>
        </p:txBody>
      </p:sp>
      <p:pic>
        <p:nvPicPr>
          <p:cNvPr id="6154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743200"/>
            <a:ext cx="2705100" cy="27051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04800" y="5986046"/>
            <a:ext cx="85344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 strongly advocate keeping a list of keywords – it can help you focus and organize!</a:t>
            </a:r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95AA62CE-C165-41F6-A135-A9FB9CA637F0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Thesis</a:t>
            </a:r>
            <a:r>
              <a:rPr lang="en-US" baseline="0" dirty="0"/>
              <a:t>  Statement Development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More on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Keyword searching </a:t>
            </a:r>
            <a:r>
              <a:rPr lang="en-US" dirty="0"/>
              <a:t>is how you’re going to be conducting most of your searching. Keyword searching is the combination of </a:t>
            </a:r>
            <a:r>
              <a:rPr lang="en-US" dirty="0">
                <a:solidFill>
                  <a:schemeClr val="accent1"/>
                </a:solidFill>
              </a:rPr>
              <a:t>key words </a:t>
            </a:r>
            <a:r>
              <a:rPr lang="en-US" dirty="0"/>
              <a:t>(get it?) with </a:t>
            </a:r>
            <a:r>
              <a:rPr lang="en-US" dirty="0">
                <a:solidFill>
                  <a:schemeClr val="accent1"/>
                </a:solidFill>
              </a:rPr>
              <a:t>operators</a:t>
            </a:r>
            <a:r>
              <a:rPr lang="en-US" dirty="0"/>
              <a:t>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dirty="0"/>
              <a:t>,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OR</a:t>
            </a:r>
            <a:r>
              <a:rPr lang="en-US" dirty="0"/>
              <a:t>, and </a:t>
            </a:r>
            <a:r>
              <a:rPr lang="en-US" dirty="0">
                <a:solidFill>
                  <a:schemeClr val="accent3"/>
                </a:solidFill>
              </a:rPr>
              <a:t>NOT</a:t>
            </a:r>
            <a:r>
              <a:rPr lang="en-US" dirty="0"/>
              <a:t>) to produce </a:t>
            </a:r>
            <a:r>
              <a:rPr lang="en-US" dirty="0">
                <a:solidFill>
                  <a:schemeClr val="accent1"/>
                </a:solidFill>
              </a:rPr>
              <a:t>search strings</a:t>
            </a:r>
          </a:p>
          <a:p>
            <a:r>
              <a:rPr lang="en-US" dirty="0"/>
              <a:t>Remember, </a:t>
            </a:r>
            <a:r>
              <a:rPr lang="en-US" dirty="0">
                <a:solidFill>
                  <a:schemeClr val="accent1"/>
                </a:solidFill>
              </a:rPr>
              <a:t>keywords</a:t>
            </a:r>
            <a:r>
              <a:rPr lang="en-US" dirty="0"/>
              <a:t> will come from your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thesis statement</a:t>
            </a:r>
            <a:r>
              <a:rPr lang="en-US" dirty="0"/>
              <a:t>, but you ought to include </a:t>
            </a:r>
            <a:r>
              <a:rPr lang="en-US" dirty="0">
                <a:solidFill>
                  <a:srgbClr val="FF0000"/>
                </a:solidFill>
              </a:rPr>
              <a:t>related words and concepts</a:t>
            </a:r>
            <a:r>
              <a:rPr lang="en-US" dirty="0"/>
              <a:t> as well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When using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phrases</a:t>
            </a:r>
            <a:r>
              <a:rPr lang="en-US" dirty="0"/>
              <a:t> – like couple conflict – you need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put the phrase in quotation marks</a:t>
            </a:r>
            <a:r>
              <a:rPr lang="en-US" dirty="0"/>
              <a:t>: </a:t>
            </a:r>
          </a:p>
          <a:p>
            <a:pPr algn="ctr">
              <a:buNone/>
            </a:pPr>
            <a:r>
              <a:rPr lang="en-US" b="1" dirty="0"/>
              <a:t>“medical marijuana”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Search string: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458200" cy="5105400"/>
          </a:xfrm>
        </p:spPr>
        <p:txBody>
          <a:bodyPr>
            <a:normAutofit/>
          </a:bodyPr>
          <a:lstStyle/>
          <a:p>
            <a:r>
              <a:rPr lang="en-US" sz="2800" dirty="0"/>
              <a:t>“medical marijuana”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legalization</a:t>
            </a:r>
          </a:p>
          <a:p>
            <a:r>
              <a:rPr lang="en-US" sz="2800" dirty="0"/>
              <a:t>“medical marijuana”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legalization and treatment</a:t>
            </a:r>
          </a:p>
          <a:p>
            <a:r>
              <a:rPr lang="en-US" sz="2800" dirty="0"/>
              <a:t>marijuana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medicine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treatment </a:t>
            </a:r>
          </a:p>
          <a:p>
            <a:r>
              <a:rPr lang="en-US" sz="2800" dirty="0"/>
              <a:t>marijuana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treatment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migraines </a:t>
            </a:r>
            <a:r>
              <a:rPr lang="en-US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or</a:t>
            </a:r>
            <a:r>
              <a:rPr lang="en-US" sz="2800" dirty="0"/>
              <a:t> headaches</a:t>
            </a:r>
          </a:p>
          <a:p>
            <a:r>
              <a:rPr lang="en-US" sz="2800" dirty="0"/>
              <a:t>marijuana 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and</a:t>
            </a:r>
            <a:r>
              <a:rPr lang="en-US" sz="2800" dirty="0"/>
              <a:t> legalization </a:t>
            </a: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NOT</a:t>
            </a:r>
            <a:r>
              <a:rPr lang="en-US" sz="2800" dirty="0"/>
              <a:t> “drug cartels”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* Use </a:t>
            </a:r>
            <a:r>
              <a:rPr lang="en-US" dirty="0">
                <a:solidFill>
                  <a:schemeClr val="accent4"/>
                </a:solidFill>
              </a:rPr>
              <a:t>AND</a:t>
            </a:r>
            <a:r>
              <a:rPr lang="en-US" dirty="0"/>
              <a:t> </a:t>
            </a:r>
            <a:r>
              <a:rPr lang="en-US" u="sng" dirty="0"/>
              <a:t>not</a:t>
            </a:r>
            <a:r>
              <a:rPr lang="en-US" dirty="0"/>
              <a:t> + or &amp;. Pay attention to </a:t>
            </a:r>
            <a:r>
              <a:rPr lang="en-US" dirty="0">
                <a:solidFill>
                  <a:schemeClr val="accent5"/>
                </a:solidFill>
              </a:rPr>
              <a:t>number</a:t>
            </a:r>
            <a:r>
              <a:rPr lang="en-US" dirty="0"/>
              <a:t> (singular vs. plural) and </a:t>
            </a:r>
            <a:r>
              <a:rPr lang="en-US" dirty="0">
                <a:solidFill>
                  <a:schemeClr val="accent6"/>
                </a:solidFill>
              </a:rPr>
              <a:t>spelling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/>
          <a:lstStyle/>
          <a:p>
            <a:r>
              <a:rPr lang="en-US" dirty="0"/>
              <a:t>Generating a list of keywords is also a means of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brainstorming about topics</a:t>
            </a:r>
          </a:p>
          <a:p>
            <a:r>
              <a:rPr lang="en-US" dirty="0"/>
              <a:t>There are different ways one can brainstorm, though; these other ways </a:t>
            </a:r>
            <a:r>
              <a:rPr lang="en-US" dirty="0">
                <a:solidFill>
                  <a:schemeClr val="accent1"/>
                </a:solidFill>
              </a:rPr>
              <a:t>can also generate keywords</a:t>
            </a:r>
            <a:r>
              <a:rPr lang="en-US" dirty="0"/>
              <a:t> for you to use in your search</a:t>
            </a:r>
          </a:p>
          <a:p>
            <a:r>
              <a:rPr lang="en-US" dirty="0"/>
              <a:t>If you’re more visually-oriented,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don’t be afraid to draw or use more visual methods </a:t>
            </a:r>
            <a:r>
              <a:rPr lang="en-US" dirty="0"/>
              <a:t>of brainstorming</a:t>
            </a:r>
          </a:p>
          <a:p>
            <a:r>
              <a:rPr lang="en-US" dirty="0"/>
              <a:t>You can use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research diaries or logs </a:t>
            </a:r>
            <a:r>
              <a:rPr lang="en-US" dirty="0"/>
              <a:t>to help you organize your thoughts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3">
      <a:dk1>
        <a:sysClr val="windowText" lastClr="000000"/>
      </a:dk1>
      <a:lt1>
        <a:sysClr val="window" lastClr="FFFFFF"/>
      </a:lt1>
      <a:dk2>
        <a:srgbClr val="660000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3496</TotalTime>
  <Words>1703</Words>
  <Application>Microsoft Office PowerPoint</Application>
  <PresentationFormat>On-screen Show (4:3)</PresentationFormat>
  <Paragraphs>158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Century Gothic</vt:lpstr>
      <vt:lpstr>Tw Cen MT</vt:lpstr>
      <vt:lpstr>Wingdings</vt:lpstr>
      <vt:lpstr>Wingdings 2</vt:lpstr>
      <vt:lpstr>Median</vt:lpstr>
      <vt:lpstr>Basic research skills</vt:lpstr>
      <vt:lpstr>Where to Begin? At the Beginning!</vt:lpstr>
      <vt:lpstr>Narrowing What You Need</vt:lpstr>
      <vt:lpstr>Need to Narrow? Ask These…</vt:lpstr>
      <vt:lpstr>Asking the questions leads to…</vt:lpstr>
      <vt:lpstr>Thesis  Statement Development </vt:lpstr>
      <vt:lpstr>More on Keywords</vt:lpstr>
      <vt:lpstr>Search string: examples</vt:lpstr>
      <vt:lpstr>Brainstorming</vt:lpstr>
      <vt:lpstr>Marijuana Concept Map</vt:lpstr>
      <vt:lpstr>Circle Map</vt:lpstr>
      <vt:lpstr>Research Note Sheet</vt:lpstr>
      <vt:lpstr>NEXT STEP: *NOT* Searching YET</vt:lpstr>
      <vt:lpstr>*NOT* Searching YET</vt:lpstr>
      <vt:lpstr>*NOT* Searching YET</vt:lpstr>
      <vt:lpstr>So…what are scholarly resources?</vt:lpstr>
      <vt:lpstr>POPULAR resources are the opposite</vt:lpstr>
      <vt:lpstr>Using the Internet for Research</vt:lpstr>
      <vt:lpstr>Using the Internet for Research</vt:lpstr>
      <vt:lpstr>Evaluating Websites for Research</vt:lpstr>
      <vt:lpstr>During the Search</vt:lpstr>
      <vt:lpstr>After the Searching’s Done… </vt:lpstr>
      <vt:lpstr>After the Searching’s Done…</vt:lpstr>
      <vt:lpstr>Research Note Adaptation</vt:lpstr>
      <vt:lpstr>RECAP</vt:lpstr>
      <vt:lpstr>Question &amp; Answer Time</vt:lpstr>
      <vt:lpstr>Thanks for your attendance!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research skills</dc:title>
  <dc:creator>anon</dc:creator>
  <cp:lastModifiedBy>Katie Massey</cp:lastModifiedBy>
  <cp:revision>40</cp:revision>
  <dcterms:created xsi:type="dcterms:W3CDTF">2013-07-10T18:01:43Z</dcterms:created>
  <dcterms:modified xsi:type="dcterms:W3CDTF">2026-03-23T14:13:28Z</dcterms:modified>
</cp:coreProperties>
</file>