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8288000" cy="10287000"/>
  <p:notesSz cx="6858000" cy="9144000"/>
  <p:embeddedFontLst>
    <p:embeddedFont>
      <p:font typeface="Archivo Black" panose="020B0604020202020204" charset="0"/>
      <p:regular r:id="rId29"/>
    </p:embeddedFont>
    <p:embeddedFont>
      <p:font typeface="Calibri" panose="020F0502020204030204" pitchFamily="34" charset="0"/>
      <p:regular r:id="rId30"/>
      <p:bold r:id="rId31"/>
      <p:italic r:id="rId32"/>
      <p:boldItalic r:id="rId33"/>
    </p:embeddedFont>
    <p:embeddedFont>
      <p:font typeface="Canva Sans" panose="020B0604020202020204" charset="0"/>
      <p:regular r:id="rId34"/>
    </p:embeddedFont>
    <p:embeddedFont>
      <p:font typeface="Canva Sans Bold" panose="020B0604020202020204" charset="0"/>
      <p:regular r:id="rId35"/>
    </p:embeddedFont>
    <p:embeddedFont>
      <p:font typeface="Canva Sans Bold Italics" panose="020B0604020202020204" charset="0"/>
      <p:regular r:id="rId36"/>
    </p:embeddedFont>
    <p:embeddedFont>
      <p:font typeface="Canva Sans Italics" panose="020B0604020202020204" charset="0"/>
      <p:regular r:id="rId37"/>
    </p:embeddedFont>
    <p:embeddedFont>
      <p:font typeface="Canva Sans Medium" panose="020B0604020202020204" charset="0"/>
      <p:regular r:id="rId38"/>
    </p:embeddedFont>
    <p:embeddedFont>
      <p:font typeface="Kollektif" panose="020B0604020202020204" charset="0"/>
      <p:regular r:id="rId39"/>
    </p:embeddedFont>
    <p:embeddedFont>
      <p:font typeface="Kollektif Bold" panose="020B0604020202020204" charset="0"/>
      <p:regular r:id="rId40"/>
    </p:embeddedFont>
    <p:embeddedFont>
      <p:font typeface="Kollektif Italics" panose="020B0604020202020204" charset="0"/>
      <p:regular r:id="rId41"/>
    </p:embeddedFont>
    <p:embeddedFont>
      <p:font typeface="Open Sans" panose="020B0606030504020204" pitchFamily="34" charset="0"/>
      <p:regular r:id="rId42"/>
      <p:bold r:id="rId43"/>
      <p:italic r:id="rId44"/>
      <p:boldItalic r:id="rId45"/>
    </p:embeddedFont>
    <p:embeddedFont>
      <p:font typeface="Open Sans Bold" panose="020B0806030504020204"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D2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68" autoAdjust="0"/>
    <p:restoredTop sz="86358" autoAdjust="0"/>
  </p:normalViewPr>
  <p:slideViewPr>
    <p:cSldViewPr>
      <p:cViewPr varScale="1">
        <p:scale>
          <a:sx n="65" d="100"/>
          <a:sy n="65" d="100"/>
        </p:scale>
        <p:origin x="25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Massey" userId="2e8fedb4-3a55-443e-a32a-5df011fa0368" providerId="ADAL" clId="{E5525CD7-9F0F-45BC-A109-93CB5FFF61AC}"/>
    <pc:docChg chg="custSel modSld">
      <pc:chgData name="Katie Massey" userId="2e8fedb4-3a55-443e-a32a-5df011fa0368" providerId="ADAL" clId="{E5525CD7-9F0F-45BC-A109-93CB5FFF61AC}" dt="2026-03-23T13:54:46.018" v="40" actId="2"/>
      <pc:docMkLst>
        <pc:docMk/>
      </pc:docMkLst>
      <pc:sldChg chg="modSp mod">
        <pc:chgData name="Katie Massey" userId="2e8fedb4-3a55-443e-a32a-5df011fa0368" providerId="ADAL" clId="{E5525CD7-9F0F-45BC-A109-93CB5FFF61AC}" dt="2026-03-23T13:52:40.736" v="13" actId="2"/>
        <pc:sldMkLst>
          <pc:docMk/>
          <pc:sldMk cId="0" sldId="260"/>
        </pc:sldMkLst>
        <pc:spChg chg="mod">
          <ac:chgData name="Katie Massey" userId="2e8fedb4-3a55-443e-a32a-5df011fa0368" providerId="ADAL" clId="{E5525CD7-9F0F-45BC-A109-93CB5FFF61AC}" dt="2026-03-23T13:52:40.736" v="13" actId="2"/>
          <ac:spMkLst>
            <pc:docMk/>
            <pc:sldMk cId="0" sldId="260"/>
            <ac:spMk id="12" creationId="{00000000-0000-0000-0000-000000000000}"/>
          </ac:spMkLst>
        </pc:spChg>
      </pc:sldChg>
      <pc:sldChg chg="modSp mod">
        <pc:chgData name="Katie Massey" userId="2e8fedb4-3a55-443e-a32a-5df011fa0368" providerId="ADAL" clId="{E5525CD7-9F0F-45BC-A109-93CB5FFF61AC}" dt="2026-03-23T13:52:41.637" v="14" actId="2"/>
        <pc:sldMkLst>
          <pc:docMk/>
          <pc:sldMk cId="0" sldId="261"/>
        </pc:sldMkLst>
        <pc:spChg chg="ord">
          <ac:chgData name="Katie Massey" userId="2e8fedb4-3a55-443e-a32a-5df011fa0368" providerId="ADAL" clId="{E5525CD7-9F0F-45BC-A109-93CB5FFF61AC}" dt="2026-03-23T13:50:39.714" v="6" actId="13244"/>
          <ac:spMkLst>
            <pc:docMk/>
            <pc:sldMk cId="0" sldId="261"/>
            <ac:spMk id="7" creationId="{00000000-0000-0000-0000-000000000000}"/>
          </ac:spMkLst>
        </pc:spChg>
        <pc:spChg chg="ord">
          <ac:chgData name="Katie Massey" userId="2e8fedb4-3a55-443e-a32a-5df011fa0368" providerId="ADAL" clId="{E5525CD7-9F0F-45BC-A109-93CB5FFF61AC}" dt="2026-03-23T13:50:41.855" v="7" actId="13244"/>
          <ac:spMkLst>
            <pc:docMk/>
            <pc:sldMk cId="0" sldId="261"/>
            <ac:spMk id="11" creationId="{00000000-0000-0000-0000-000000000000}"/>
          </ac:spMkLst>
        </pc:spChg>
        <pc:spChg chg="mod">
          <ac:chgData name="Katie Massey" userId="2e8fedb4-3a55-443e-a32a-5df011fa0368" providerId="ADAL" clId="{E5525CD7-9F0F-45BC-A109-93CB5FFF61AC}" dt="2026-03-23T13:52:41.637" v="14" actId="2"/>
          <ac:spMkLst>
            <pc:docMk/>
            <pc:sldMk cId="0" sldId="261"/>
            <ac:spMk id="13" creationId="{00000000-0000-0000-0000-000000000000}"/>
          </ac:spMkLst>
        </pc:spChg>
      </pc:sldChg>
      <pc:sldChg chg="modSp mod">
        <pc:chgData name="Katie Massey" userId="2e8fedb4-3a55-443e-a32a-5df011fa0368" providerId="ADAL" clId="{E5525CD7-9F0F-45BC-A109-93CB5FFF61AC}" dt="2026-03-23T13:51:22.770" v="12" actId="13244"/>
        <pc:sldMkLst>
          <pc:docMk/>
          <pc:sldMk cId="0" sldId="262"/>
        </pc:sldMkLst>
        <pc:spChg chg="ord">
          <ac:chgData name="Katie Massey" userId="2e8fedb4-3a55-443e-a32a-5df011fa0368" providerId="ADAL" clId="{E5525CD7-9F0F-45BC-A109-93CB5FFF61AC}" dt="2026-03-23T13:51:22.770" v="12" actId="13244"/>
          <ac:spMkLst>
            <pc:docMk/>
            <pc:sldMk cId="0" sldId="262"/>
            <ac:spMk id="14" creationId="{00000000-0000-0000-0000-000000000000}"/>
          </ac:spMkLst>
        </pc:spChg>
        <pc:spChg chg="ord">
          <ac:chgData name="Katie Massey" userId="2e8fedb4-3a55-443e-a32a-5df011fa0368" providerId="ADAL" clId="{E5525CD7-9F0F-45BC-A109-93CB5FFF61AC}" dt="2026-03-23T13:51:17.662" v="10" actId="13244"/>
          <ac:spMkLst>
            <pc:docMk/>
            <pc:sldMk cId="0" sldId="262"/>
            <ac:spMk id="27" creationId="{73C4803E-5367-459D-8951-1F2944BC762D}"/>
          </ac:spMkLst>
        </pc:spChg>
        <pc:spChg chg="ord">
          <ac:chgData name="Katie Massey" userId="2e8fedb4-3a55-443e-a32a-5df011fa0368" providerId="ADAL" clId="{E5525CD7-9F0F-45BC-A109-93CB5FFF61AC}" dt="2026-03-23T13:51:09.074" v="8" actId="13244"/>
          <ac:spMkLst>
            <pc:docMk/>
            <pc:sldMk cId="0" sldId="262"/>
            <ac:spMk id="30" creationId="{B51C0C6B-8CF6-4598-B5CD-BFE3F6652FC1}"/>
          </ac:spMkLst>
        </pc:spChg>
      </pc:sldChg>
      <pc:sldChg chg="modSp mod">
        <pc:chgData name="Katie Massey" userId="2e8fedb4-3a55-443e-a32a-5df011fa0368" providerId="ADAL" clId="{E5525CD7-9F0F-45BC-A109-93CB5FFF61AC}" dt="2026-03-23T13:53:03.501" v="16" actId="2"/>
        <pc:sldMkLst>
          <pc:docMk/>
          <pc:sldMk cId="0" sldId="264"/>
        </pc:sldMkLst>
        <pc:spChg chg="mod">
          <ac:chgData name="Katie Massey" userId="2e8fedb4-3a55-443e-a32a-5df011fa0368" providerId="ADAL" clId="{E5525CD7-9F0F-45BC-A109-93CB5FFF61AC}" dt="2026-03-23T13:53:03.501" v="16" actId="2"/>
          <ac:spMkLst>
            <pc:docMk/>
            <pc:sldMk cId="0" sldId="264"/>
            <ac:spMk id="11" creationId="{D538523F-E4E3-43A0-A6C1-19D1653FFF87}"/>
          </ac:spMkLst>
        </pc:spChg>
      </pc:sldChg>
      <pc:sldChg chg="modSp mod">
        <pc:chgData name="Katie Massey" userId="2e8fedb4-3a55-443e-a32a-5df011fa0368" providerId="ADAL" clId="{E5525CD7-9F0F-45BC-A109-93CB5FFF61AC}" dt="2026-03-23T13:53:05.097" v="17" actId="2"/>
        <pc:sldMkLst>
          <pc:docMk/>
          <pc:sldMk cId="0" sldId="265"/>
        </pc:sldMkLst>
        <pc:spChg chg="mod">
          <ac:chgData name="Katie Massey" userId="2e8fedb4-3a55-443e-a32a-5df011fa0368" providerId="ADAL" clId="{E5525CD7-9F0F-45BC-A109-93CB5FFF61AC}" dt="2026-03-23T13:53:05.097" v="17" actId="2"/>
          <ac:spMkLst>
            <pc:docMk/>
            <pc:sldMk cId="0" sldId="265"/>
            <ac:spMk id="13" creationId="{00000000-0000-0000-0000-000000000000}"/>
          </ac:spMkLst>
        </pc:spChg>
      </pc:sldChg>
      <pc:sldChg chg="modSp mod">
        <pc:chgData name="Katie Massey" userId="2e8fedb4-3a55-443e-a32a-5df011fa0368" providerId="ADAL" clId="{E5525CD7-9F0F-45BC-A109-93CB5FFF61AC}" dt="2026-03-23T13:53:06.763" v="18" actId="2"/>
        <pc:sldMkLst>
          <pc:docMk/>
          <pc:sldMk cId="0" sldId="269"/>
        </pc:sldMkLst>
        <pc:spChg chg="mod">
          <ac:chgData name="Katie Massey" userId="2e8fedb4-3a55-443e-a32a-5df011fa0368" providerId="ADAL" clId="{E5525CD7-9F0F-45BC-A109-93CB5FFF61AC}" dt="2026-03-23T13:53:06.763" v="18" actId="2"/>
          <ac:spMkLst>
            <pc:docMk/>
            <pc:sldMk cId="0" sldId="269"/>
            <ac:spMk id="6" creationId="{00000000-0000-0000-0000-000000000000}"/>
          </ac:spMkLst>
        </pc:spChg>
      </pc:sldChg>
      <pc:sldChg chg="modSp mod">
        <pc:chgData name="Katie Massey" userId="2e8fedb4-3a55-443e-a32a-5df011fa0368" providerId="ADAL" clId="{E5525CD7-9F0F-45BC-A109-93CB5FFF61AC}" dt="2026-03-23T13:53:08.327" v="19" actId="2"/>
        <pc:sldMkLst>
          <pc:docMk/>
          <pc:sldMk cId="0" sldId="270"/>
        </pc:sldMkLst>
        <pc:spChg chg="mod">
          <ac:chgData name="Katie Massey" userId="2e8fedb4-3a55-443e-a32a-5df011fa0368" providerId="ADAL" clId="{E5525CD7-9F0F-45BC-A109-93CB5FFF61AC}" dt="2026-03-23T13:53:08.327" v="19" actId="2"/>
          <ac:spMkLst>
            <pc:docMk/>
            <pc:sldMk cId="0" sldId="270"/>
            <ac:spMk id="17" creationId="{00000000-0000-0000-0000-000000000000}"/>
          </ac:spMkLst>
        </pc:spChg>
      </pc:sldChg>
      <pc:sldChg chg="modSp mod">
        <pc:chgData name="Katie Massey" userId="2e8fedb4-3a55-443e-a32a-5df011fa0368" providerId="ADAL" clId="{E5525CD7-9F0F-45BC-A109-93CB5FFF61AC}" dt="2026-03-23T13:53:20.846" v="20" actId="2"/>
        <pc:sldMkLst>
          <pc:docMk/>
          <pc:sldMk cId="0" sldId="271"/>
        </pc:sldMkLst>
        <pc:spChg chg="mod">
          <ac:chgData name="Katie Massey" userId="2e8fedb4-3a55-443e-a32a-5df011fa0368" providerId="ADAL" clId="{E5525CD7-9F0F-45BC-A109-93CB5FFF61AC}" dt="2026-03-23T13:53:20.846" v="20" actId="2"/>
          <ac:spMkLst>
            <pc:docMk/>
            <pc:sldMk cId="0" sldId="271"/>
            <ac:spMk id="21" creationId="{452F70A9-85C3-4F94-9960-7350BBD8D9E1}"/>
          </ac:spMkLst>
        </pc:spChg>
      </pc:sldChg>
      <pc:sldChg chg="modSp mod">
        <pc:chgData name="Katie Massey" userId="2e8fedb4-3a55-443e-a32a-5df011fa0368" providerId="ADAL" clId="{E5525CD7-9F0F-45BC-A109-93CB5FFF61AC}" dt="2026-03-23T13:54:20.129" v="26" actId="2"/>
        <pc:sldMkLst>
          <pc:docMk/>
          <pc:sldMk cId="0" sldId="272"/>
        </pc:sldMkLst>
        <pc:spChg chg="mod">
          <ac:chgData name="Katie Massey" userId="2e8fedb4-3a55-443e-a32a-5df011fa0368" providerId="ADAL" clId="{E5525CD7-9F0F-45BC-A109-93CB5FFF61AC}" dt="2026-03-23T13:54:18.756" v="23" actId="2"/>
          <ac:spMkLst>
            <pc:docMk/>
            <pc:sldMk cId="0" sldId="272"/>
            <ac:spMk id="16" creationId="{00000000-0000-0000-0000-000000000000}"/>
          </ac:spMkLst>
        </pc:spChg>
        <pc:spChg chg="mod">
          <ac:chgData name="Katie Massey" userId="2e8fedb4-3a55-443e-a32a-5df011fa0368" providerId="ADAL" clId="{E5525CD7-9F0F-45BC-A109-93CB5FFF61AC}" dt="2026-03-23T13:54:20.129" v="26" actId="2"/>
          <ac:spMkLst>
            <pc:docMk/>
            <pc:sldMk cId="0" sldId="272"/>
            <ac:spMk id="41" creationId="{5A75F79C-B192-4ACA-BCCD-8903548568B9}"/>
          </ac:spMkLst>
        </pc:spChg>
      </pc:sldChg>
      <pc:sldChg chg="modSp mod">
        <pc:chgData name="Katie Massey" userId="2e8fedb4-3a55-443e-a32a-5df011fa0368" providerId="ADAL" clId="{E5525CD7-9F0F-45BC-A109-93CB5FFF61AC}" dt="2026-03-23T13:54:24.295" v="27" actId="2"/>
        <pc:sldMkLst>
          <pc:docMk/>
          <pc:sldMk cId="0" sldId="276"/>
        </pc:sldMkLst>
        <pc:spChg chg="mod">
          <ac:chgData name="Katie Massey" userId="2e8fedb4-3a55-443e-a32a-5df011fa0368" providerId="ADAL" clId="{E5525CD7-9F0F-45BC-A109-93CB5FFF61AC}" dt="2026-03-23T13:54:24.295" v="27" actId="2"/>
          <ac:spMkLst>
            <pc:docMk/>
            <pc:sldMk cId="0" sldId="276"/>
            <ac:spMk id="21" creationId="{6B942E7E-238E-4025-B269-59AFA3D7EADF}"/>
          </ac:spMkLst>
        </pc:spChg>
      </pc:sldChg>
      <pc:sldChg chg="modSp mod">
        <pc:chgData name="Katie Massey" userId="2e8fedb4-3a55-443e-a32a-5df011fa0368" providerId="ADAL" clId="{E5525CD7-9F0F-45BC-A109-93CB5FFF61AC}" dt="2026-03-23T13:54:34.226" v="30" actId="2"/>
        <pc:sldMkLst>
          <pc:docMk/>
          <pc:sldMk cId="0" sldId="277"/>
        </pc:sldMkLst>
        <pc:spChg chg="mod">
          <ac:chgData name="Katie Massey" userId="2e8fedb4-3a55-443e-a32a-5df011fa0368" providerId="ADAL" clId="{E5525CD7-9F0F-45BC-A109-93CB5FFF61AC}" dt="2026-03-23T13:54:32.402" v="29" actId="2"/>
          <ac:spMkLst>
            <pc:docMk/>
            <pc:sldMk cId="0" sldId="277"/>
            <ac:spMk id="20" creationId="{A96BDC83-77CD-4B2D-8C93-C50463FEEF34}"/>
          </ac:spMkLst>
        </pc:spChg>
        <pc:spChg chg="mod">
          <ac:chgData name="Katie Massey" userId="2e8fedb4-3a55-443e-a32a-5df011fa0368" providerId="ADAL" clId="{E5525CD7-9F0F-45BC-A109-93CB5FFF61AC}" dt="2026-03-23T13:54:34.226" v="30" actId="2"/>
          <ac:spMkLst>
            <pc:docMk/>
            <pc:sldMk cId="0" sldId="277"/>
            <ac:spMk id="24" creationId="{DA7259D7-55A3-402F-9046-82DDC53BED12}"/>
          </ac:spMkLst>
        </pc:spChg>
      </pc:sldChg>
      <pc:sldChg chg="modSp mod">
        <pc:chgData name="Katie Massey" userId="2e8fedb4-3a55-443e-a32a-5df011fa0368" providerId="ADAL" clId="{E5525CD7-9F0F-45BC-A109-93CB5FFF61AC}" dt="2026-03-23T13:54:37.384" v="31" actId="2"/>
        <pc:sldMkLst>
          <pc:docMk/>
          <pc:sldMk cId="0" sldId="278"/>
        </pc:sldMkLst>
        <pc:spChg chg="mod">
          <ac:chgData name="Katie Massey" userId="2e8fedb4-3a55-443e-a32a-5df011fa0368" providerId="ADAL" clId="{E5525CD7-9F0F-45BC-A109-93CB5FFF61AC}" dt="2026-03-23T13:54:37.384" v="31" actId="2"/>
          <ac:spMkLst>
            <pc:docMk/>
            <pc:sldMk cId="0" sldId="278"/>
            <ac:spMk id="11" creationId="{00000000-0000-0000-0000-000000000000}"/>
          </ac:spMkLst>
        </pc:spChg>
      </pc:sldChg>
      <pc:sldChg chg="modSp mod">
        <pc:chgData name="Katie Massey" userId="2e8fedb4-3a55-443e-a32a-5df011fa0368" providerId="ADAL" clId="{E5525CD7-9F0F-45BC-A109-93CB5FFF61AC}" dt="2026-03-23T13:54:46.018" v="40" actId="2"/>
        <pc:sldMkLst>
          <pc:docMk/>
          <pc:sldMk cId="0" sldId="281"/>
        </pc:sldMkLst>
        <pc:spChg chg="mod">
          <ac:chgData name="Katie Massey" userId="2e8fedb4-3a55-443e-a32a-5df011fa0368" providerId="ADAL" clId="{E5525CD7-9F0F-45BC-A109-93CB5FFF61AC}" dt="2026-03-23T13:54:43.336" v="34" actId="2"/>
          <ac:spMkLst>
            <pc:docMk/>
            <pc:sldMk cId="0" sldId="281"/>
            <ac:spMk id="5" creationId="{00000000-0000-0000-0000-000000000000}"/>
          </ac:spMkLst>
        </pc:spChg>
        <pc:spChg chg="mod">
          <ac:chgData name="Katie Massey" userId="2e8fedb4-3a55-443e-a32a-5df011fa0368" providerId="ADAL" clId="{E5525CD7-9F0F-45BC-A109-93CB5FFF61AC}" dt="2026-03-23T13:54:44.946" v="37" actId="2"/>
          <ac:spMkLst>
            <pc:docMk/>
            <pc:sldMk cId="0" sldId="281"/>
            <ac:spMk id="8" creationId="{00000000-0000-0000-0000-000000000000}"/>
          </ac:spMkLst>
        </pc:spChg>
        <pc:spChg chg="mod">
          <ac:chgData name="Katie Massey" userId="2e8fedb4-3a55-443e-a32a-5df011fa0368" providerId="ADAL" clId="{E5525CD7-9F0F-45BC-A109-93CB5FFF61AC}" dt="2026-03-23T13:54:46.018" v="40" actId="2"/>
          <ac:spMkLst>
            <pc:docMk/>
            <pc:sldMk cId="0" sldId="281"/>
            <ac:spMk id="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E645B1-E10F-4832-B45B-50F34D2C0A17}" type="datetimeFigureOut">
              <a:rPr lang="en-US" smtClean="0"/>
              <a:t>3/23/2026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68A78-2380-4CAB-B78A-F82C8EECDEDF}" type="slidenum">
              <a:rPr lang="en-US" smtClean="0"/>
              <a:t>‹#›</a:t>
            </a:fld>
            <a:endParaRPr lang="en-US" dirty="0"/>
          </a:p>
        </p:txBody>
      </p:sp>
    </p:spTree>
    <p:extLst>
      <p:ext uri="{BB962C8B-B14F-4D97-AF65-F5344CB8AC3E}">
        <p14:creationId xmlns:p14="http://schemas.microsoft.com/office/powerpoint/2010/main" val="1151197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68A78-2380-4CAB-B78A-F82C8EECDEDF}" type="slidenum">
              <a:rPr lang="en-US" smtClean="0"/>
              <a:t>4</a:t>
            </a:fld>
            <a:endParaRPr lang="en-US" dirty="0"/>
          </a:p>
        </p:txBody>
      </p:sp>
    </p:spTree>
    <p:extLst>
      <p:ext uri="{BB962C8B-B14F-4D97-AF65-F5344CB8AC3E}">
        <p14:creationId xmlns:p14="http://schemas.microsoft.com/office/powerpoint/2010/main" val="607664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68A78-2380-4CAB-B78A-F82C8EECDEDF}" type="slidenum">
              <a:rPr lang="en-US" smtClean="0"/>
              <a:t>21</a:t>
            </a:fld>
            <a:endParaRPr lang="en-US" dirty="0"/>
          </a:p>
        </p:txBody>
      </p:sp>
    </p:spTree>
    <p:extLst>
      <p:ext uri="{BB962C8B-B14F-4D97-AF65-F5344CB8AC3E}">
        <p14:creationId xmlns:p14="http://schemas.microsoft.com/office/powerpoint/2010/main" val="3936987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3/23/2026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7.svg"/><Relationship Id="rId7" Type="http://schemas.openxmlformats.org/officeDocument/2006/relationships/image" Target="../media/image4.png"/><Relationship Id="rId2" Type="http://schemas.openxmlformats.org/officeDocument/2006/relationships/image" Target="../media/image36.png"/><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38.png"/><Relationship Id="rId9" Type="http://schemas.openxmlformats.org/officeDocument/2006/relationships/image" Target="../media/image40.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2.png"/><Relationship Id="rId1" Type="http://schemas.openxmlformats.org/officeDocument/2006/relationships/slideLayout" Target="../slideLayouts/slideLayout6.xml"/><Relationship Id="rId4" Type="http://schemas.openxmlformats.org/officeDocument/2006/relationships/image" Target="../media/image31.svg"/></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apastyle.apa.org" TargetMode="External"/><Relationship Id="rId7" Type="http://schemas.openxmlformats.org/officeDocument/2006/relationships/image" Target="../media/image49.png"/><Relationship Id="rId2" Type="http://schemas.openxmlformats.org/officeDocument/2006/relationships/hyperlink" Target="https://owl.purdue.edu/owl/research_and_citation/apa_style/apa_formatting_and_style_guide/index.html" TargetMode="Externa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hyperlink" Target="https://apastyle.apa.or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sv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svg"/><Relationship Id="rId11" Type="http://schemas.openxmlformats.org/officeDocument/2006/relationships/image" Target="../media/image21.sv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51.png"/><Relationship Id="rId7" Type="http://schemas.openxmlformats.org/officeDocument/2006/relationships/image" Target="../media/image53.png"/><Relationship Id="rId12" Type="http://schemas.openxmlformats.org/officeDocument/2006/relationships/image" Target="../media/image58.svg"/><Relationship Id="rId2" Type="http://schemas.openxmlformats.org/officeDocument/2006/relationships/image" Target="../media/image50.png"/><Relationship Id="rId1" Type="http://schemas.openxmlformats.org/officeDocument/2006/relationships/slideLayout" Target="../slideLayouts/slideLayout6.xml"/><Relationship Id="rId6" Type="http://schemas.openxmlformats.org/officeDocument/2006/relationships/image" Target="../media/image16.svg"/><Relationship Id="rId11" Type="http://schemas.openxmlformats.org/officeDocument/2006/relationships/image" Target="../media/image57.png"/><Relationship Id="rId5" Type="http://schemas.openxmlformats.org/officeDocument/2006/relationships/image" Target="../media/image15.png"/><Relationship Id="rId10" Type="http://schemas.openxmlformats.org/officeDocument/2006/relationships/image" Target="../media/image56.svg"/><Relationship Id="rId4" Type="http://schemas.openxmlformats.org/officeDocument/2006/relationships/image" Target="../media/image52.svg"/><Relationship Id="rId9"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svg"/><Relationship Id="rId7" Type="http://schemas.openxmlformats.org/officeDocument/2006/relationships/image" Target="../media/image25.sv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16.svg"/><Relationship Id="rId10" Type="http://schemas.openxmlformats.org/officeDocument/2006/relationships/image" Target="../media/image28.svg"/><Relationship Id="rId4" Type="http://schemas.openxmlformats.org/officeDocument/2006/relationships/image" Target="../media/image15.png"/><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1.sv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1.svg"/></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8BFB8"/>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rot="2001536">
            <a:off x="-1431199" y="6329650"/>
            <a:ext cx="7656600" cy="5857299"/>
          </a:xfrm>
          <a:custGeom>
            <a:avLst/>
            <a:gdLst/>
            <a:ahLst/>
            <a:cxnLst/>
            <a:rect l="l" t="t" r="r" b="b"/>
            <a:pathLst>
              <a:path w="7656600" h="5857299">
                <a:moveTo>
                  <a:pt x="0" y="0"/>
                </a:moveTo>
                <a:lnTo>
                  <a:pt x="7656600" y="0"/>
                </a:lnTo>
                <a:lnTo>
                  <a:pt x="7656600" y="5857300"/>
                </a:lnTo>
                <a:lnTo>
                  <a:pt x="0" y="5857300"/>
                </a:lnTo>
                <a:lnTo>
                  <a:pt x="0" y="0"/>
                </a:lnTo>
                <a:close/>
              </a:path>
            </a:pathLst>
          </a:custGeom>
          <a:blipFill>
            <a:blip r:embed="rId2"/>
            <a:stretch>
              <a:fillRect/>
            </a:stretch>
          </a:blipFill>
        </p:spPr>
      </p:sp>
      <p:sp>
        <p:nvSpPr>
          <p:cNvPr id="4" name="Freeform 4">
            <a:extLst>
              <a:ext uri="{C183D7F6-B498-43B3-948B-1728B52AA6E4}">
                <adec:decorative xmlns:adec="http://schemas.microsoft.com/office/drawing/2017/decorative" val="1"/>
              </a:ext>
            </a:extLst>
          </p:cNvPr>
          <p:cNvSpPr/>
          <p:nvPr/>
        </p:nvSpPr>
        <p:spPr>
          <a:xfrm flipH="1">
            <a:off x="-3320873" y="-5760846"/>
            <a:ext cx="8699146" cy="9085270"/>
          </a:xfrm>
          <a:custGeom>
            <a:avLst/>
            <a:gdLst/>
            <a:ahLst/>
            <a:cxnLst/>
            <a:rect l="l" t="t" r="r" b="b"/>
            <a:pathLst>
              <a:path w="8699146" h="9085270">
                <a:moveTo>
                  <a:pt x="8699146" y="0"/>
                </a:moveTo>
                <a:lnTo>
                  <a:pt x="0" y="0"/>
                </a:lnTo>
                <a:lnTo>
                  <a:pt x="0" y="9085271"/>
                </a:lnTo>
                <a:lnTo>
                  <a:pt x="8699146" y="9085271"/>
                </a:lnTo>
                <a:lnTo>
                  <a:pt x="8699146"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a:extLst>
              <a:ext uri="{C183D7F6-B498-43B3-948B-1728B52AA6E4}">
                <adec:decorative xmlns:adec="http://schemas.microsoft.com/office/drawing/2017/decorative" val="1"/>
              </a:ext>
            </a:extLst>
          </p:cNvPr>
          <p:cNvSpPr/>
          <p:nvPr/>
        </p:nvSpPr>
        <p:spPr>
          <a:xfrm flipH="1">
            <a:off x="1028700" y="3605899"/>
            <a:ext cx="2539180" cy="3701895"/>
          </a:xfrm>
          <a:custGeom>
            <a:avLst/>
            <a:gdLst/>
            <a:ahLst/>
            <a:cxnLst/>
            <a:rect l="l" t="t" r="r" b="b"/>
            <a:pathLst>
              <a:path w="2539180" h="3701895">
                <a:moveTo>
                  <a:pt x="2539180" y="0"/>
                </a:moveTo>
                <a:lnTo>
                  <a:pt x="0" y="0"/>
                </a:lnTo>
                <a:lnTo>
                  <a:pt x="0" y="3701895"/>
                </a:lnTo>
                <a:lnTo>
                  <a:pt x="2539180" y="3701895"/>
                </a:lnTo>
                <a:lnTo>
                  <a:pt x="2539180" y="0"/>
                </a:lnTo>
                <a:close/>
              </a:path>
            </a:pathLst>
          </a:custGeom>
          <a:blipFill>
            <a:blip r:embed="rId5"/>
            <a:stretch>
              <a:fillRect t="-2260" b="-2260"/>
            </a:stretch>
          </a:blipFill>
        </p:spPr>
      </p:sp>
      <p:sp>
        <p:nvSpPr>
          <p:cNvPr id="6" name="Freeform 6">
            <a:extLst>
              <a:ext uri="{C183D7F6-B498-43B3-948B-1728B52AA6E4}">
                <adec:decorative xmlns:adec="http://schemas.microsoft.com/office/drawing/2017/decorative" val="1"/>
              </a:ext>
            </a:extLst>
          </p:cNvPr>
          <p:cNvSpPr/>
          <p:nvPr/>
        </p:nvSpPr>
        <p:spPr>
          <a:xfrm rot="499500">
            <a:off x="14784160" y="4589591"/>
            <a:ext cx="2681948" cy="1421433"/>
          </a:xfrm>
          <a:custGeom>
            <a:avLst/>
            <a:gdLst/>
            <a:ahLst/>
            <a:cxnLst/>
            <a:rect l="l" t="t" r="r" b="b"/>
            <a:pathLst>
              <a:path w="2681948" h="1421433">
                <a:moveTo>
                  <a:pt x="0" y="0"/>
                </a:moveTo>
                <a:lnTo>
                  <a:pt x="2681949" y="0"/>
                </a:lnTo>
                <a:lnTo>
                  <a:pt x="2681949" y="1421433"/>
                </a:lnTo>
                <a:lnTo>
                  <a:pt x="0" y="14214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a:extLst>
              <a:ext uri="{C183D7F6-B498-43B3-948B-1728B52AA6E4}">
                <adec:decorative xmlns:adec="http://schemas.microsoft.com/office/drawing/2017/decorative" val="1"/>
              </a:ext>
            </a:extLst>
          </p:cNvPr>
          <p:cNvSpPr/>
          <p:nvPr/>
        </p:nvSpPr>
        <p:spPr>
          <a:xfrm>
            <a:off x="13043484" y="6456799"/>
            <a:ext cx="6163302" cy="5603002"/>
          </a:xfrm>
          <a:custGeom>
            <a:avLst/>
            <a:gdLst/>
            <a:ahLst/>
            <a:cxnLst/>
            <a:rect l="l" t="t" r="r" b="b"/>
            <a:pathLst>
              <a:path w="6163302" h="5603002">
                <a:moveTo>
                  <a:pt x="0" y="0"/>
                </a:moveTo>
                <a:lnTo>
                  <a:pt x="6163301" y="0"/>
                </a:lnTo>
                <a:lnTo>
                  <a:pt x="6163301" y="5603002"/>
                </a:lnTo>
                <a:lnTo>
                  <a:pt x="0" y="56030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a:extLst>
              <a:ext uri="{C183D7F6-B498-43B3-948B-1728B52AA6E4}">
                <adec:decorative xmlns:adec="http://schemas.microsoft.com/office/drawing/2017/decorative" val="1"/>
              </a:ext>
            </a:extLst>
          </p:cNvPr>
          <p:cNvSpPr/>
          <p:nvPr/>
        </p:nvSpPr>
        <p:spPr>
          <a:xfrm rot="1408452">
            <a:off x="14799542" y="-1993381"/>
            <a:ext cx="4628192" cy="4710628"/>
          </a:xfrm>
          <a:custGeom>
            <a:avLst/>
            <a:gdLst/>
            <a:ahLst/>
            <a:cxnLst/>
            <a:rect l="l" t="t" r="r" b="b"/>
            <a:pathLst>
              <a:path w="4628192" h="4710628">
                <a:moveTo>
                  <a:pt x="0" y="0"/>
                </a:moveTo>
                <a:lnTo>
                  <a:pt x="4628192" y="0"/>
                </a:lnTo>
                <a:lnTo>
                  <a:pt x="4628192" y="4710628"/>
                </a:lnTo>
                <a:lnTo>
                  <a:pt x="0" y="47106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AutoShape 9">
            <a:extLst>
              <a:ext uri="{C183D7F6-B498-43B3-948B-1728B52AA6E4}">
                <adec:decorative xmlns:adec="http://schemas.microsoft.com/office/drawing/2017/decorative" val="1"/>
              </a:ext>
            </a:extLst>
          </p:cNvPr>
          <p:cNvSpPr/>
          <p:nvPr/>
        </p:nvSpPr>
        <p:spPr>
          <a:xfrm>
            <a:off x="6429375" y="5711917"/>
            <a:ext cx="5429250" cy="0"/>
          </a:xfrm>
          <a:prstGeom prst="line">
            <a:avLst/>
          </a:prstGeom>
          <a:ln w="38100" cap="flat">
            <a:solidFill>
              <a:srgbClr val="1C191A"/>
            </a:solidFill>
            <a:prstDash val="solid"/>
            <a:headEnd type="none" w="sm" len="sm"/>
            <a:tailEnd type="none" w="sm" len="sm"/>
          </a:ln>
        </p:spPr>
      </p:sp>
      <p:sp>
        <p:nvSpPr>
          <p:cNvPr id="13" name="Title 12">
            <a:extLst>
              <a:ext uri="{FF2B5EF4-FFF2-40B4-BE49-F238E27FC236}">
                <a16:creationId xmlns:a16="http://schemas.microsoft.com/office/drawing/2014/main" id="{3139C22A-CAD1-459A-B312-12ED1A33A6E4}"/>
              </a:ext>
            </a:extLst>
          </p:cNvPr>
          <p:cNvSpPr>
            <a:spLocks noGrp="1"/>
          </p:cNvSpPr>
          <p:nvPr>
            <p:ph type="ctrTitle"/>
          </p:nvPr>
        </p:nvSpPr>
        <p:spPr>
          <a:xfrm>
            <a:off x="3074742" y="1182493"/>
            <a:ext cx="12138515" cy="3102872"/>
          </a:xfrm>
        </p:spPr>
        <p:txBody>
          <a:bodyPr>
            <a:noAutofit/>
          </a:bodyPr>
          <a:lstStyle/>
          <a:p>
            <a:r>
              <a:rPr lang="en-US" sz="13970" b="1" dirty="0">
                <a:solidFill>
                  <a:srgbClr val="1C191A"/>
                </a:solidFill>
                <a:latin typeface="Canva Sans Bold"/>
                <a:ea typeface="Canva Sans Bold"/>
                <a:cs typeface="Canva Sans Bold"/>
                <a:sym typeface="Canva Sans Bold"/>
              </a:rPr>
              <a:t>APA BASICS:</a:t>
            </a:r>
            <a:endParaRPr lang="en-US" sz="13970" dirty="0"/>
          </a:p>
        </p:txBody>
      </p:sp>
      <p:sp>
        <p:nvSpPr>
          <p:cNvPr id="14" name="Subtitle 13">
            <a:extLst>
              <a:ext uri="{FF2B5EF4-FFF2-40B4-BE49-F238E27FC236}">
                <a16:creationId xmlns:a16="http://schemas.microsoft.com/office/drawing/2014/main" id="{11D8AAC5-E3A8-42DB-9C73-2E1B645AD5ED}"/>
              </a:ext>
            </a:extLst>
          </p:cNvPr>
          <p:cNvSpPr>
            <a:spLocks noGrp="1"/>
          </p:cNvSpPr>
          <p:nvPr>
            <p:ph type="subTitle" idx="1"/>
          </p:nvPr>
        </p:nvSpPr>
        <p:spPr>
          <a:xfrm>
            <a:off x="3543299" y="3781097"/>
            <a:ext cx="11201400" cy="1752600"/>
          </a:xfrm>
        </p:spPr>
        <p:txBody>
          <a:bodyPr>
            <a:noAutofit/>
          </a:bodyPr>
          <a:lstStyle/>
          <a:p>
            <a:pPr>
              <a:lnSpc>
                <a:spcPts val="5759"/>
              </a:lnSpc>
            </a:pPr>
            <a:r>
              <a:rPr lang="en-US" sz="6000" b="1" dirty="0">
                <a:solidFill>
                  <a:srgbClr val="1C191A"/>
                </a:solidFill>
                <a:latin typeface="Canva Sans Bold"/>
                <a:ea typeface="Canva Sans Bold"/>
                <a:cs typeface="Canva Sans Bold"/>
                <a:sym typeface="Canva Sans Bold"/>
              </a:rPr>
              <a:t>7TH EDITION FORMATTING AND CITATIONS</a:t>
            </a:r>
          </a:p>
        </p:txBody>
      </p:sp>
      <p:sp>
        <p:nvSpPr>
          <p:cNvPr id="11" name="TextBox 11"/>
          <p:cNvSpPr txBox="1"/>
          <p:nvPr/>
        </p:nvSpPr>
        <p:spPr>
          <a:xfrm>
            <a:off x="6802785" y="6151840"/>
            <a:ext cx="4682430" cy="1725930"/>
          </a:xfrm>
          <a:prstGeom prst="rect">
            <a:avLst/>
          </a:prstGeom>
        </p:spPr>
        <p:txBody>
          <a:bodyPr lIns="0" tIns="0" rIns="0" bIns="0" rtlCol="0" anchor="t">
            <a:spAutoFit/>
          </a:bodyPr>
          <a:lstStyle/>
          <a:p>
            <a:pPr algn="ctr">
              <a:lnSpc>
                <a:spcPts val="4620"/>
              </a:lnSpc>
            </a:pPr>
            <a:r>
              <a:rPr lang="en-US" sz="3300" b="1" dirty="0">
                <a:solidFill>
                  <a:srgbClr val="000000"/>
                </a:solidFill>
                <a:latin typeface="Canva Sans Medium"/>
                <a:ea typeface="Canva Sans Medium"/>
                <a:cs typeface="Canva Sans Medium"/>
                <a:sym typeface="Canva Sans Medium"/>
              </a:rPr>
              <a:t>Katie Massey</a:t>
            </a:r>
          </a:p>
          <a:p>
            <a:pPr algn="ctr">
              <a:lnSpc>
                <a:spcPts val="4620"/>
              </a:lnSpc>
            </a:pPr>
            <a:r>
              <a:rPr lang="en-US" sz="3300" b="1" dirty="0">
                <a:solidFill>
                  <a:srgbClr val="000000"/>
                </a:solidFill>
                <a:latin typeface="Canva Sans Medium"/>
                <a:ea typeface="Canva Sans Medium"/>
                <a:cs typeface="Canva Sans Medium"/>
                <a:sym typeface="Canva Sans Medium"/>
              </a:rPr>
              <a:t>Reference Librarian</a:t>
            </a:r>
          </a:p>
          <a:p>
            <a:pPr marL="0" lvl="0" indent="0" algn="ctr">
              <a:lnSpc>
                <a:spcPts val="4620"/>
              </a:lnSpc>
              <a:spcBef>
                <a:spcPct val="0"/>
              </a:spcBef>
            </a:pPr>
            <a:r>
              <a:rPr lang="en-US" sz="3300" b="1" dirty="0">
                <a:solidFill>
                  <a:srgbClr val="000000"/>
                </a:solidFill>
                <a:latin typeface="Canva Sans Medium"/>
                <a:ea typeface="Canva Sans Medium"/>
                <a:cs typeface="Canva Sans Medium"/>
                <a:sym typeface="Canva Sans Medium"/>
              </a:rPr>
              <a:t>ULM University Library</a:t>
            </a:r>
          </a:p>
        </p:txBody>
      </p:sp>
      <p:sp>
        <p:nvSpPr>
          <p:cNvPr id="10" name="Freeform 10" descr="ULM Logo"/>
          <p:cNvSpPr/>
          <p:nvPr/>
        </p:nvSpPr>
        <p:spPr>
          <a:xfrm>
            <a:off x="8301501" y="8258770"/>
            <a:ext cx="1684999" cy="1684999"/>
          </a:xfrm>
          <a:custGeom>
            <a:avLst/>
            <a:gdLst/>
            <a:ahLst/>
            <a:cxnLst/>
            <a:rect l="l" t="t" r="r" b="b"/>
            <a:pathLst>
              <a:path w="1684999" h="1684999">
                <a:moveTo>
                  <a:pt x="0" y="0"/>
                </a:moveTo>
                <a:lnTo>
                  <a:pt x="1684998" y="0"/>
                </a:lnTo>
                <a:lnTo>
                  <a:pt x="1684998" y="1684998"/>
                </a:lnTo>
                <a:lnTo>
                  <a:pt x="0" y="1684998"/>
                </a:lnTo>
                <a:lnTo>
                  <a:pt x="0" y="0"/>
                </a:lnTo>
                <a:close/>
              </a:path>
            </a:pathLst>
          </a:custGeom>
          <a:blipFill>
            <a:blip r:embed="rId12"/>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8BFB8"/>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210297" y="1028700"/>
            <a:ext cx="7073856" cy="9723513"/>
          </a:xfrm>
          <a:custGeom>
            <a:avLst/>
            <a:gdLst/>
            <a:ahLst/>
            <a:cxnLst/>
            <a:rect l="l" t="t" r="r" b="b"/>
            <a:pathLst>
              <a:path w="7073856" h="9723513">
                <a:moveTo>
                  <a:pt x="0" y="0"/>
                </a:moveTo>
                <a:lnTo>
                  <a:pt x="7073856" y="0"/>
                </a:lnTo>
                <a:lnTo>
                  <a:pt x="7073856" y="9723513"/>
                </a:lnTo>
                <a:lnTo>
                  <a:pt x="0" y="97235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a:extLst>
              <a:ext uri="{C183D7F6-B498-43B3-948B-1728B52AA6E4}">
                <adec:decorative xmlns:adec="http://schemas.microsoft.com/office/drawing/2017/decorative" val="1"/>
              </a:ext>
            </a:extLst>
          </p:cNvPr>
          <p:cNvGrpSpPr/>
          <p:nvPr/>
        </p:nvGrpSpPr>
        <p:grpSpPr>
          <a:xfrm>
            <a:off x="4302812" y="7053891"/>
            <a:ext cx="19594480" cy="4057181"/>
            <a:chOff x="0" y="0"/>
            <a:chExt cx="5160686" cy="1068558"/>
          </a:xfrm>
        </p:grpSpPr>
        <p:sp>
          <p:nvSpPr>
            <p:cNvPr id="4" name="Freeform 4"/>
            <p:cNvSpPr/>
            <p:nvPr/>
          </p:nvSpPr>
          <p:spPr>
            <a:xfrm>
              <a:off x="0" y="0"/>
              <a:ext cx="5160686" cy="1068558"/>
            </a:xfrm>
            <a:custGeom>
              <a:avLst/>
              <a:gdLst/>
              <a:ahLst/>
              <a:cxnLst/>
              <a:rect l="l" t="t" r="r" b="b"/>
              <a:pathLst>
                <a:path w="5160686" h="1068558">
                  <a:moveTo>
                    <a:pt x="0" y="0"/>
                  </a:moveTo>
                  <a:lnTo>
                    <a:pt x="5160686" y="0"/>
                  </a:lnTo>
                  <a:lnTo>
                    <a:pt x="5160686" y="1068558"/>
                  </a:lnTo>
                  <a:lnTo>
                    <a:pt x="0" y="1068558"/>
                  </a:lnTo>
                  <a:close/>
                </a:path>
              </a:pathLst>
            </a:custGeom>
            <a:solidFill>
              <a:srgbClr val="B59178"/>
            </a:solidFill>
            <a:ln cap="sq">
              <a:noFill/>
              <a:prstDash val="solid"/>
              <a:miter/>
            </a:ln>
          </p:spPr>
        </p:sp>
        <p:sp>
          <p:nvSpPr>
            <p:cNvPr id="5" name="TextBox 5"/>
            <p:cNvSpPr txBox="1"/>
            <p:nvPr/>
          </p:nvSpPr>
          <p:spPr>
            <a:xfrm>
              <a:off x="0" y="-57150"/>
              <a:ext cx="5160686" cy="1125708"/>
            </a:xfrm>
            <a:prstGeom prst="rect">
              <a:avLst/>
            </a:prstGeom>
          </p:spPr>
          <p:txBody>
            <a:bodyPr lIns="50800" tIns="50800" rIns="50800" bIns="50800" rtlCol="0" anchor="ctr"/>
            <a:lstStyle/>
            <a:p>
              <a:pPr algn="ctr">
                <a:lnSpc>
                  <a:spcPts val="2659"/>
                </a:lnSpc>
              </a:pPr>
              <a:endParaRPr dirty="0"/>
            </a:p>
          </p:txBody>
        </p:sp>
      </p:grpSp>
      <p:sp>
        <p:nvSpPr>
          <p:cNvPr id="6" name="Freeform 6">
            <a:extLst>
              <a:ext uri="{C183D7F6-B498-43B3-948B-1728B52AA6E4}">
                <adec:decorative xmlns:adec="http://schemas.microsoft.com/office/drawing/2017/decorative" val="1"/>
              </a:ext>
            </a:extLst>
          </p:cNvPr>
          <p:cNvSpPr/>
          <p:nvPr/>
        </p:nvSpPr>
        <p:spPr>
          <a:xfrm>
            <a:off x="14810442" y="-1358238"/>
            <a:ext cx="2448858" cy="3811451"/>
          </a:xfrm>
          <a:custGeom>
            <a:avLst/>
            <a:gdLst/>
            <a:ahLst/>
            <a:cxnLst/>
            <a:rect l="l" t="t" r="r" b="b"/>
            <a:pathLst>
              <a:path w="2448858" h="3811451">
                <a:moveTo>
                  <a:pt x="0" y="0"/>
                </a:moveTo>
                <a:lnTo>
                  <a:pt x="2448858" y="0"/>
                </a:lnTo>
                <a:lnTo>
                  <a:pt x="2448858" y="3811451"/>
                </a:lnTo>
                <a:lnTo>
                  <a:pt x="0" y="3811451"/>
                </a:lnTo>
                <a:lnTo>
                  <a:pt x="0" y="0"/>
                </a:lnTo>
                <a:close/>
              </a:path>
            </a:pathLst>
          </a:custGeom>
          <a:blipFill>
            <a:blip r:embed="rId4"/>
            <a:stretch>
              <a:fillRect/>
            </a:stretch>
          </a:blipFill>
        </p:spPr>
      </p:sp>
      <p:sp>
        <p:nvSpPr>
          <p:cNvPr id="7" name="Freeform 7">
            <a:extLst>
              <a:ext uri="{C183D7F6-B498-43B3-948B-1728B52AA6E4}">
                <adec:decorative xmlns:adec="http://schemas.microsoft.com/office/drawing/2017/decorative" val="1"/>
              </a:ext>
            </a:extLst>
          </p:cNvPr>
          <p:cNvSpPr/>
          <p:nvPr/>
        </p:nvSpPr>
        <p:spPr>
          <a:xfrm rot="10520068">
            <a:off x="4885038" y="7226708"/>
            <a:ext cx="1957042" cy="1779129"/>
          </a:xfrm>
          <a:custGeom>
            <a:avLst/>
            <a:gdLst/>
            <a:ahLst/>
            <a:cxnLst/>
            <a:rect l="l" t="t" r="r" b="b"/>
            <a:pathLst>
              <a:path w="1957042" h="1779129">
                <a:moveTo>
                  <a:pt x="0" y="0"/>
                </a:moveTo>
                <a:lnTo>
                  <a:pt x="1957042" y="0"/>
                </a:lnTo>
                <a:lnTo>
                  <a:pt x="1957042" y="1779129"/>
                </a:lnTo>
                <a:lnTo>
                  <a:pt x="0" y="177912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a:extLst>
              <a:ext uri="{C183D7F6-B498-43B3-948B-1728B52AA6E4}">
                <adec:decorative xmlns:adec="http://schemas.microsoft.com/office/drawing/2017/decorative" val="1"/>
              </a:ext>
            </a:extLst>
          </p:cNvPr>
          <p:cNvSpPr/>
          <p:nvPr/>
        </p:nvSpPr>
        <p:spPr>
          <a:xfrm rot="-1845096" flipH="1">
            <a:off x="643765" y="8316415"/>
            <a:ext cx="1292104" cy="1883771"/>
          </a:xfrm>
          <a:custGeom>
            <a:avLst/>
            <a:gdLst/>
            <a:ahLst/>
            <a:cxnLst/>
            <a:rect l="l" t="t" r="r" b="b"/>
            <a:pathLst>
              <a:path w="1292104" h="1883771">
                <a:moveTo>
                  <a:pt x="1292104" y="0"/>
                </a:moveTo>
                <a:lnTo>
                  <a:pt x="0" y="0"/>
                </a:lnTo>
                <a:lnTo>
                  <a:pt x="0" y="1883770"/>
                </a:lnTo>
                <a:lnTo>
                  <a:pt x="1292104" y="1883770"/>
                </a:lnTo>
                <a:lnTo>
                  <a:pt x="1292104" y="0"/>
                </a:lnTo>
                <a:close/>
              </a:path>
            </a:pathLst>
          </a:custGeom>
          <a:blipFill>
            <a:blip r:embed="rId7"/>
            <a:stretch>
              <a:fillRect t="-2260" b="-2260"/>
            </a:stretch>
          </a:blipFill>
        </p:spPr>
      </p:sp>
      <p:sp>
        <p:nvSpPr>
          <p:cNvPr id="9" name="Freeform 9">
            <a:extLst>
              <a:ext uri="{C183D7F6-B498-43B3-948B-1728B52AA6E4}">
                <adec:decorative xmlns:adec="http://schemas.microsoft.com/office/drawing/2017/decorative" val="1"/>
              </a:ext>
            </a:extLst>
          </p:cNvPr>
          <p:cNvSpPr/>
          <p:nvPr/>
        </p:nvSpPr>
        <p:spPr>
          <a:xfrm>
            <a:off x="14810442" y="6655750"/>
            <a:ext cx="3745683" cy="3906840"/>
          </a:xfrm>
          <a:custGeom>
            <a:avLst/>
            <a:gdLst/>
            <a:ahLst/>
            <a:cxnLst/>
            <a:rect l="l" t="t" r="r" b="b"/>
            <a:pathLst>
              <a:path w="3745683" h="3906840">
                <a:moveTo>
                  <a:pt x="0" y="0"/>
                </a:moveTo>
                <a:lnTo>
                  <a:pt x="3745683" y="0"/>
                </a:lnTo>
                <a:lnTo>
                  <a:pt x="3745683" y="3906840"/>
                </a:lnTo>
                <a:lnTo>
                  <a:pt x="0" y="39068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Title 13">
            <a:extLst>
              <a:ext uri="{FF2B5EF4-FFF2-40B4-BE49-F238E27FC236}">
                <a16:creationId xmlns:a16="http://schemas.microsoft.com/office/drawing/2014/main" id="{22EF0251-C695-4B86-88E2-CFFDD5F91C15}"/>
              </a:ext>
            </a:extLst>
          </p:cNvPr>
          <p:cNvSpPr>
            <a:spLocks noGrp="1"/>
          </p:cNvSpPr>
          <p:nvPr>
            <p:ph type="title"/>
          </p:nvPr>
        </p:nvSpPr>
        <p:spPr>
          <a:xfrm>
            <a:off x="5004450" y="441236"/>
            <a:ext cx="8229600" cy="1143000"/>
          </a:xfrm>
        </p:spPr>
        <p:txBody>
          <a:bodyPr>
            <a:noAutofit/>
          </a:bodyPr>
          <a:lstStyle/>
          <a:p>
            <a:r>
              <a:rPr lang="en-US" sz="7000" dirty="0">
                <a:latin typeface="Canva Sans Bold" panose="020B0604020202020204" charset="0"/>
              </a:rPr>
              <a:t>In-text Citations</a:t>
            </a:r>
          </a:p>
        </p:txBody>
      </p:sp>
      <p:sp>
        <p:nvSpPr>
          <p:cNvPr id="11" name="TextBox 11"/>
          <p:cNvSpPr txBox="1"/>
          <p:nvPr/>
        </p:nvSpPr>
        <p:spPr>
          <a:xfrm>
            <a:off x="5533482" y="1560132"/>
            <a:ext cx="8115300" cy="589914"/>
          </a:xfrm>
          <a:prstGeom prst="rect">
            <a:avLst/>
          </a:prstGeom>
        </p:spPr>
        <p:txBody>
          <a:bodyPr lIns="0" tIns="0" rIns="0" bIns="0" rtlCol="0" anchor="t">
            <a:spAutoFit/>
          </a:bodyPr>
          <a:lstStyle/>
          <a:p>
            <a:pPr algn="l">
              <a:lnSpc>
                <a:spcPts val="4760"/>
              </a:lnSpc>
            </a:pPr>
            <a:r>
              <a:rPr lang="en-US" sz="3400" dirty="0">
                <a:solidFill>
                  <a:srgbClr val="000000"/>
                </a:solidFill>
                <a:latin typeface="Kollektif"/>
                <a:ea typeface="Kollektif"/>
                <a:cs typeface="Kollektif"/>
                <a:sym typeface="Kollektif"/>
              </a:rPr>
              <a:t>General Information:</a:t>
            </a:r>
          </a:p>
        </p:txBody>
      </p:sp>
      <p:sp>
        <p:nvSpPr>
          <p:cNvPr id="10" name="TextBox 10"/>
          <p:cNvSpPr txBox="1"/>
          <p:nvPr/>
        </p:nvSpPr>
        <p:spPr>
          <a:xfrm>
            <a:off x="5533482" y="2090356"/>
            <a:ext cx="11904917" cy="4953000"/>
          </a:xfrm>
          <a:prstGeom prst="rect">
            <a:avLst/>
          </a:prstGeom>
        </p:spPr>
        <p:txBody>
          <a:bodyPr lIns="0" tIns="0" rIns="0" bIns="0" rtlCol="0" anchor="t">
            <a:spAutoFit/>
          </a:bodyPr>
          <a:lstStyle/>
          <a:p>
            <a:pPr marL="647703" lvl="1" indent="-323852" algn="l">
              <a:lnSpc>
                <a:spcPts val="4350"/>
              </a:lnSpc>
              <a:buFont typeface="Arial"/>
              <a:buChar char="•"/>
            </a:pPr>
            <a:r>
              <a:rPr lang="en-US" sz="3000" dirty="0">
                <a:solidFill>
                  <a:srgbClr val="000000"/>
                </a:solidFill>
                <a:latin typeface="Kollektif"/>
                <a:ea typeface="Kollektif"/>
                <a:cs typeface="Kollektif"/>
                <a:sym typeface="Kollektif"/>
              </a:rPr>
              <a:t>Include author(s) and date</a:t>
            </a:r>
          </a:p>
          <a:p>
            <a:pPr marL="647703" lvl="1" indent="-323852" algn="l">
              <a:lnSpc>
                <a:spcPts val="4350"/>
              </a:lnSpc>
              <a:buFont typeface="Arial"/>
              <a:buChar char="•"/>
            </a:pPr>
            <a:r>
              <a:rPr lang="en-US" sz="3000" dirty="0">
                <a:solidFill>
                  <a:srgbClr val="000000"/>
                </a:solidFill>
                <a:latin typeface="Kollektif"/>
                <a:ea typeface="Kollektif"/>
                <a:cs typeface="Kollektif"/>
                <a:sym typeface="Kollektif"/>
              </a:rPr>
              <a:t>Direct quotes require a page number or other identifier</a:t>
            </a:r>
          </a:p>
          <a:p>
            <a:pPr marL="1295406" lvl="2" indent="-431802" algn="l">
              <a:lnSpc>
                <a:spcPts val="4350"/>
              </a:lnSpc>
              <a:buFont typeface="Arial"/>
              <a:buChar char="⚬"/>
            </a:pPr>
            <a:r>
              <a:rPr lang="en-US" sz="3000" dirty="0">
                <a:solidFill>
                  <a:srgbClr val="000000"/>
                </a:solidFill>
                <a:latin typeface="Kollektif"/>
                <a:ea typeface="Kollektif"/>
                <a:cs typeface="Kollektif"/>
                <a:sym typeface="Kollektif"/>
              </a:rPr>
              <a:t>Use “p.” for page or “pp.” for pages</a:t>
            </a:r>
          </a:p>
          <a:p>
            <a:pPr marL="1295406" lvl="2" indent="-431802" algn="l">
              <a:lnSpc>
                <a:spcPts val="4350"/>
              </a:lnSpc>
              <a:buFont typeface="Arial"/>
              <a:buChar char="⚬"/>
            </a:pPr>
            <a:r>
              <a:rPr lang="en-US" sz="3000" dirty="0">
                <a:solidFill>
                  <a:srgbClr val="000000"/>
                </a:solidFill>
                <a:latin typeface="Kollektif"/>
                <a:ea typeface="Kollektif"/>
                <a:cs typeface="Kollektif"/>
                <a:sym typeface="Kollektif"/>
              </a:rPr>
              <a:t>Use “para.” for paragraph or “paras.” for paragraphs</a:t>
            </a:r>
          </a:p>
          <a:p>
            <a:pPr marL="1295406" lvl="2" indent="-431802" algn="l">
              <a:lnSpc>
                <a:spcPts val="4350"/>
              </a:lnSpc>
              <a:buFont typeface="Arial"/>
              <a:buChar char="⚬"/>
            </a:pPr>
            <a:r>
              <a:rPr lang="en-US" sz="3000" dirty="0">
                <a:solidFill>
                  <a:srgbClr val="000000"/>
                </a:solidFill>
                <a:latin typeface="Kollektif"/>
                <a:ea typeface="Kollektif"/>
                <a:cs typeface="Kollektif"/>
                <a:sym typeface="Kollektif"/>
              </a:rPr>
              <a:t>“Table” or “Figure” may also be used if applicable</a:t>
            </a:r>
          </a:p>
          <a:p>
            <a:pPr marL="647703" lvl="1" indent="-323852" algn="l">
              <a:lnSpc>
                <a:spcPts val="4350"/>
              </a:lnSpc>
              <a:buFont typeface="Arial"/>
              <a:buChar char="•"/>
            </a:pPr>
            <a:r>
              <a:rPr lang="en-US" sz="3000" dirty="0">
                <a:solidFill>
                  <a:srgbClr val="000000"/>
                </a:solidFill>
                <a:latin typeface="Kollektif"/>
                <a:ea typeface="Kollektif"/>
                <a:cs typeface="Kollektif"/>
                <a:sym typeface="Kollektif"/>
              </a:rPr>
              <a:t>Use a shortened title if there is not an author</a:t>
            </a:r>
          </a:p>
          <a:p>
            <a:pPr marL="647703" lvl="1" indent="-323852" algn="l">
              <a:lnSpc>
                <a:spcPts val="4350"/>
              </a:lnSpc>
              <a:buFont typeface="Arial"/>
              <a:buChar char="•"/>
            </a:pPr>
            <a:r>
              <a:rPr lang="en-US" sz="3000" dirty="0">
                <a:solidFill>
                  <a:srgbClr val="000000"/>
                </a:solidFill>
                <a:latin typeface="Kollektif"/>
                <a:ea typeface="Kollektif"/>
                <a:cs typeface="Kollektif"/>
                <a:sym typeface="Kollektif"/>
              </a:rPr>
              <a:t>Use "n.d." if there is no date </a:t>
            </a:r>
          </a:p>
          <a:p>
            <a:pPr marL="647703" lvl="1" indent="-323852" algn="l">
              <a:lnSpc>
                <a:spcPts val="4350"/>
              </a:lnSpc>
              <a:buFont typeface="Arial"/>
              <a:buChar char="•"/>
            </a:pPr>
            <a:r>
              <a:rPr lang="en-US" sz="3000" dirty="0">
                <a:solidFill>
                  <a:srgbClr val="000000"/>
                </a:solidFill>
                <a:latin typeface="Kollektif"/>
                <a:ea typeface="Kollektif"/>
                <a:cs typeface="Kollektif"/>
                <a:sym typeface="Kollektif"/>
              </a:rPr>
              <a:t>Short quotes in quotations</a:t>
            </a:r>
          </a:p>
          <a:p>
            <a:pPr marL="647703" lvl="1" indent="-323852" algn="l">
              <a:lnSpc>
                <a:spcPts val="4350"/>
              </a:lnSpc>
              <a:buFont typeface="Arial"/>
              <a:buChar char="•"/>
            </a:pPr>
            <a:r>
              <a:rPr lang="en-US" sz="3000" dirty="0">
                <a:solidFill>
                  <a:srgbClr val="000000"/>
                </a:solidFill>
                <a:latin typeface="Kollektif"/>
                <a:ea typeface="Kollektif"/>
                <a:cs typeface="Kollektif"/>
                <a:sym typeface="Kollektif"/>
              </a:rPr>
              <a:t>Longer quotes in block text</a:t>
            </a:r>
          </a:p>
        </p:txBody>
      </p:sp>
      <p:sp>
        <p:nvSpPr>
          <p:cNvPr id="13" name="TextBox 13"/>
          <p:cNvSpPr txBox="1"/>
          <p:nvPr/>
        </p:nvSpPr>
        <p:spPr>
          <a:xfrm>
            <a:off x="15634160" y="9956801"/>
            <a:ext cx="1877020" cy="257174"/>
          </a:xfrm>
          <a:prstGeom prst="rect">
            <a:avLst/>
          </a:prstGeom>
        </p:spPr>
        <p:txBody>
          <a:bodyPr lIns="0" tIns="0" rIns="0" bIns="0" rtlCol="0" anchor="t">
            <a:spAutoFit/>
          </a:bodyPr>
          <a:lstStyle/>
          <a:p>
            <a:pPr algn="ctr">
              <a:lnSpc>
                <a:spcPts val="2100"/>
              </a:lnSpc>
            </a:pPr>
            <a:r>
              <a:rPr lang="en-US" sz="1500" dirty="0">
                <a:solidFill>
                  <a:srgbClr val="000000"/>
                </a:solidFill>
                <a:latin typeface="Canva Sans"/>
                <a:ea typeface="Canva Sans"/>
                <a:cs typeface="Canva Sans"/>
                <a:sym typeface="Canva Sans"/>
              </a:rPr>
              <a:t>Purdue Online, n.d.b</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59178"/>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305605" y="298783"/>
            <a:ext cx="17676791" cy="9689434"/>
          </a:xfrm>
          <a:prstGeom prst="rect">
            <a:avLst/>
          </a:prstGeom>
          <a:solidFill>
            <a:srgbClr val="FFFADE"/>
          </a:solidFill>
        </p:spPr>
      </p:sp>
      <p:sp>
        <p:nvSpPr>
          <p:cNvPr id="9" name="Title 8">
            <a:extLst>
              <a:ext uri="{FF2B5EF4-FFF2-40B4-BE49-F238E27FC236}">
                <a16:creationId xmlns:a16="http://schemas.microsoft.com/office/drawing/2014/main" id="{E134DA32-AF1B-4B96-AF79-4D741E5526EB}"/>
              </a:ext>
            </a:extLst>
          </p:cNvPr>
          <p:cNvSpPr>
            <a:spLocks noGrp="1"/>
          </p:cNvSpPr>
          <p:nvPr>
            <p:ph type="ctrTitle"/>
          </p:nvPr>
        </p:nvSpPr>
        <p:spPr>
          <a:xfrm>
            <a:off x="762000" y="214805"/>
            <a:ext cx="7772400" cy="1470025"/>
          </a:xfrm>
        </p:spPr>
        <p:txBody>
          <a:bodyPr>
            <a:normAutofit/>
          </a:bodyPr>
          <a:lstStyle/>
          <a:p>
            <a:r>
              <a:rPr lang="en-US" sz="7000" dirty="0">
                <a:latin typeface="Canva Sans Bold" panose="020B0604020202020204" charset="0"/>
              </a:rPr>
              <a:t>In-text Examples:</a:t>
            </a:r>
          </a:p>
        </p:txBody>
      </p:sp>
      <p:sp>
        <p:nvSpPr>
          <p:cNvPr id="10" name="Subtitle 9">
            <a:extLst>
              <a:ext uri="{FF2B5EF4-FFF2-40B4-BE49-F238E27FC236}">
                <a16:creationId xmlns:a16="http://schemas.microsoft.com/office/drawing/2014/main" id="{2A819D27-1F50-413A-B912-DF1C11D0FC5C}"/>
              </a:ext>
            </a:extLst>
          </p:cNvPr>
          <p:cNvSpPr>
            <a:spLocks noGrp="1"/>
          </p:cNvSpPr>
          <p:nvPr>
            <p:ph type="subTitle" idx="1"/>
          </p:nvPr>
        </p:nvSpPr>
        <p:spPr>
          <a:xfrm>
            <a:off x="281308" y="1448017"/>
            <a:ext cx="5419323" cy="1752600"/>
          </a:xfrm>
        </p:spPr>
        <p:txBody>
          <a:bodyPr>
            <a:normAutofit/>
          </a:bodyPr>
          <a:lstStyle/>
          <a:p>
            <a:r>
              <a:rPr lang="en-US" sz="4700" dirty="0">
                <a:solidFill>
                  <a:schemeClr val="tx1"/>
                </a:solidFill>
                <a:latin typeface="Canva Sans Bold" panose="020B0604020202020204" charset="0"/>
              </a:rPr>
              <a:t>Single Author</a:t>
            </a:r>
          </a:p>
        </p:txBody>
      </p:sp>
      <p:sp>
        <p:nvSpPr>
          <p:cNvPr id="6" name="TextBox 6"/>
          <p:cNvSpPr txBox="1"/>
          <p:nvPr/>
        </p:nvSpPr>
        <p:spPr>
          <a:xfrm>
            <a:off x="1386387" y="2470642"/>
            <a:ext cx="15872913" cy="1590675"/>
          </a:xfrm>
          <a:prstGeom prst="rect">
            <a:avLst/>
          </a:prstGeom>
        </p:spPr>
        <p:txBody>
          <a:bodyPr lIns="0" tIns="0" rIns="0" bIns="0" rtlCol="0" anchor="t">
            <a:spAutoFit/>
          </a:bodyPr>
          <a:lstStyle/>
          <a:p>
            <a:pPr marL="0" lvl="0" indent="0" algn="l">
              <a:lnSpc>
                <a:spcPts val="4200"/>
              </a:lnSpc>
              <a:spcBef>
                <a:spcPct val="0"/>
              </a:spcBef>
            </a:pPr>
            <a:r>
              <a:rPr lang="en-US" sz="3000" b="1" dirty="0">
                <a:solidFill>
                  <a:srgbClr val="000000"/>
                </a:solidFill>
                <a:latin typeface="Kollektif Bold"/>
                <a:ea typeface="Kollektif Bold"/>
                <a:cs typeface="Kollektif Bold"/>
                <a:sym typeface="Kollektif Bold"/>
              </a:rPr>
              <a:t>If the author’s name is mentioned in an introductory phrase, it is followed by the publication date. The page number for a direct quote is located at the end of the sentence before the ending punctuation. </a:t>
            </a:r>
          </a:p>
        </p:txBody>
      </p:sp>
      <p:sp>
        <p:nvSpPr>
          <p:cNvPr id="5" name="TextBox 5"/>
          <p:cNvSpPr txBox="1"/>
          <p:nvPr/>
        </p:nvSpPr>
        <p:spPr>
          <a:xfrm>
            <a:off x="2581353" y="4037743"/>
            <a:ext cx="14536017" cy="2242058"/>
          </a:xfrm>
          <a:prstGeom prst="rect">
            <a:avLst/>
          </a:prstGeom>
        </p:spPr>
        <p:txBody>
          <a:bodyPr lIns="0" tIns="0" rIns="0" bIns="0" rtlCol="0" anchor="t">
            <a:spAutoFit/>
          </a:bodyPr>
          <a:lstStyle/>
          <a:p>
            <a:pPr marL="496569" lvl="1" indent="-248284" algn="l">
              <a:lnSpc>
                <a:spcPts val="4530"/>
              </a:lnSpc>
              <a:buFont typeface="Arial"/>
              <a:buChar char="•"/>
            </a:pPr>
            <a:r>
              <a:rPr lang="en-US" sz="2299" dirty="0">
                <a:solidFill>
                  <a:srgbClr val="000000"/>
                </a:solidFill>
                <a:latin typeface="Kollektif"/>
                <a:ea typeface="Kollektif"/>
                <a:cs typeface="Kollektif"/>
                <a:sym typeface="Kollektif"/>
              </a:rPr>
              <a:t>According to Broadhead (2022), "popular culture plays an important role in the struggle over socially acceptable ideas" (p. 3).</a:t>
            </a:r>
          </a:p>
          <a:p>
            <a:pPr marL="496569" lvl="1" indent="-248284" algn="l">
              <a:lnSpc>
                <a:spcPts val="4530"/>
              </a:lnSpc>
              <a:buFont typeface="Arial"/>
              <a:buChar char="•"/>
            </a:pPr>
            <a:r>
              <a:rPr lang="en-US" sz="2299" dirty="0">
                <a:solidFill>
                  <a:srgbClr val="000000"/>
                </a:solidFill>
                <a:latin typeface="Kollektif"/>
                <a:ea typeface="Kollektif"/>
                <a:cs typeface="Kollektif"/>
                <a:sym typeface="Kollektif"/>
              </a:rPr>
              <a:t>Broadhead (2022) stated "popular culture plays an important role in the struggle over socially acceptable ideas" (p. 3).</a:t>
            </a:r>
          </a:p>
        </p:txBody>
      </p:sp>
      <p:sp>
        <p:nvSpPr>
          <p:cNvPr id="8" name="TextBox 8"/>
          <p:cNvSpPr txBox="1"/>
          <p:nvPr/>
        </p:nvSpPr>
        <p:spPr>
          <a:xfrm>
            <a:off x="1386387" y="6375052"/>
            <a:ext cx="16314473" cy="1590675"/>
          </a:xfrm>
          <a:prstGeom prst="rect">
            <a:avLst/>
          </a:prstGeom>
        </p:spPr>
        <p:txBody>
          <a:bodyPr lIns="0" tIns="0" rIns="0" bIns="0" rtlCol="0" anchor="t">
            <a:spAutoFit/>
          </a:bodyPr>
          <a:lstStyle/>
          <a:p>
            <a:pPr marL="0" lvl="0" indent="0" algn="l">
              <a:lnSpc>
                <a:spcPts val="4200"/>
              </a:lnSpc>
              <a:spcBef>
                <a:spcPct val="0"/>
              </a:spcBef>
            </a:pPr>
            <a:r>
              <a:rPr lang="en-US" sz="3000" b="1" dirty="0">
                <a:solidFill>
                  <a:srgbClr val="000000"/>
                </a:solidFill>
                <a:latin typeface="Kollektif Bold"/>
                <a:ea typeface="Kollektif Bold"/>
                <a:cs typeface="Kollektif Bold"/>
                <a:sym typeface="Kollektif Bold"/>
              </a:rPr>
              <a:t>If the author’s name is not mentioned in an introductory phrase, include the author, date, and page number (if applicable) in a parenthetical citation before the sentence’s ending punctuation.</a:t>
            </a:r>
          </a:p>
        </p:txBody>
      </p:sp>
      <p:sp>
        <p:nvSpPr>
          <p:cNvPr id="7" name="TextBox 7"/>
          <p:cNvSpPr txBox="1"/>
          <p:nvPr/>
        </p:nvSpPr>
        <p:spPr>
          <a:xfrm>
            <a:off x="2723283" y="7946676"/>
            <a:ext cx="14536017" cy="1670558"/>
          </a:xfrm>
          <a:prstGeom prst="rect">
            <a:avLst/>
          </a:prstGeom>
        </p:spPr>
        <p:txBody>
          <a:bodyPr lIns="0" tIns="0" rIns="0" bIns="0" rtlCol="0" anchor="t">
            <a:spAutoFit/>
          </a:bodyPr>
          <a:lstStyle/>
          <a:p>
            <a:pPr marL="496569" lvl="1" indent="-248284" algn="l">
              <a:lnSpc>
                <a:spcPts val="4530"/>
              </a:lnSpc>
              <a:buFont typeface="Arial"/>
              <a:buChar char="•"/>
            </a:pPr>
            <a:r>
              <a:rPr lang="en-US" sz="2299" dirty="0">
                <a:solidFill>
                  <a:srgbClr val="000000"/>
                </a:solidFill>
                <a:latin typeface="Kollektif"/>
                <a:ea typeface="Kollektif"/>
                <a:cs typeface="Kollektif"/>
                <a:sym typeface="Kollektif"/>
              </a:rPr>
              <a:t>She determined that "popular culture plays an important role in the struggle over socially acceptable ideas" (Broadhead, 2022, p.3).</a:t>
            </a:r>
          </a:p>
          <a:p>
            <a:pPr algn="l">
              <a:lnSpc>
                <a:spcPts val="4530"/>
              </a:lnSpc>
            </a:pPr>
            <a:endParaRPr lang="en-US" sz="2299" dirty="0">
              <a:solidFill>
                <a:srgbClr val="000000"/>
              </a:solidFill>
              <a:latin typeface="Kollektif"/>
              <a:ea typeface="Kollektif"/>
              <a:cs typeface="Kollektif"/>
              <a:sym typeface="Kollektif"/>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8BFB8"/>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305605" y="298783"/>
            <a:ext cx="17676791" cy="9689434"/>
          </a:xfrm>
          <a:prstGeom prst="rect">
            <a:avLst/>
          </a:prstGeom>
          <a:solidFill>
            <a:srgbClr val="FFFADE"/>
          </a:solidFill>
        </p:spPr>
      </p:sp>
      <p:sp>
        <p:nvSpPr>
          <p:cNvPr id="9" name="Title 8">
            <a:extLst>
              <a:ext uri="{FF2B5EF4-FFF2-40B4-BE49-F238E27FC236}">
                <a16:creationId xmlns:a16="http://schemas.microsoft.com/office/drawing/2014/main" id="{BEC3C2AD-68DF-45C8-9E2D-8578C5680DFC}"/>
              </a:ext>
            </a:extLst>
          </p:cNvPr>
          <p:cNvSpPr>
            <a:spLocks noGrp="1"/>
          </p:cNvSpPr>
          <p:nvPr>
            <p:ph type="ctrTitle"/>
          </p:nvPr>
        </p:nvSpPr>
        <p:spPr>
          <a:xfrm>
            <a:off x="914400" y="220426"/>
            <a:ext cx="7772400" cy="1470025"/>
          </a:xfrm>
        </p:spPr>
        <p:txBody>
          <a:bodyPr>
            <a:normAutofit/>
          </a:bodyPr>
          <a:lstStyle/>
          <a:p>
            <a:r>
              <a:rPr lang="en-US" sz="7000" dirty="0">
                <a:latin typeface="Canva Sans Bold" panose="020B0604020202020204" charset="0"/>
              </a:rPr>
              <a:t>In-text Examples:</a:t>
            </a:r>
          </a:p>
        </p:txBody>
      </p:sp>
      <p:sp>
        <p:nvSpPr>
          <p:cNvPr id="10" name="Subtitle 9">
            <a:extLst>
              <a:ext uri="{FF2B5EF4-FFF2-40B4-BE49-F238E27FC236}">
                <a16:creationId xmlns:a16="http://schemas.microsoft.com/office/drawing/2014/main" id="{5C56A699-43D3-4531-B7DA-098C071783C0}"/>
              </a:ext>
            </a:extLst>
          </p:cNvPr>
          <p:cNvSpPr>
            <a:spLocks noGrp="1"/>
          </p:cNvSpPr>
          <p:nvPr>
            <p:ph type="subTitle" idx="1"/>
          </p:nvPr>
        </p:nvSpPr>
        <p:spPr>
          <a:xfrm>
            <a:off x="305604" y="1529827"/>
            <a:ext cx="5067300" cy="800100"/>
          </a:xfrm>
        </p:spPr>
        <p:txBody>
          <a:bodyPr>
            <a:normAutofit lnSpcReduction="10000"/>
          </a:bodyPr>
          <a:lstStyle/>
          <a:p>
            <a:r>
              <a:rPr lang="en-US" sz="4700" b="1" dirty="0">
                <a:solidFill>
                  <a:srgbClr val="000000"/>
                </a:solidFill>
                <a:latin typeface="Canva Sans Bold"/>
                <a:ea typeface="Canva Sans Bold"/>
                <a:cs typeface="Canva Sans Bold"/>
                <a:sym typeface="Canva Sans Bold"/>
              </a:rPr>
              <a:t>Two Authors</a:t>
            </a:r>
          </a:p>
        </p:txBody>
      </p:sp>
      <p:sp>
        <p:nvSpPr>
          <p:cNvPr id="6" name="TextBox 6"/>
          <p:cNvSpPr txBox="1"/>
          <p:nvPr/>
        </p:nvSpPr>
        <p:spPr>
          <a:xfrm>
            <a:off x="1386387" y="2470642"/>
            <a:ext cx="15872913" cy="1590675"/>
          </a:xfrm>
          <a:prstGeom prst="rect">
            <a:avLst/>
          </a:prstGeom>
        </p:spPr>
        <p:txBody>
          <a:bodyPr lIns="0" tIns="0" rIns="0" bIns="0" rtlCol="0" anchor="t">
            <a:spAutoFit/>
          </a:bodyPr>
          <a:lstStyle/>
          <a:p>
            <a:pPr marL="0" lvl="0" indent="0" algn="l">
              <a:lnSpc>
                <a:spcPts val="4200"/>
              </a:lnSpc>
              <a:spcBef>
                <a:spcPct val="0"/>
              </a:spcBef>
            </a:pPr>
            <a:r>
              <a:rPr lang="en-US" sz="3000" b="1" dirty="0">
                <a:solidFill>
                  <a:srgbClr val="000000"/>
                </a:solidFill>
                <a:latin typeface="Kollektif Bold"/>
                <a:ea typeface="Kollektif Bold"/>
                <a:cs typeface="Kollektif Bold"/>
                <a:sym typeface="Kollektif Bold"/>
              </a:rPr>
              <a:t>If the authors’ names are mentioned in an introductory phrase, they are connected by the word “and” then followed by the publication date. The page number for a direct quote is then placed at the end of the sentence before punctuation. </a:t>
            </a:r>
          </a:p>
        </p:txBody>
      </p:sp>
      <p:sp>
        <p:nvSpPr>
          <p:cNvPr id="5" name="TextBox 5"/>
          <p:cNvSpPr txBox="1"/>
          <p:nvPr/>
        </p:nvSpPr>
        <p:spPr>
          <a:xfrm>
            <a:off x="2581353" y="4290063"/>
            <a:ext cx="14536017" cy="1099058"/>
          </a:xfrm>
          <a:prstGeom prst="rect">
            <a:avLst/>
          </a:prstGeom>
        </p:spPr>
        <p:txBody>
          <a:bodyPr lIns="0" tIns="0" rIns="0" bIns="0" rtlCol="0" anchor="t">
            <a:spAutoFit/>
          </a:bodyPr>
          <a:lstStyle/>
          <a:p>
            <a:pPr marL="496569" lvl="1" indent="-248284" algn="l">
              <a:lnSpc>
                <a:spcPts val="4530"/>
              </a:lnSpc>
              <a:buFont typeface="Arial"/>
              <a:buChar char="•"/>
            </a:pPr>
            <a:r>
              <a:rPr lang="en-US" sz="2299" dirty="0">
                <a:solidFill>
                  <a:srgbClr val="000000"/>
                </a:solidFill>
                <a:latin typeface="Kollektif"/>
                <a:ea typeface="Kollektif"/>
                <a:cs typeface="Kollektif"/>
                <a:sym typeface="Kollektif"/>
              </a:rPr>
              <a:t>Freedland and Young (2022) observed how, "the subsequent human ingestion of vampire blood introduces a bloodborne virus that drives the transformation from human to vampire" (p. 18). </a:t>
            </a:r>
          </a:p>
        </p:txBody>
      </p:sp>
      <p:sp>
        <p:nvSpPr>
          <p:cNvPr id="8" name="TextBox 8"/>
          <p:cNvSpPr txBox="1"/>
          <p:nvPr/>
        </p:nvSpPr>
        <p:spPr>
          <a:xfrm>
            <a:off x="1386387" y="5886182"/>
            <a:ext cx="16314473" cy="1590675"/>
          </a:xfrm>
          <a:prstGeom prst="rect">
            <a:avLst/>
          </a:prstGeom>
        </p:spPr>
        <p:txBody>
          <a:bodyPr lIns="0" tIns="0" rIns="0" bIns="0" rtlCol="0" anchor="t">
            <a:spAutoFit/>
          </a:bodyPr>
          <a:lstStyle/>
          <a:p>
            <a:pPr marL="0" lvl="0" indent="0" algn="l">
              <a:lnSpc>
                <a:spcPts val="4200"/>
              </a:lnSpc>
              <a:spcBef>
                <a:spcPct val="0"/>
              </a:spcBef>
            </a:pPr>
            <a:r>
              <a:rPr lang="en-US" sz="3000" b="1" dirty="0">
                <a:solidFill>
                  <a:srgbClr val="000000"/>
                </a:solidFill>
                <a:latin typeface="Kollektif Bold"/>
                <a:ea typeface="Kollektif Bold"/>
                <a:cs typeface="Kollektif Bold"/>
                <a:sym typeface="Kollektif Bold"/>
              </a:rPr>
              <a:t>If the authors’ names are not mentioned in an introductory phrase, include the authors’ names connected by an ampersand (&amp;), date, and page number (if applicable) in a parenthetical citation before the sentence’s ending punctuation.</a:t>
            </a:r>
          </a:p>
        </p:txBody>
      </p:sp>
      <p:sp>
        <p:nvSpPr>
          <p:cNvPr id="7" name="TextBox 7"/>
          <p:cNvSpPr txBox="1"/>
          <p:nvPr/>
        </p:nvSpPr>
        <p:spPr>
          <a:xfrm>
            <a:off x="2723283" y="7610207"/>
            <a:ext cx="14536017" cy="1099058"/>
          </a:xfrm>
          <a:prstGeom prst="rect">
            <a:avLst/>
          </a:prstGeom>
        </p:spPr>
        <p:txBody>
          <a:bodyPr lIns="0" tIns="0" rIns="0" bIns="0" rtlCol="0" anchor="t">
            <a:spAutoFit/>
          </a:bodyPr>
          <a:lstStyle/>
          <a:p>
            <a:pPr marL="496569" lvl="1" indent="-248284" algn="l">
              <a:lnSpc>
                <a:spcPts val="4530"/>
              </a:lnSpc>
              <a:buFont typeface="Arial"/>
              <a:buChar char="•"/>
            </a:pPr>
            <a:r>
              <a:rPr lang="en-US" sz="2299" dirty="0">
                <a:solidFill>
                  <a:srgbClr val="000000"/>
                </a:solidFill>
                <a:latin typeface="Kollektif"/>
                <a:ea typeface="Kollektif"/>
                <a:cs typeface="Kollektif"/>
                <a:sym typeface="Kollektif"/>
              </a:rPr>
              <a:t>Supported by evidence, "the subsequent human ingestion of vampire blood introduces a bloodborne virus that drives the transformation from human to vampire" (Freedland &amp; Young, 2022, p. 18).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BCB74"/>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305605" y="298783"/>
            <a:ext cx="17676791" cy="9689434"/>
          </a:xfrm>
          <a:prstGeom prst="rect">
            <a:avLst/>
          </a:prstGeom>
          <a:solidFill>
            <a:srgbClr val="FFFADE"/>
          </a:solidFill>
        </p:spPr>
      </p:sp>
      <p:sp>
        <p:nvSpPr>
          <p:cNvPr id="9" name="Title 8">
            <a:extLst>
              <a:ext uri="{FF2B5EF4-FFF2-40B4-BE49-F238E27FC236}">
                <a16:creationId xmlns:a16="http://schemas.microsoft.com/office/drawing/2014/main" id="{DF9D419E-3E55-4D44-9A0F-BBC7B4C62033}"/>
              </a:ext>
            </a:extLst>
          </p:cNvPr>
          <p:cNvSpPr>
            <a:spLocks noGrp="1"/>
          </p:cNvSpPr>
          <p:nvPr>
            <p:ph type="ctrTitle"/>
          </p:nvPr>
        </p:nvSpPr>
        <p:spPr>
          <a:xfrm>
            <a:off x="847780" y="206907"/>
            <a:ext cx="7772400" cy="1470025"/>
          </a:xfrm>
        </p:spPr>
        <p:txBody>
          <a:bodyPr>
            <a:normAutofit/>
          </a:bodyPr>
          <a:lstStyle/>
          <a:p>
            <a:r>
              <a:rPr lang="en-US" sz="7000" dirty="0">
                <a:latin typeface="Canva Sans Bold" panose="020B0604020202020204" charset="0"/>
              </a:rPr>
              <a:t>In-text Examples:</a:t>
            </a:r>
          </a:p>
        </p:txBody>
      </p:sp>
      <p:sp>
        <p:nvSpPr>
          <p:cNvPr id="10" name="Subtitle 9">
            <a:extLst>
              <a:ext uri="{FF2B5EF4-FFF2-40B4-BE49-F238E27FC236}">
                <a16:creationId xmlns:a16="http://schemas.microsoft.com/office/drawing/2014/main" id="{D1332AB2-7DB6-44FC-8982-6647A7CC261E}"/>
              </a:ext>
            </a:extLst>
          </p:cNvPr>
          <p:cNvSpPr>
            <a:spLocks noGrp="1"/>
          </p:cNvSpPr>
          <p:nvPr>
            <p:ph type="subTitle" idx="1"/>
          </p:nvPr>
        </p:nvSpPr>
        <p:spPr>
          <a:xfrm>
            <a:off x="663291" y="1458752"/>
            <a:ext cx="7239000" cy="1011890"/>
          </a:xfrm>
        </p:spPr>
        <p:txBody>
          <a:bodyPr>
            <a:normAutofit/>
          </a:bodyPr>
          <a:lstStyle/>
          <a:p>
            <a:r>
              <a:rPr lang="en-US" sz="4700" b="1" dirty="0">
                <a:solidFill>
                  <a:srgbClr val="000000"/>
                </a:solidFill>
                <a:latin typeface="Canva Sans Bold"/>
                <a:ea typeface="Canva Sans Bold"/>
                <a:cs typeface="Canva Sans Bold"/>
                <a:sym typeface="Canva Sans Bold"/>
              </a:rPr>
              <a:t>Three or More Authors</a:t>
            </a:r>
          </a:p>
        </p:txBody>
      </p:sp>
      <p:sp>
        <p:nvSpPr>
          <p:cNvPr id="6" name="TextBox 6"/>
          <p:cNvSpPr txBox="1"/>
          <p:nvPr/>
        </p:nvSpPr>
        <p:spPr>
          <a:xfrm>
            <a:off x="1386387" y="2470642"/>
            <a:ext cx="15872913" cy="2124075"/>
          </a:xfrm>
          <a:prstGeom prst="rect">
            <a:avLst/>
          </a:prstGeom>
        </p:spPr>
        <p:txBody>
          <a:bodyPr lIns="0" tIns="0" rIns="0" bIns="0" rtlCol="0" anchor="t">
            <a:spAutoFit/>
          </a:bodyPr>
          <a:lstStyle/>
          <a:p>
            <a:pPr marL="0" lvl="0" indent="0" algn="l">
              <a:lnSpc>
                <a:spcPts val="4200"/>
              </a:lnSpc>
              <a:spcBef>
                <a:spcPct val="0"/>
              </a:spcBef>
            </a:pPr>
            <a:r>
              <a:rPr lang="en-US" sz="3000" b="1" dirty="0">
                <a:solidFill>
                  <a:srgbClr val="000000"/>
                </a:solidFill>
                <a:latin typeface="Kollektif Bold"/>
                <a:ea typeface="Kollektif Bold"/>
                <a:cs typeface="Kollektif Bold"/>
                <a:sym typeface="Kollektif Bold"/>
              </a:rPr>
              <a:t>To include author information in an introductory phrase, list the first author’s name followed by the words “et al.” to represent the other authors. Provide the publication date after the author information. The page number for a direct quote is then placed at the end of the sentence before punctuation. </a:t>
            </a:r>
          </a:p>
        </p:txBody>
      </p:sp>
      <p:sp>
        <p:nvSpPr>
          <p:cNvPr id="5" name="TextBox 5"/>
          <p:cNvSpPr txBox="1"/>
          <p:nvPr/>
        </p:nvSpPr>
        <p:spPr>
          <a:xfrm>
            <a:off x="2723283" y="4537284"/>
            <a:ext cx="14536017" cy="1099058"/>
          </a:xfrm>
          <a:prstGeom prst="rect">
            <a:avLst/>
          </a:prstGeom>
        </p:spPr>
        <p:txBody>
          <a:bodyPr lIns="0" tIns="0" rIns="0" bIns="0" rtlCol="0" anchor="t">
            <a:spAutoFit/>
          </a:bodyPr>
          <a:lstStyle/>
          <a:p>
            <a:pPr marL="496569" lvl="1" indent="-248284" algn="l">
              <a:lnSpc>
                <a:spcPts val="4530"/>
              </a:lnSpc>
              <a:buFont typeface="Arial"/>
              <a:buChar char="•"/>
            </a:pPr>
            <a:r>
              <a:rPr lang="en-US" sz="2299" dirty="0">
                <a:solidFill>
                  <a:srgbClr val="000000"/>
                </a:solidFill>
                <a:latin typeface="Kollektif"/>
                <a:ea typeface="Kollektif"/>
                <a:cs typeface="Kollektif"/>
                <a:sym typeface="Kollektif"/>
              </a:rPr>
              <a:t>Bates et al. (2005) determined that, "unfortunately, the power to save the world is unrelated to social acceptability" (p. 3).</a:t>
            </a:r>
          </a:p>
        </p:txBody>
      </p:sp>
      <p:sp>
        <p:nvSpPr>
          <p:cNvPr id="8" name="TextBox 8"/>
          <p:cNvSpPr txBox="1"/>
          <p:nvPr/>
        </p:nvSpPr>
        <p:spPr>
          <a:xfrm>
            <a:off x="1386387" y="6053322"/>
            <a:ext cx="16314473" cy="1590675"/>
          </a:xfrm>
          <a:prstGeom prst="rect">
            <a:avLst/>
          </a:prstGeom>
        </p:spPr>
        <p:txBody>
          <a:bodyPr lIns="0" tIns="0" rIns="0" bIns="0" rtlCol="0" anchor="t">
            <a:spAutoFit/>
          </a:bodyPr>
          <a:lstStyle/>
          <a:p>
            <a:pPr marL="0" lvl="0" indent="0" algn="l">
              <a:lnSpc>
                <a:spcPts val="4200"/>
              </a:lnSpc>
              <a:spcBef>
                <a:spcPct val="0"/>
              </a:spcBef>
            </a:pPr>
            <a:r>
              <a:rPr lang="en-US" sz="3000" b="1" dirty="0">
                <a:solidFill>
                  <a:srgbClr val="000000"/>
                </a:solidFill>
                <a:latin typeface="Kollektif Bold"/>
                <a:ea typeface="Kollektif Bold"/>
                <a:cs typeface="Kollektif Bold"/>
                <a:sym typeface="Kollektif Bold"/>
              </a:rPr>
              <a:t>If the authors’ names are not mentioned in an introductory phrase, include the first author’s name followed by “et al.,” date, and page number (if applicable) in a parenthetical citation before the sentence’s ending punctuation.</a:t>
            </a:r>
          </a:p>
        </p:txBody>
      </p:sp>
      <p:sp>
        <p:nvSpPr>
          <p:cNvPr id="7" name="TextBox 7"/>
          <p:cNvSpPr txBox="1"/>
          <p:nvPr/>
        </p:nvSpPr>
        <p:spPr>
          <a:xfrm>
            <a:off x="2723283" y="7587742"/>
            <a:ext cx="14536017" cy="1670558"/>
          </a:xfrm>
          <a:prstGeom prst="rect">
            <a:avLst/>
          </a:prstGeom>
        </p:spPr>
        <p:txBody>
          <a:bodyPr lIns="0" tIns="0" rIns="0" bIns="0" rtlCol="0" anchor="t">
            <a:spAutoFit/>
          </a:bodyPr>
          <a:lstStyle/>
          <a:p>
            <a:pPr marL="496569" lvl="1" indent="-248284" algn="l">
              <a:lnSpc>
                <a:spcPts val="4530"/>
              </a:lnSpc>
              <a:buFont typeface="Arial"/>
              <a:buChar char="•"/>
            </a:pPr>
            <a:r>
              <a:rPr lang="en-US" sz="2299" dirty="0">
                <a:solidFill>
                  <a:srgbClr val="000000"/>
                </a:solidFill>
                <a:latin typeface="Kollektif"/>
                <a:ea typeface="Kollektif"/>
                <a:cs typeface="Kollektif"/>
                <a:sym typeface="Kollektif"/>
              </a:rPr>
              <a:t>Results showed that "unfortunately, the power to save the world is unrelated to social acceptability" (Bates et al., 2005, p. 3).</a:t>
            </a:r>
          </a:p>
          <a:p>
            <a:pPr algn="l">
              <a:lnSpc>
                <a:spcPts val="4530"/>
              </a:lnSpc>
            </a:pPr>
            <a:endParaRPr lang="en-US" sz="2299" dirty="0">
              <a:solidFill>
                <a:srgbClr val="000000"/>
              </a:solidFill>
              <a:latin typeface="Kollektif"/>
              <a:ea typeface="Kollektif"/>
              <a:cs typeface="Kollektif"/>
              <a:sym typeface="Kollektif"/>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8A08F"/>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0D72319-4302-4C7C-8886-A180CEE4DE29}"/>
              </a:ext>
            </a:extLst>
          </p:cNvPr>
          <p:cNvSpPr>
            <a:spLocks noGrp="1"/>
          </p:cNvSpPr>
          <p:nvPr>
            <p:ph type="title"/>
          </p:nvPr>
        </p:nvSpPr>
        <p:spPr>
          <a:xfrm>
            <a:off x="457200" y="371078"/>
            <a:ext cx="6629400" cy="1143000"/>
          </a:xfrm>
        </p:spPr>
        <p:txBody>
          <a:bodyPr>
            <a:noAutofit/>
          </a:bodyPr>
          <a:lstStyle/>
          <a:p>
            <a:r>
              <a:rPr lang="en-US" sz="7000" dirty="0">
                <a:latin typeface="Canva Sans Bold" panose="020B0604020202020204" charset="0"/>
              </a:rPr>
              <a:t>Long Quotes</a:t>
            </a:r>
          </a:p>
        </p:txBody>
      </p:sp>
      <p:sp>
        <p:nvSpPr>
          <p:cNvPr id="9" name="TextBox 8">
            <a:extLst>
              <a:ext uri="{FF2B5EF4-FFF2-40B4-BE49-F238E27FC236}">
                <a16:creationId xmlns:a16="http://schemas.microsoft.com/office/drawing/2014/main" id="{EC88E7D5-3D67-4BAC-B5E7-63D27D4BA61F}"/>
              </a:ext>
            </a:extLst>
          </p:cNvPr>
          <p:cNvSpPr txBox="1"/>
          <p:nvPr/>
        </p:nvSpPr>
        <p:spPr>
          <a:xfrm>
            <a:off x="1066800" y="2781300"/>
            <a:ext cx="8174364" cy="3734356"/>
          </a:xfrm>
          <a:prstGeom prst="rect">
            <a:avLst/>
          </a:prstGeom>
          <a:noFill/>
        </p:spPr>
        <p:txBody>
          <a:bodyPr wrap="square" rtlCol="0">
            <a:spAutoFit/>
          </a:bodyPr>
          <a:lstStyle/>
          <a:p>
            <a:r>
              <a:rPr lang="en-US" sz="3500" dirty="0">
                <a:latin typeface="Kollektif" panose="020B0604020202020204" charset="0"/>
              </a:rPr>
              <a:t>General Information:</a:t>
            </a:r>
          </a:p>
          <a:p>
            <a:pPr marL="690882" lvl="1" indent="-345441">
              <a:lnSpc>
                <a:spcPts val="4960"/>
              </a:lnSpc>
              <a:buFont typeface="Arial"/>
              <a:buChar char="•"/>
            </a:pPr>
            <a:r>
              <a:rPr lang="en-US" sz="3200" dirty="0">
                <a:solidFill>
                  <a:srgbClr val="000000"/>
                </a:solidFill>
                <a:latin typeface="Kollektif"/>
                <a:ea typeface="Kollektif"/>
                <a:cs typeface="Kollektif"/>
                <a:sym typeface="Kollektif"/>
              </a:rPr>
              <a:t>Quotes that are 40 words or longer</a:t>
            </a:r>
          </a:p>
          <a:p>
            <a:pPr marL="690882" lvl="1" indent="-345441">
              <a:lnSpc>
                <a:spcPts val="4960"/>
              </a:lnSpc>
              <a:buFont typeface="Arial"/>
              <a:buChar char="•"/>
            </a:pPr>
            <a:r>
              <a:rPr lang="en-US" sz="3200" dirty="0">
                <a:solidFill>
                  <a:srgbClr val="000000"/>
                </a:solidFill>
                <a:latin typeface="Kollektif"/>
                <a:ea typeface="Kollektif"/>
                <a:cs typeface="Kollektif"/>
                <a:sym typeface="Kollektif"/>
              </a:rPr>
              <a:t>No quotation marks</a:t>
            </a:r>
          </a:p>
          <a:p>
            <a:pPr marL="690882" lvl="1" indent="-345441">
              <a:lnSpc>
                <a:spcPts val="4960"/>
              </a:lnSpc>
              <a:buFont typeface="Arial"/>
              <a:buChar char="•"/>
            </a:pPr>
            <a:r>
              <a:rPr lang="en-US" sz="3200" dirty="0">
                <a:solidFill>
                  <a:srgbClr val="000000"/>
                </a:solidFill>
                <a:latin typeface="Kollektif"/>
                <a:ea typeface="Kollektif"/>
                <a:cs typeface="Kollektif"/>
                <a:sym typeface="Kollektif"/>
              </a:rPr>
              <a:t>Entire quote is indented</a:t>
            </a:r>
          </a:p>
          <a:p>
            <a:pPr marL="690882" lvl="1" indent="-345441">
              <a:lnSpc>
                <a:spcPts val="4960"/>
              </a:lnSpc>
              <a:buFont typeface="Arial"/>
              <a:buChar char="•"/>
            </a:pPr>
            <a:r>
              <a:rPr lang="en-US" sz="3200" dirty="0">
                <a:solidFill>
                  <a:srgbClr val="000000"/>
                </a:solidFill>
                <a:latin typeface="Kollektif"/>
                <a:ea typeface="Kollektif"/>
                <a:cs typeface="Kollektif"/>
                <a:sym typeface="Kollektif"/>
              </a:rPr>
              <a:t>Citation comes after ending punctuation</a:t>
            </a:r>
          </a:p>
          <a:p>
            <a:endParaRPr lang="en-US" sz="3500" dirty="0">
              <a:latin typeface="Kollektif" panose="020B0604020202020204" charset="0"/>
            </a:endParaRPr>
          </a:p>
        </p:txBody>
      </p:sp>
      <p:sp>
        <p:nvSpPr>
          <p:cNvPr id="7" name="Freeform 7" descr="Example of a Long Quote"/>
          <p:cNvSpPr/>
          <p:nvPr/>
        </p:nvSpPr>
        <p:spPr>
          <a:xfrm>
            <a:off x="9551104" y="2202744"/>
            <a:ext cx="7896817" cy="6763940"/>
          </a:xfrm>
          <a:custGeom>
            <a:avLst/>
            <a:gdLst/>
            <a:ahLst/>
            <a:cxnLst/>
            <a:rect l="l" t="t" r="r" b="b"/>
            <a:pathLst>
              <a:path w="7896817" h="6763940">
                <a:moveTo>
                  <a:pt x="0" y="0"/>
                </a:moveTo>
                <a:lnTo>
                  <a:pt x="7896817" y="0"/>
                </a:lnTo>
                <a:lnTo>
                  <a:pt x="7896817" y="6763941"/>
                </a:lnTo>
                <a:lnTo>
                  <a:pt x="0" y="6763941"/>
                </a:lnTo>
                <a:lnTo>
                  <a:pt x="0" y="0"/>
                </a:lnTo>
                <a:close/>
              </a:path>
            </a:pathLst>
          </a:custGeom>
          <a:blipFill>
            <a:blip r:embed="rId2"/>
            <a:stretch>
              <a:fillRect/>
            </a:stretch>
          </a:blipFill>
        </p:spPr>
      </p:sp>
      <p:sp>
        <p:nvSpPr>
          <p:cNvPr id="6" name="TextBox 6"/>
          <p:cNvSpPr txBox="1"/>
          <p:nvPr/>
        </p:nvSpPr>
        <p:spPr>
          <a:xfrm>
            <a:off x="15151298" y="9956801"/>
            <a:ext cx="1877020" cy="257174"/>
          </a:xfrm>
          <a:prstGeom prst="rect">
            <a:avLst/>
          </a:prstGeom>
        </p:spPr>
        <p:txBody>
          <a:bodyPr lIns="0" tIns="0" rIns="0" bIns="0" rtlCol="0" anchor="t">
            <a:spAutoFit/>
          </a:bodyPr>
          <a:lstStyle/>
          <a:p>
            <a:pPr algn="ctr">
              <a:lnSpc>
                <a:spcPts val="2100"/>
              </a:lnSpc>
            </a:pPr>
            <a:r>
              <a:rPr lang="en-US" sz="1500" dirty="0">
                <a:solidFill>
                  <a:srgbClr val="000000"/>
                </a:solidFill>
                <a:latin typeface="Canva Sans"/>
                <a:ea typeface="Canva Sans"/>
                <a:cs typeface="Canva Sans"/>
                <a:sym typeface="Canva Sans"/>
              </a:rPr>
              <a:t>Purdue Online, n.d.b</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D29A"/>
        </a:solidFill>
        <a:effectLst/>
      </p:bgPr>
    </p:bg>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680AF508-FFFC-4AF3-BB3A-8FC3BEF2D9FF}"/>
              </a:ext>
            </a:extLst>
          </p:cNvPr>
          <p:cNvSpPr>
            <a:spLocks noGrp="1"/>
          </p:cNvSpPr>
          <p:nvPr>
            <p:ph type="title"/>
          </p:nvPr>
        </p:nvSpPr>
        <p:spPr>
          <a:xfrm>
            <a:off x="228600" y="372192"/>
            <a:ext cx="6400800" cy="1143000"/>
          </a:xfrm>
        </p:spPr>
        <p:txBody>
          <a:bodyPr>
            <a:noAutofit/>
          </a:bodyPr>
          <a:lstStyle/>
          <a:p>
            <a:r>
              <a:rPr lang="en-US" sz="7000" dirty="0">
                <a:latin typeface="Canva Sans Bold" panose="020B0604020202020204" charset="0"/>
              </a:rPr>
              <a:t>References</a:t>
            </a:r>
          </a:p>
        </p:txBody>
      </p:sp>
      <p:sp>
        <p:nvSpPr>
          <p:cNvPr id="20" name="TextBox 19">
            <a:extLst>
              <a:ext uri="{FF2B5EF4-FFF2-40B4-BE49-F238E27FC236}">
                <a16:creationId xmlns:a16="http://schemas.microsoft.com/office/drawing/2014/main" id="{9D9B2D78-D783-4E4A-87D9-9A940DD6E0F2}"/>
              </a:ext>
            </a:extLst>
          </p:cNvPr>
          <p:cNvSpPr txBox="1"/>
          <p:nvPr/>
        </p:nvSpPr>
        <p:spPr>
          <a:xfrm>
            <a:off x="1276182" y="2212249"/>
            <a:ext cx="7904883" cy="6987939"/>
          </a:xfrm>
          <a:prstGeom prst="rect">
            <a:avLst/>
          </a:prstGeom>
          <a:noFill/>
        </p:spPr>
        <p:txBody>
          <a:bodyPr wrap="square" rtlCol="0">
            <a:spAutoFit/>
          </a:bodyPr>
          <a:lstStyle/>
          <a:p>
            <a:r>
              <a:rPr lang="en-US" sz="3500" dirty="0">
                <a:latin typeface="Kollektif" panose="020B0604020202020204" charset="0"/>
              </a:rPr>
              <a:t>General Information:</a:t>
            </a:r>
          </a:p>
          <a:p>
            <a:pPr marL="690882" lvl="1" indent="-345441">
              <a:lnSpc>
                <a:spcPts val="4992"/>
              </a:lnSpc>
              <a:buFont typeface="Arial"/>
              <a:buChar char="•"/>
            </a:pPr>
            <a:r>
              <a:rPr lang="en-US" sz="3200" dirty="0">
                <a:solidFill>
                  <a:srgbClr val="000000"/>
                </a:solidFill>
                <a:latin typeface="Kollektif"/>
                <a:ea typeface="Kollektif"/>
                <a:cs typeface="Kollektif"/>
                <a:sym typeface="Kollektif"/>
              </a:rPr>
              <a:t>On a new page after the main body</a:t>
            </a:r>
          </a:p>
          <a:p>
            <a:pPr marL="690882" lvl="1" indent="-345441">
              <a:lnSpc>
                <a:spcPts val="4992"/>
              </a:lnSpc>
              <a:buFont typeface="Arial"/>
              <a:buChar char="•"/>
            </a:pPr>
            <a:r>
              <a:rPr lang="en-US" sz="3200" dirty="0">
                <a:solidFill>
                  <a:srgbClr val="000000"/>
                </a:solidFill>
                <a:latin typeface="Kollektif"/>
                <a:ea typeface="Kollektif"/>
                <a:cs typeface="Kollektif"/>
                <a:sym typeface="Kollektif"/>
              </a:rPr>
              <a:t>Lists each source that was cited in the paper</a:t>
            </a:r>
          </a:p>
          <a:p>
            <a:pPr marL="690882" lvl="1" indent="-345441">
              <a:lnSpc>
                <a:spcPts val="4992"/>
              </a:lnSpc>
              <a:buFont typeface="Arial"/>
              <a:buChar char="•"/>
            </a:pPr>
            <a:r>
              <a:rPr lang="en-US" sz="3200" dirty="0">
                <a:solidFill>
                  <a:srgbClr val="000000"/>
                </a:solidFill>
                <a:latin typeface="Kollektif"/>
                <a:ea typeface="Kollektif"/>
                <a:cs typeface="Kollektif"/>
                <a:sym typeface="Kollektif"/>
              </a:rPr>
              <a:t>Double-spaced</a:t>
            </a:r>
          </a:p>
          <a:p>
            <a:pPr marL="690882" lvl="1" indent="-345441">
              <a:lnSpc>
                <a:spcPts val="4992"/>
              </a:lnSpc>
              <a:buFont typeface="Arial"/>
              <a:buChar char="•"/>
            </a:pPr>
            <a:r>
              <a:rPr lang="en-US" sz="3200" dirty="0">
                <a:solidFill>
                  <a:srgbClr val="000000"/>
                </a:solidFill>
                <a:latin typeface="Kollektif"/>
                <a:ea typeface="Kollektif"/>
                <a:cs typeface="Kollektif"/>
                <a:sym typeface="Kollektif"/>
              </a:rPr>
              <a:t>Hanging indentations</a:t>
            </a:r>
          </a:p>
          <a:p>
            <a:pPr marL="690882" lvl="1" indent="-345441">
              <a:lnSpc>
                <a:spcPts val="4992"/>
              </a:lnSpc>
              <a:buFont typeface="Arial"/>
              <a:buChar char="•"/>
            </a:pPr>
            <a:r>
              <a:rPr lang="en-US" sz="3200" dirty="0">
                <a:solidFill>
                  <a:srgbClr val="000000"/>
                </a:solidFill>
                <a:latin typeface="Kollektif"/>
                <a:ea typeface="Kollektif"/>
                <a:cs typeface="Kollektif"/>
                <a:sym typeface="Kollektif"/>
              </a:rPr>
              <a:t>Alphabetized by the last names of authors </a:t>
            </a:r>
          </a:p>
          <a:p>
            <a:pPr marL="1381764" lvl="2" indent="-460588">
              <a:lnSpc>
                <a:spcPts val="4992"/>
              </a:lnSpc>
              <a:buFont typeface="Arial"/>
              <a:buChar char="⚬"/>
            </a:pPr>
            <a:r>
              <a:rPr lang="en-US" sz="3200" dirty="0">
                <a:solidFill>
                  <a:srgbClr val="000000"/>
                </a:solidFill>
                <a:latin typeface="Kollektif"/>
                <a:ea typeface="Kollektif"/>
                <a:cs typeface="Kollektif"/>
                <a:sym typeface="Kollektif"/>
              </a:rPr>
              <a:t>For sources written by the same author, list chronologically</a:t>
            </a:r>
          </a:p>
          <a:p>
            <a:pPr marL="690882" lvl="1" indent="-345441">
              <a:lnSpc>
                <a:spcPts val="4992"/>
              </a:lnSpc>
              <a:buFont typeface="Arial"/>
              <a:buChar char="•"/>
            </a:pPr>
            <a:r>
              <a:rPr lang="en-US" sz="3200" dirty="0">
                <a:solidFill>
                  <a:srgbClr val="000000"/>
                </a:solidFill>
                <a:latin typeface="Kollektif"/>
                <a:ea typeface="Kollektif"/>
                <a:cs typeface="Kollektif"/>
                <a:sym typeface="Kollektif"/>
              </a:rPr>
              <a:t>Citation entries use sentence case</a:t>
            </a:r>
            <a:endParaRPr lang="en-US" dirty="0"/>
          </a:p>
        </p:txBody>
      </p:sp>
      <p:sp>
        <p:nvSpPr>
          <p:cNvPr id="6" name="Freeform 6" descr="Example of APA Reference List"/>
          <p:cNvSpPr/>
          <p:nvPr/>
        </p:nvSpPr>
        <p:spPr>
          <a:xfrm>
            <a:off x="8881460" y="2988974"/>
            <a:ext cx="8377840" cy="4663391"/>
          </a:xfrm>
          <a:custGeom>
            <a:avLst/>
            <a:gdLst/>
            <a:ahLst/>
            <a:cxnLst/>
            <a:rect l="l" t="t" r="r" b="b"/>
            <a:pathLst>
              <a:path w="8377840" h="4663391">
                <a:moveTo>
                  <a:pt x="0" y="0"/>
                </a:moveTo>
                <a:lnTo>
                  <a:pt x="8377840" y="0"/>
                </a:lnTo>
                <a:lnTo>
                  <a:pt x="8377840" y="4663391"/>
                </a:lnTo>
                <a:lnTo>
                  <a:pt x="0" y="4663391"/>
                </a:lnTo>
                <a:lnTo>
                  <a:pt x="0" y="0"/>
                </a:lnTo>
                <a:close/>
              </a:path>
            </a:pathLst>
          </a:custGeom>
          <a:blipFill>
            <a:blip r:embed="rId2"/>
            <a:stretch>
              <a:fillRect l="-665" r="-665"/>
            </a:stretch>
          </a:blipFill>
        </p:spPr>
      </p:sp>
      <p:sp>
        <p:nvSpPr>
          <p:cNvPr id="8" name="Freeform 8">
            <a:extLst>
              <a:ext uri="{C183D7F6-B498-43B3-948B-1728B52AA6E4}">
                <adec:decorative xmlns:adec="http://schemas.microsoft.com/office/drawing/2017/decorative" val="1"/>
              </a:ext>
            </a:extLst>
          </p:cNvPr>
          <p:cNvSpPr/>
          <p:nvPr/>
        </p:nvSpPr>
        <p:spPr>
          <a:xfrm>
            <a:off x="10520020" y="8001699"/>
            <a:ext cx="2128695" cy="1416657"/>
          </a:xfrm>
          <a:custGeom>
            <a:avLst/>
            <a:gdLst/>
            <a:ahLst/>
            <a:cxnLst/>
            <a:rect l="l" t="t" r="r" b="b"/>
            <a:pathLst>
              <a:path w="560644" h="373111">
                <a:moveTo>
                  <a:pt x="185484" y="0"/>
                </a:moveTo>
                <a:lnTo>
                  <a:pt x="375160" y="0"/>
                </a:lnTo>
                <a:cubicBezTo>
                  <a:pt x="477600" y="0"/>
                  <a:pt x="560644" y="83044"/>
                  <a:pt x="560644" y="185484"/>
                </a:cubicBezTo>
                <a:lnTo>
                  <a:pt x="560644" y="187628"/>
                </a:lnTo>
                <a:cubicBezTo>
                  <a:pt x="560644" y="290067"/>
                  <a:pt x="477600" y="373111"/>
                  <a:pt x="375160" y="373111"/>
                </a:cubicBezTo>
                <a:lnTo>
                  <a:pt x="185484" y="373111"/>
                </a:lnTo>
                <a:cubicBezTo>
                  <a:pt x="83044" y="373111"/>
                  <a:pt x="0" y="290067"/>
                  <a:pt x="0" y="187628"/>
                </a:cubicBezTo>
                <a:lnTo>
                  <a:pt x="0" y="185484"/>
                </a:lnTo>
                <a:cubicBezTo>
                  <a:pt x="0" y="83044"/>
                  <a:pt x="83044" y="0"/>
                  <a:pt x="185484" y="0"/>
                </a:cubicBezTo>
                <a:close/>
              </a:path>
            </a:pathLst>
          </a:custGeom>
          <a:solidFill>
            <a:srgbClr val="FFFADE"/>
          </a:solidFill>
        </p:spPr>
      </p:sp>
      <p:sp>
        <p:nvSpPr>
          <p:cNvPr id="10" name="Freeform 10">
            <a:extLst>
              <a:ext uri="{C183D7F6-B498-43B3-948B-1728B52AA6E4}">
                <adec:decorative xmlns:adec="http://schemas.microsoft.com/office/drawing/2017/decorative" val="1"/>
              </a:ext>
            </a:extLst>
          </p:cNvPr>
          <p:cNvSpPr/>
          <p:nvPr/>
        </p:nvSpPr>
        <p:spPr>
          <a:xfrm rot="-6834353" flipV="1">
            <a:off x="9960424" y="7842913"/>
            <a:ext cx="1119193" cy="317571"/>
          </a:xfrm>
          <a:custGeom>
            <a:avLst/>
            <a:gdLst/>
            <a:ahLst/>
            <a:cxnLst/>
            <a:rect l="l" t="t" r="r" b="b"/>
            <a:pathLst>
              <a:path w="1119193" h="317571">
                <a:moveTo>
                  <a:pt x="0" y="317571"/>
                </a:moveTo>
                <a:lnTo>
                  <a:pt x="1119193" y="317571"/>
                </a:lnTo>
                <a:lnTo>
                  <a:pt x="1119193" y="0"/>
                </a:lnTo>
                <a:lnTo>
                  <a:pt x="0" y="0"/>
                </a:lnTo>
                <a:lnTo>
                  <a:pt x="0" y="317571"/>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sp>
      <p:sp>
        <p:nvSpPr>
          <p:cNvPr id="12" name="Freeform 12">
            <a:extLst>
              <a:ext uri="{C183D7F6-B498-43B3-948B-1728B52AA6E4}">
                <adec:decorative xmlns:adec="http://schemas.microsoft.com/office/drawing/2017/decorative" val="1"/>
              </a:ext>
            </a:extLst>
          </p:cNvPr>
          <p:cNvSpPr/>
          <p:nvPr/>
        </p:nvSpPr>
        <p:spPr>
          <a:xfrm>
            <a:off x="9480671" y="2919594"/>
            <a:ext cx="2078699" cy="1340760"/>
          </a:xfrm>
          <a:custGeom>
            <a:avLst/>
            <a:gdLst/>
            <a:ahLst/>
            <a:cxnLst/>
            <a:rect l="l" t="t" r="r" b="b"/>
            <a:pathLst>
              <a:path w="547476" h="353122">
                <a:moveTo>
                  <a:pt x="176561" y="0"/>
                </a:moveTo>
                <a:lnTo>
                  <a:pt x="370915" y="0"/>
                </a:lnTo>
                <a:cubicBezTo>
                  <a:pt x="468427" y="0"/>
                  <a:pt x="547476" y="79049"/>
                  <a:pt x="547476" y="176561"/>
                </a:cubicBezTo>
                <a:lnTo>
                  <a:pt x="547476" y="176561"/>
                </a:lnTo>
                <a:cubicBezTo>
                  <a:pt x="547476" y="274073"/>
                  <a:pt x="468427" y="353122"/>
                  <a:pt x="370915" y="353122"/>
                </a:cubicBezTo>
                <a:lnTo>
                  <a:pt x="176561" y="353122"/>
                </a:lnTo>
                <a:cubicBezTo>
                  <a:pt x="79049" y="353122"/>
                  <a:pt x="0" y="274073"/>
                  <a:pt x="0" y="176561"/>
                </a:cubicBezTo>
                <a:lnTo>
                  <a:pt x="0" y="176561"/>
                </a:lnTo>
                <a:cubicBezTo>
                  <a:pt x="0" y="79049"/>
                  <a:pt x="79049" y="0"/>
                  <a:pt x="176561" y="0"/>
                </a:cubicBezTo>
                <a:close/>
              </a:path>
            </a:pathLst>
          </a:custGeom>
          <a:solidFill>
            <a:srgbClr val="FFFADE"/>
          </a:solidFill>
        </p:spPr>
      </p:sp>
      <p:sp>
        <p:nvSpPr>
          <p:cNvPr id="14" name="TextBox 14"/>
          <p:cNvSpPr txBox="1"/>
          <p:nvPr/>
        </p:nvSpPr>
        <p:spPr>
          <a:xfrm>
            <a:off x="9537882" y="3225044"/>
            <a:ext cx="1964276" cy="540385"/>
          </a:xfrm>
          <a:prstGeom prst="rect">
            <a:avLst/>
          </a:prstGeom>
        </p:spPr>
        <p:txBody>
          <a:bodyPr lIns="0" tIns="0" rIns="0" bIns="0" rtlCol="0" anchor="t">
            <a:spAutoFit/>
          </a:bodyPr>
          <a:lstStyle/>
          <a:p>
            <a:pPr marL="0" lvl="0" indent="0" algn="ctr">
              <a:lnSpc>
                <a:spcPts val="2240"/>
              </a:lnSpc>
              <a:spcBef>
                <a:spcPct val="0"/>
              </a:spcBef>
            </a:pPr>
            <a:r>
              <a:rPr lang="en-US" sz="1600" b="1" dirty="0">
                <a:solidFill>
                  <a:srgbClr val="BD4E27"/>
                </a:solidFill>
                <a:latin typeface="Canva Sans Bold"/>
                <a:ea typeface="Canva Sans Bold"/>
                <a:cs typeface="Canva Sans Bold"/>
                <a:sym typeface="Canva Sans Bold"/>
              </a:rPr>
              <a:t>“References” is bold and centered!</a:t>
            </a:r>
          </a:p>
        </p:txBody>
      </p:sp>
      <p:sp>
        <p:nvSpPr>
          <p:cNvPr id="15" name="Freeform 15">
            <a:extLst>
              <a:ext uri="{C183D7F6-B498-43B3-948B-1728B52AA6E4}">
                <adec:decorative xmlns:adec="http://schemas.microsoft.com/office/drawing/2017/decorative" val="1"/>
              </a:ext>
            </a:extLst>
          </p:cNvPr>
          <p:cNvSpPr/>
          <p:nvPr/>
        </p:nvSpPr>
        <p:spPr>
          <a:xfrm flipV="1">
            <a:off x="11281999" y="3882073"/>
            <a:ext cx="1366716" cy="387806"/>
          </a:xfrm>
          <a:custGeom>
            <a:avLst/>
            <a:gdLst/>
            <a:ahLst/>
            <a:cxnLst/>
            <a:rect l="l" t="t" r="r" b="b"/>
            <a:pathLst>
              <a:path w="1366716" h="387806">
                <a:moveTo>
                  <a:pt x="0" y="387806"/>
                </a:moveTo>
                <a:lnTo>
                  <a:pt x="1366716" y="387806"/>
                </a:lnTo>
                <a:lnTo>
                  <a:pt x="1366716" y="0"/>
                </a:lnTo>
                <a:lnTo>
                  <a:pt x="0" y="0"/>
                </a:lnTo>
                <a:lnTo>
                  <a:pt x="0" y="387806"/>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TextBox 16"/>
          <p:cNvSpPr txBox="1"/>
          <p:nvPr/>
        </p:nvSpPr>
        <p:spPr>
          <a:xfrm>
            <a:off x="10577231" y="8165465"/>
            <a:ext cx="1964276" cy="1092835"/>
          </a:xfrm>
          <a:prstGeom prst="rect">
            <a:avLst/>
          </a:prstGeom>
        </p:spPr>
        <p:txBody>
          <a:bodyPr lIns="0" tIns="0" rIns="0" bIns="0" rtlCol="0" anchor="t">
            <a:spAutoFit/>
          </a:bodyPr>
          <a:lstStyle/>
          <a:p>
            <a:pPr marL="0" lvl="0" indent="0" algn="ctr">
              <a:lnSpc>
                <a:spcPts val="2240"/>
              </a:lnSpc>
              <a:spcBef>
                <a:spcPct val="0"/>
              </a:spcBef>
            </a:pPr>
            <a:r>
              <a:rPr lang="en-US" sz="1600" b="1" dirty="0">
                <a:solidFill>
                  <a:srgbClr val="BD4E27"/>
                </a:solidFill>
                <a:latin typeface="Canva Sans Bold"/>
                <a:ea typeface="Canva Sans Bold"/>
                <a:cs typeface="Canva Sans Bold"/>
                <a:sym typeface="Canva Sans Bold"/>
              </a:rPr>
              <a:t>All lines of the citation except for the first are indented</a:t>
            </a:r>
          </a:p>
        </p:txBody>
      </p:sp>
      <p:sp>
        <p:nvSpPr>
          <p:cNvPr id="17" name="TextBox 17"/>
          <p:cNvSpPr txBox="1"/>
          <p:nvPr/>
        </p:nvSpPr>
        <p:spPr>
          <a:xfrm>
            <a:off x="1696317" y="9730560"/>
            <a:ext cx="1860352" cy="257174"/>
          </a:xfrm>
          <a:prstGeom prst="rect">
            <a:avLst/>
          </a:prstGeom>
        </p:spPr>
        <p:txBody>
          <a:bodyPr lIns="0" tIns="0" rIns="0" bIns="0" rtlCol="0" anchor="t">
            <a:spAutoFit/>
          </a:bodyPr>
          <a:lstStyle/>
          <a:p>
            <a:pPr algn="ctr">
              <a:lnSpc>
                <a:spcPts val="2100"/>
              </a:lnSpc>
            </a:pPr>
            <a:r>
              <a:rPr lang="en-US" sz="1500" dirty="0">
                <a:solidFill>
                  <a:srgbClr val="000000"/>
                </a:solidFill>
                <a:latin typeface="Canva Sans"/>
                <a:ea typeface="Canva Sans"/>
                <a:cs typeface="Canva Sans"/>
                <a:sym typeface="Canva Sans"/>
              </a:rPr>
              <a:t>Purdue Online, n.d.c</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09E"/>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305605" y="298783"/>
            <a:ext cx="17676791" cy="9689434"/>
          </a:xfrm>
          <a:prstGeom prst="rect">
            <a:avLst/>
          </a:prstGeom>
          <a:solidFill>
            <a:srgbClr val="FFF09E"/>
          </a:solidFill>
        </p:spPr>
      </p:sp>
      <p:sp>
        <p:nvSpPr>
          <p:cNvPr id="4" name="Freeform 4">
            <a:extLst>
              <a:ext uri="{C183D7F6-B498-43B3-948B-1728B52AA6E4}">
                <adec:decorative xmlns:adec="http://schemas.microsoft.com/office/drawing/2017/decorative" val="1"/>
              </a:ext>
            </a:extLst>
          </p:cNvPr>
          <p:cNvSpPr/>
          <p:nvPr/>
        </p:nvSpPr>
        <p:spPr>
          <a:xfrm>
            <a:off x="9972445" y="0"/>
            <a:ext cx="8315555" cy="10287000"/>
          </a:xfrm>
          <a:custGeom>
            <a:avLst/>
            <a:gdLst/>
            <a:ahLst/>
            <a:cxnLst/>
            <a:rect l="l" t="t" r="r" b="b"/>
            <a:pathLst>
              <a:path w="2190105" h="2709333">
                <a:moveTo>
                  <a:pt x="0" y="0"/>
                </a:moveTo>
                <a:lnTo>
                  <a:pt x="2190105" y="0"/>
                </a:lnTo>
                <a:lnTo>
                  <a:pt x="2190105" y="2709333"/>
                </a:lnTo>
                <a:lnTo>
                  <a:pt x="0" y="2709333"/>
                </a:lnTo>
                <a:close/>
              </a:path>
            </a:pathLst>
          </a:custGeom>
          <a:solidFill>
            <a:srgbClr val="B59178"/>
          </a:solidFill>
        </p:spPr>
      </p:sp>
      <p:sp>
        <p:nvSpPr>
          <p:cNvPr id="6" name="Freeform 6">
            <a:extLst>
              <a:ext uri="{C183D7F6-B498-43B3-948B-1728B52AA6E4}">
                <adec:decorative xmlns:adec="http://schemas.microsoft.com/office/drawing/2017/decorative" val="1"/>
              </a:ext>
            </a:extLst>
          </p:cNvPr>
          <p:cNvSpPr/>
          <p:nvPr/>
        </p:nvSpPr>
        <p:spPr>
          <a:xfrm>
            <a:off x="10550256" y="1462300"/>
            <a:ext cx="7159934" cy="7362400"/>
          </a:xfrm>
          <a:custGeom>
            <a:avLst/>
            <a:gdLst/>
            <a:ahLst/>
            <a:cxnLst/>
            <a:rect l="l" t="t" r="r" b="b"/>
            <a:pathLst>
              <a:path w="7159934" h="7362400">
                <a:moveTo>
                  <a:pt x="0" y="0"/>
                </a:moveTo>
                <a:lnTo>
                  <a:pt x="7159934" y="0"/>
                </a:lnTo>
                <a:lnTo>
                  <a:pt x="7159934" y="7362400"/>
                </a:lnTo>
                <a:lnTo>
                  <a:pt x="0" y="7362400"/>
                </a:lnTo>
                <a:lnTo>
                  <a:pt x="0" y="0"/>
                </a:lnTo>
                <a:close/>
              </a:path>
            </a:pathLst>
          </a:custGeom>
          <a:blipFill>
            <a:blip r:embed="rId2"/>
            <a:stretch>
              <a:fillRect/>
            </a:stretch>
          </a:blipFill>
        </p:spPr>
      </p:sp>
      <p:sp>
        <p:nvSpPr>
          <p:cNvPr id="8" name="Freeform 8">
            <a:extLst>
              <a:ext uri="{C183D7F6-B498-43B3-948B-1728B52AA6E4}">
                <adec:decorative xmlns:adec="http://schemas.microsoft.com/office/drawing/2017/decorative" val="1"/>
              </a:ext>
            </a:extLst>
          </p:cNvPr>
          <p:cNvSpPr/>
          <p:nvPr/>
        </p:nvSpPr>
        <p:spPr>
          <a:xfrm>
            <a:off x="2469031" y="2022877"/>
            <a:ext cx="1678933" cy="495652"/>
          </a:xfrm>
          <a:custGeom>
            <a:avLst/>
            <a:gdLst/>
            <a:ahLst/>
            <a:cxnLst/>
            <a:rect l="l" t="t" r="r" b="b"/>
            <a:pathLst>
              <a:path w="442188" h="130542">
                <a:moveTo>
                  <a:pt x="65271" y="0"/>
                </a:moveTo>
                <a:lnTo>
                  <a:pt x="376917" y="0"/>
                </a:lnTo>
                <a:cubicBezTo>
                  <a:pt x="394228" y="0"/>
                  <a:pt x="410830" y="6877"/>
                  <a:pt x="423071" y="19117"/>
                </a:cubicBezTo>
                <a:cubicBezTo>
                  <a:pt x="435311" y="31358"/>
                  <a:pt x="442188" y="47960"/>
                  <a:pt x="442188" y="65271"/>
                </a:cubicBezTo>
                <a:lnTo>
                  <a:pt x="442188" y="65271"/>
                </a:lnTo>
                <a:cubicBezTo>
                  <a:pt x="442188" y="101319"/>
                  <a:pt x="412965" y="130542"/>
                  <a:pt x="376917" y="130542"/>
                </a:cubicBezTo>
                <a:lnTo>
                  <a:pt x="65271" y="130542"/>
                </a:lnTo>
                <a:cubicBezTo>
                  <a:pt x="47960" y="130542"/>
                  <a:pt x="31358" y="123665"/>
                  <a:pt x="19117" y="111425"/>
                </a:cubicBezTo>
                <a:cubicBezTo>
                  <a:pt x="6877" y="99184"/>
                  <a:pt x="0" y="82582"/>
                  <a:pt x="0" y="65271"/>
                </a:cubicBezTo>
                <a:lnTo>
                  <a:pt x="0" y="65271"/>
                </a:lnTo>
                <a:cubicBezTo>
                  <a:pt x="0" y="47960"/>
                  <a:pt x="6877" y="31358"/>
                  <a:pt x="19117" y="19117"/>
                </a:cubicBezTo>
                <a:cubicBezTo>
                  <a:pt x="31358" y="6877"/>
                  <a:pt x="47960" y="0"/>
                  <a:pt x="65271" y="0"/>
                </a:cubicBezTo>
                <a:close/>
              </a:path>
            </a:pathLst>
          </a:custGeom>
          <a:solidFill>
            <a:srgbClr val="E99F76"/>
          </a:solidFill>
        </p:spPr>
      </p:sp>
      <p:sp>
        <p:nvSpPr>
          <p:cNvPr id="11" name="Freeform 11">
            <a:extLst>
              <a:ext uri="{C183D7F6-B498-43B3-948B-1728B52AA6E4}">
                <adec:decorative xmlns:adec="http://schemas.microsoft.com/office/drawing/2017/decorative" val="1"/>
              </a:ext>
            </a:extLst>
          </p:cNvPr>
          <p:cNvSpPr/>
          <p:nvPr/>
        </p:nvSpPr>
        <p:spPr>
          <a:xfrm>
            <a:off x="2469031" y="4647848"/>
            <a:ext cx="2608551" cy="495652"/>
          </a:xfrm>
          <a:custGeom>
            <a:avLst/>
            <a:gdLst/>
            <a:ahLst/>
            <a:cxnLst/>
            <a:rect l="l" t="t" r="r" b="b"/>
            <a:pathLst>
              <a:path w="687026" h="130542">
                <a:moveTo>
                  <a:pt x="65271" y="0"/>
                </a:moveTo>
                <a:lnTo>
                  <a:pt x="621755" y="0"/>
                </a:lnTo>
                <a:cubicBezTo>
                  <a:pt x="657803" y="0"/>
                  <a:pt x="687026" y="29223"/>
                  <a:pt x="687026" y="65271"/>
                </a:cubicBezTo>
                <a:lnTo>
                  <a:pt x="687026" y="65271"/>
                </a:lnTo>
                <a:cubicBezTo>
                  <a:pt x="687026" y="82582"/>
                  <a:pt x="680149" y="99184"/>
                  <a:pt x="667908" y="111425"/>
                </a:cubicBezTo>
                <a:cubicBezTo>
                  <a:pt x="655668" y="123665"/>
                  <a:pt x="639066" y="130542"/>
                  <a:pt x="621755" y="130542"/>
                </a:cubicBezTo>
                <a:lnTo>
                  <a:pt x="65271" y="130542"/>
                </a:lnTo>
                <a:cubicBezTo>
                  <a:pt x="47960" y="130542"/>
                  <a:pt x="31358" y="123665"/>
                  <a:pt x="19117" y="111425"/>
                </a:cubicBezTo>
                <a:cubicBezTo>
                  <a:pt x="6877" y="99184"/>
                  <a:pt x="0" y="82582"/>
                  <a:pt x="0" y="65271"/>
                </a:cubicBezTo>
                <a:lnTo>
                  <a:pt x="0" y="65271"/>
                </a:lnTo>
                <a:cubicBezTo>
                  <a:pt x="0" y="47960"/>
                  <a:pt x="6877" y="31358"/>
                  <a:pt x="19117" y="19117"/>
                </a:cubicBezTo>
                <a:cubicBezTo>
                  <a:pt x="31358" y="6877"/>
                  <a:pt x="47960" y="0"/>
                  <a:pt x="65271" y="0"/>
                </a:cubicBezTo>
                <a:close/>
              </a:path>
            </a:pathLst>
          </a:custGeom>
          <a:solidFill>
            <a:srgbClr val="98BFB8"/>
          </a:solidFill>
        </p:spPr>
      </p:sp>
      <p:sp>
        <p:nvSpPr>
          <p:cNvPr id="20" name="Title 19">
            <a:extLst>
              <a:ext uri="{FF2B5EF4-FFF2-40B4-BE49-F238E27FC236}">
                <a16:creationId xmlns:a16="http://schemas.microsoft.com/office/drawing/2014/main" id="{7C312036-F96D-4B5D-8BD9-500E55778297}"/>
              </a:ext>
            </a:extLst>
          </p:cNvPr>
          <p:cNvSpPr>
            <a:spLocks noGrp="1"/>
          </p:cNvSpPr>
          <p:nvPr>
            <p:ph type="title"/>
          </p:nvPr>
        </p:nvSpPr>
        <p:spPr>
          <a:xfrm>
            <a:off x="655404" y="378471"/>
            <a:ext cx="7133019" cy="1143000"/>
          </a:xfrm>
        </p:spPr>
        <p:txBody>
          <a:bodyPr>
            <a:noAutofit/>
          </a:bodyPr>
          <a:lstStyle/>
          <a:p>
            <a:r>
              <a:rPr lang="en-US" sz="7000" dirty="0">
                <a:latin typeface="Canva Sans Bold" panose="020B0604020202020204" charset="0"/>
              </a:rPr>
              <a:t>Sentence Case</a:t>
            </a:r>
          </a:p>
        </p:txBody>
      </p:sp>
      <p:sp>
        <p:nvSpPr>
          <p:cNvPr id="14" name="TextBox 14"/>
          <p:cNvSpPr txBox="1"/>
          <p:nvPr/>
        </p:nvSpPr>
        <p:spPr>
          <a:xfrm>
            <a:off x="1028700" y="1384306"/>
            <a:ext cx="7645670" cy="645539"/>
          </a:xfrm>
          <a:prstGeom prst="rect">
            <a:avLst/>
          </a:prstGeom>
        </p:spPr>
        <p:txBody>
          <a:bodyPr lIns="0" tIns="0" rIns="0" bIns="0" rtlCol="0" anchor="t">
            <a:spAutoFit/>
          </a:bodyPr>
          <a:lstStyle/>
          <a:p>
            <a:pPr algn="l">
              <a:lnSpc>
                <a:spcPts val="5372"/>
              </a:lnSpc>
            </a:pPr>
            <a:r>
              <a:rPr lang="en-US" sz="3400" b="1" dirty="0">
                <a:solidFill>
                  <a:srgbClr val="000000"/>
                </a:solidFill>
                <a:latin typeface="Kollektif Bold"/>
                <a:ea typeface="Kollektif Bold"/>
                <a:cs typeface="Kollektif Bold"/>
                <a:sym typeface="Kollektif Bold"/>
              </a:rPr>
              <a:t>What is sentence case? </a:t>
            </a:r>
          </a:p>
        </p:txBody>
      </p:sp>
      <p:sp>
        <p:nvSpPr>
          <p:cNvPr id="13" name="TextBox 13"/>
          <p:cNvSpPr txBox="1"/>
          <p:nvPr/>
        </p:nvSpPr>
        <p:spPr>
          <a:xfrm>
            <a:off x="1403094" y="1995556"/>
            <a:ext cx="8204469" cy="4109593"/>
          </a:xfrm>
          <a:prstGeom prst="rect">
            <a:avLst/>
          </a:prstGeom>
        </p:spPr>
        <p:txBody>
          <a:bodyPr lIns="0" tIns="0" rIns="0" bIns="0" rtlCol="0" anchor="t">
            <a:spAutoFit/>
          </a:bodyPr>
          <a:lstStyle/>
          <a:p>
            <a:pPr marL="669293" lvl="1" indent="-334646" algn="l">
              <a:lnSpc>
                <a:spcPts val="4061"/>
              </a:lnSpc>
              <a:buFont typeface="Arial"/>
              <a:buChar char="•"/>
            </a:pPr>
            <a:r>
              <a:rPr lang="en-US" sz="3100" dirty="0">
                <a:solidFill>
                  <a:srgbClr val="000000"/>
                </a:solidFill>
                <a:latin typeface="Kollektif"/>
                <a:ea typeface="Kollektif"/>
                <a:cs typeface="Kollektif"/>
                <a:sym typeface="Kollektif"/>
              </a:rPr>
              <a:t>In title case, major words like nouns, verbs, adjectives, adverbs, and pronouns are capitalized, but minor words like conjunctions, prepositions, and articles are lowercase. </a:t>
            </a:r>
          </a:p>
          <a:p>
            <a:pPr marL="669293" lvl="1" indent="-334646" algn="l">
              <a:lnSpc>
                <a:spcPts val="4061"/>
              </a:lnSpc>
              <a:buFont typeface="Arial"/>
              <a:buChar char="•"/>
            </a:pPr>
            <a:r>
              <a:rPr lang="en-US" sz="3100" dirty="0">
                <a:solidFill>
                  <a:srgbClr val="000000"/>
                </a:solidFill>
                <a:latin typeface="Kollektif"/>
                <a:ea typeface="Kollektif"/>
                <a:cs typeface="Kollektif"/>
                <a:sym typeface="Kollektif"/>
              </a:rPr>
              <a:t>In sentence case, the words found in titles of articles, books, websites, and other works are primarily lowercase</a:t>
            </a:r>
          </a:p>
        </p:txBody>
      </p:sp>
      <p:sp>
        <p:nvSpPr>
          <p:cNvPr id="21" name="TextBox 20">
            <a:extLst>
              <a:ext uri="{FF2B5EF4-FFF2-40B4-BE49-F238E27FC236}">
                <a16:creationId xmlns:a16="http://schemas.microsoft.com/office/drawing/2014/main" id="{452F70A9-85C3-4F94-9960-7350BBD8D9E1}"/>
              </a:ext>
            </a:extLst>
          </p:cNvPr>
          <p:cNvSpPr txBox="1"/>
          <p:nvPr/>
        </p:nvSpPr>
        <p:spPr>
          <a:xfrm>
            <a:off x="938063" y="6202340"/>
            <a:ext cx="9669990" cy="4062651"/>
          </a:xfrm>
          <a:prstGeom prst="rect">
            <a:avLst/>
          </a:prstGeom>
          <a:noFill/>
        </p:spPr>
        <p:txBody>
          <a:bodyPr wrap="square" rtlCol="0">
            <a:spAutoFit/>
          </a:bodyPr>
          <a:lstStyle/>
          <a:p>
            <a:r>
              <a:rPr lang="en-US" sz="3400" b="1" dirty="0">
                <a:solidFill>
                  <a:srgbClr val="000000"/>
                </a:solidFill>
                <a:latin typeface="Kollektif Bold"/>
                <a:ea typeface="Kollektif Bold"/>
                <a:cs typeface="Kollektif Bold"/>
                <a:sym typeface="Kollektif Bold"/>
              </a:rPr>
              <a:t>Capitalize these words using sentence case:</a:t>
            </a:r>
          </a:p>
          <a:p>
            <a:pPr marL="669293" lvl="1" indent="-334646">
              <a:lnSpc>
                <a:spcPts val="4061"/>
              </a:lnSpc>
              <a:buFont typeface="Arial"/>
              <a:buChar char="•"/>
            </a:pPr>
            <a:r>
              <a:rPr lang="en-US" sz="3100" dirty="0">
                <a:solidFill>
                  <a:srgbClr val="000000"/>
                </a:solidFill>
                <a:latin typeface="Kollektif"/>
                <a:ea typeface="Kollektif"/>
                <a:cs typeface="Kollektif"/>
                <a:sym typeface="Kollektif"/>
              </a:rPr>
              <a:t>First word of a title</a:t>
            </a:r>
          </a:p>
          <a:p>
            <a:pPr marL="669293" lvl="1" indent="-334646">
              <a:lnSpc>
                <a:spcPts val="4061"/>
              </a:lnSpc>
              <a:buFont typeface="Arial"/>
              <a:buChar char="•"/>
            </a:pPr>
            <a:r>
              <a:rPr lang="en-US" sz="3100" dirty="0">
                <a:solidFill>
                  <a:srgbClr val="000000"/>
                </a:solidFill>
                <a:latin typeface="Kollektif"/>
                <a:ea typeface="Kollektif"/>
                <a:cs typeface="Kollektif"/>
                <a:sym typeface="Kollektif"/>
              </a:rPr>
              <a:t>First word of a subtitle</a:t>
            </a:r>
          </a:p>
          <a:p>
            <a:pPr marL="669293" lvl="1" indent="-334646">
              <a:lnSpc>
                <a:spcPts val="4061"/>
              </a:lnSpc>
              <a:buFont typeface="Arial"/>
              <a:buChar char="•"/>
            </a:pPr>
            <a:r>
              <a:rPr lang="en-US" sz="3100" dirty="0">
                <a:solidFill>
                  <a:srgbClr val="000000"/>
                </a:solidFill>
                <a:latin typeface="Kollektif"/>
                <a:ea typeface="Kollektif"/>
                <a:cs typeface="Kollektif"/>
                <a:sym typeface="Kollektif"/>
              </a:rPr>
              <a:t>First word after a colon, em dash, or end punctuation</a:t>
            </a:r>
          </a:p>
          <a:p>
            <a:pPr marL="669293" lvl="1" indent="-334646">
              <a:lnSpc>
                <a:spcPts val="4061"/>
              </a:lnSpc>
              <a:buFont typeface="Arial"/>
              <a:buChar char="•"/>
            </a:pPr>
            <a:r>
              <a:rPr lang="en-US" sz="3100" dirty="0">
                <a:solidFill>
                  <a:srgbClr val="000000"/>
                </a:solidFill>
                <a:latin typeface="Kollektif"/>
                <a:ea typeface="Kollektif"/>
                <a:cs typeface="Kollektif"/>
                <a:sym typeface="Kollektif"/>
              </a:rPr>
              <a:t>Nouns followed by numerals or letters</a:t>
            </a:r>
          </a:p>
          <a:p>
            <a:pPr marL="669293" lvl="1" indent="-334646">
              <a:lnSpc>
                <a:spcPts val="4061"/>
              </a:lnSpc>
              <a:buFont typeface="Arial"/>
              <a:buChar char="•"/>
            </a:pPr>
            <a:r>
              <a:rPr lang="en-US" sz="3100" dirty="0">
                <a:solidFill>
                  <a:srgbClr val="000000"/>
                </a:solidFill>
                <a:latin typeface="Kollektif"/>
                <a:ea typeface="Kollektif"/>
                <a:cs typeface="Kollektif"/>
                <a:sym typeface="Kollektif"/>
              </a:rPr>
              <a:t>Proper nouns</a:t>
            </a:r>
            <a:r>
              <a:rPr lang="en-US" sz="3500" b="1" dirty="0">
                <a:solidFill>
                  <a:srgbClr val="000000"/>
                </a:solidFill>
                <a:latin typeface="Kollektif Bold"/>
                <a:ea typeface="Kollektif Bold"/>
                <a:cs typeface="Kollektif Bold"/>
                <a:sym typeface="Kollektif Bold"/>
              </a:rPr>
              <a:t> </a:t>
            </a:r>
          </a:p>
          <a:p>
            <a:endParaRPr lang="en-US" dirty="0"/>
          </a:p>
        </p:txBody>
      </p:sp>
      <p:sp>
        <p:nvSpPr>
          <p:cNvPr id="19" name="TextBox 19"/>
          <p:cNvSpPr txBox="1"/>
          <p:nvPr/>
        </p:nvSpPr>
        <p:spPr>
          <a:xfrm>
            <a:off x="15620330" y="9963143"/>
            <a:ext cx="1113889" cy="250831"/>
          </a:xfrm>
          <a:prstGeom prst="rect">
            <a:avLst/>
          </a:prstGeom>
        </p:spPr>
        <p:txBody>
          <a:bodyPr wrap="square" lIns="0" tIns="0" rIns="0" bIns="0" rtlCol="0" anchor="t">
            <a:spAutoFit/>
          </a:bodyPr>
          <a:lstStyle/>
          <a:p>
            <a:pPr algn="ctr">
              <a:lnSpc>
                <a:spcPts val="2100"/>
              </a:lnSpc>
            </a:pPr>
            <a:r>
              <a:rPr lang="en-US" sz="1500" dirty="0">
                <a:solidFill>
                  <a:srgbClr val="000000"/>
                </a:solidFill>
                <a:latin typeface="Canva Sans"/>
                <a:ea typeface="Canva Sans"/>
                <a:cs typeface="Canva Sans"/>
                <a:sym typeface="Canva Sans"/>
              </a:rPr>
              <a:t>APA, 2019</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59178"/>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305605" y="298783"/>
            <a:ext cx="17676791" cy="9689434"/>
          </a:xfrm>
          <a:prstGeom prst="rect">
            <a:avLst/>
          </a:prstGeom>
          <a:solidFill>
            <a:srgbClr val="FFFADE"/>
          </a:solidFill>
        </p:spPr>
      </p:sp>
      <p:sp>
        <p:nvSpPr>
          <p:cNvPr id="4" name="Freeform 4">
            <a:extLst>
              <a:ext uri="{C183D7F6-B498-43B3-948B-1728B52AA6E4}">
                <adec:decorative xmlns:adec="http://schemas.microsoft.com/office/drawing/2017/decorative" val="1"/>
              </a:ext>
            </a:extLst>
          </p:cNvPr>
          <p:cNvSpPr/>
          <p:nvPr/>
        </p:nvSpPr>
        <p:spPr>
          <a:xfrm>
            <a:off x="11363531" y="6743700"/>
            <a:ext cx="5686775" cy="495652"/>
          </a:xfrm>
          <a:custGeom>
            <a:avLst/>
            <a:gdLst/>
            <a:ahLst/>
            <a:cxnLst/>
            <a:rect l="l" t="t" r="r" b="b"/>
            <a:pathLst>
              <a:path w="1497752" h="130542">
                <a:moveTo>
                  <a:pt x="65271" y="0"/>
                </a:moveTo>
                <a:lnTo>
                  <a:pt x="1432480" y="0"/>
                </a:lnTo>
                <a:cubicBezTo>
                  <a:pt x="1468529" y="0"/>
                  <a:pt x="1497752" y="29223"/>
                  <a:pt x="1497752" y="65271"/>
                </a:cubicBezTo>
                <a:lnTo>
                  <a:pt x="1497752" y="65271"/>
                </a:lnTo>
                <a:cubicBezTo>
                  <a:pt x="1497752" y="82582"/>
                  <a:pt x="1490875" y="99184"/>
                  <a:pt x="1478634" y="111425"/>
                </a:cubicBezTo>
                <a:cubicBezTo>
                  <a:pt x="1466393" y="123665"/>
                  <a:pt x="1449791" y="130542"/>
                  <a:pt x="1432480" y="130542"/>
                </a:cubicBezTo>
                <a:lnTo>
                  <a:pt x="65271" y="130542"/>
                </a:lnTo>
                <a:cubicBezTo>
                  <a:pt x="47960" y="130542"/>
                  <a:pt x="31358" y="123665"/>
                  <a:pt x="19117" y="111425"/>
                </a:cubicBezTo>
                <a:cubicBezTo>
                  <a:pt x="6877" y="99184"/>
                  <a:pt x="0" y="82582"/>
                  <a:pt x="0" y="65271"/>
                </a:cubicBezTo>
                <a:lnTo>
                  <a:pt x="0" y="65271"/>
                </a:lnTo>
                <a:cubicBezTo>
                  <a:pt x="0" y="47960"/>
                  <a:pt x="6877" y="31358"/>
                  <a:pt x="19117" y="19117"/>
                </a:cubicBezTo>
                <a:cubicBezTo>
                  <a:pt x="31358" y="6877"/>
                  <a:pt x="47960" y="0"/>
                  <a:pt x="65271" y="0"/>
                </a:cubicBezTo>
                <a:close/>
              </a:path>
            </a:pathLst>
          </a:custGeom>
          <a:solidFill>
            <a:srgbClr val="E99F76"/>
          </a:solidFill>
        </p:spPr>
      </p:sp>
      <p:sp>
        <p:nvSpPr>
          <p:cNvPr id="7" name="Freeform 7">
            <a:extLst>
              <a:ext uri="{C183D7F6-B498-43B3-948B-1728B52AA6E4}">
                <adec:decorative xmlns:adec="http://schemas.microsoft.com/office/drawing/2017/decorative" val="1"/>
              </a:ext>
            </a:extLst>
          </p:cNvPr>
          <p:cNvSpPr/>
          <p:nvPr/>
        </p:nvSpPr>
        <p:spPr>
          <a:xfrm>
            <a:off x="3691566" y="7198832"/>
            <a:ext cx="5780521" cy="495652"/>
          </a:xfrm>
          <a:custGeom>
            <a:avLst/>
            <a:gdLst/>
            <a:ahLst/>
            <a:cxnLst/>
            <a:rect l="l" t="t" r="r" b="b"/>
            <a:pathLst>
              <a:path w="1522442" h="130542">
                <a:moveTo>
                  <a:pt x="65271" y="0"/>
                </a:moveTo>
                <a:lnTo>
                  <a:pt x="1457171" y="0"/>
                </a:lnTo>
                <a:cubicBezTo>
                  <a:pt x="1474482" y="0"/>
                  <a:pt x="1491084" y="6877"/>
                  <a:pt x="1503324" y="19117"/>
                </a:cubicBezTo>
                <a:cubicBezTo>
                  <a:pt x="1515565" y="31358"/>
                  <a:pt x="1522442" y="47960"/>
                  <a:pt x="1522442" y="65271"/>
                </a:cubicBezTo>
                <a:lnTo>
                  <a:pt x="1522442" y="65271"/>
                </a:lnTo>
                <a:cubicBezTo>
                  <a:pt x="1522442" y="101319"/>
                  <a:pt x="1493219" y="130542"/>
                  <a:pt x="1457171" y="130542"/>
                </a:cubicBezTo>
                <a:lnTo>
                  <a:pt x="65271" y="130542"/>
                </a:lnTo>
                <a:cubicBezTo>
                  <a:pt x="47960" y="130542"/>
                  <a:pt x="31358" y="123665"/>
                  <a:pt x="19117" y="111425"/>
                </a:cubicBezTo>
                <a:cubicBezTo>
                  <a:pt x="6877" y="99184"/>
                  <a:pt x="0" y="82582"/>
                  <a:pt x="0" y="65271"/>
                </a:cubicBezTo>
                <a:lnTo>
                  <a:pt x="0" y="65271"/>
                </a:lnTo>
                <a:cubicBezTo>
                  <a:pt x="0" y="47960"/>
                  <a:pt x="6877" y="31358"/>
                  <a:pt x="19117" y="19117"/>
                </a:cubicBezTo>
                <a:cubicBezTo>
                  <a:pt x="31358" y="6877"/>
                  <a:pt x="47960" y="0"/>
                  <a:pt x="65271" y="0"/>
                </a:cubicBezTo>
                <a:close/>
              </a:path>
            </a:pathLst>
          </a:custGeom>
          <a:solidFill>
            <a:srgbClr val="E99F76"/>
          </a:solidFill>
        </p:spPr>
      </p:sp>
      <p:sp>
        <p:nvSpPr>
          <p:cNvPr id="10" name="Freeform 10">
            <a:extLst>
              <a:ext uri="{C183D7F6-B498-43B3-948B-1728B52AA6E4}">
                <adec:decorative xmlns:adec="http://schemas.microsoft.com/office/drawing/2017/decorative" val="1"/>
              </a:ext>
            </a:extLst>
          </p:cNvPr>
          <p:cNvSpPr/>
          <p:nvPr/>
        </p:nvSpPr>
        <p:spPr>
          <a:xfrm>
            <a:off x="11363531" y="3763295"/>
            <a:ext cx="5686775" cy="495652"/>
          </a:xfrm>
          <a:custGeom>
            <a:avLst/>
            <a:gdLst/>
            <a:ahLst/>
            <a:cxnLst/>
            <a:rect l="l" t="t" r="r" b="b"/>
            <a:pathLst>
              <a:path w="1497752" h="130542">
                <a:moveTo>
                  <a:pt x="65271" y="0"/>
                </a:moveTo>
                <a:lnTo>
                  <a:pt x="1432480" y="0"/>
                </a:lnTo>
                <a:cubicBezTo>
                  <a:pt x="1468529" y="0"/>
                  <a:pt x="1497752" y="29223"/>
                  <a:pt x="1497752" y="65271"/>
                </a:cubicBezTo>
                <a:lnTo>
                  <a:pt x="1497752" y="65271"/>
                </a:lnTo>
                <a:cubicBezTo>
                  <a:pt x="1497752" y="82582"/>
                  <a:pt x="1490875" y="99184"/>
                  <a:pt x="1478634" y="111425"/>
                </a:cubicBezTo>
                <a:cubicBezTo>
                  <a:pt x="1466393" y="123665"/>
                  <a:pt x="1449791" y="130542"/>
                  <a:pt x="1432480" y="130542"/>
                </a:cubicBezTo>
                <a:lnTo>
                  <a:pt x="65271" y="130542"/>
                </a:lnTo>
                <a:cubicBezTo>
                  <a:pt x="47960" y="130542"/>
                  <a:pt x="31358" y="123665"/>
                  <a:pt x="19117" y="111425"/>
                </a:cubicBezTo>
                <a:cubicBezTo>
                  <a:pt x="6877" y="99184"/>
                  <a:pt x="0" y="82582"/>
                  <a:pt x="0" y="65271"/>
                </a:cubicBezTo>
                <a:lnTo>
                  <a:pt x="0" y="65271"/>
                </a:lnTo>
                <a:cubicBezTo>
                  <a:pt x="0" y="47960"/>
                  <a:pt x="6877" y="31358"/>
                  <a:pt x="19117" y="19117"/>
                </a:cubicBezTo>
                <a:cubicBezTo>
                  <a:pt x="31358" y="6877"/>
                  <a:pt x="47960" y="0"/>
                  <a:pt x="65271" y="0"/>
                </a:cubicBezTo>
                <a:close/>
              </a:path>
            </a:pathLst>
          </a:custGeom>
          <a:solidFill>
            <a:srgbClr val="98BFB8"/>
          </a:solidFill>
        </p:spPr>
      </p:sp>
      <p:sp>
        <p:nvSpPr>
          <p:cNvPr id="13" name="Freeform 13">
            <a:extLst>
              <a:ext uri="{C183D7F6-B498-43B3-948B-1728B52AA6E4}">
                <adec:decorative xmlns:adec="http://schemas.microsoft.com/office/drawing/2017/decorative" val="1"/>
              </a:ext>
            </a:extLst>
          </p:cNvPr>
          <p:cNvSpPr/>
          <p:nvPr/>
        </p:nvSpPr>
        <p:spPr>
          <a:xfrm>
            <a:off x="3691566" y="4258947"/>
            <a:ext cx="5628696" cy="495652"/>
          </a:xfrm>
          <a:custGeom>
            <a:avLst/>
            <a:gdLst/>
            <a:ahLst/>
            <a:cxnLst/>
            <a:rect l="l" t="t" r="r" b="b"/>
            <a:pathLst>
              <a:path w="1482455" h="130542">
                <a:moveTo>
                  <a:pt x="65271" y="0"/>
                </a:moveTo>
                <a:lnTo>
                  <a:pt x="1417184" y="0"/>
                </a:lnTo>
                <a:cubicBezTo>
                  <a:pt x="1434495" y="0"/>
                  <a:pt x="1451097" y="6877"/>
                  <a:pt x="1463337" y="19117"/>
                </a:cubicBezTo>
                <a:cubicBezTo>
                  <a:pt x="1475578" y="31358"/>
                  <a:pt x="1482455" y="47960"/>
                  <a:pt x="1482455" y="65271"/>
                </a:cubicBezTo>
                <a:lnTo>
                  <a:pt x="1482455" y="65271"/>
                </a:lnTo>
                <a:cubicBezTo>
                  <a:pt x="1482455" y="101319"/>
                  <a:pt x="1453232" y="130542"/>
                  <a:pt x="1417184" y="130542"/>
                </a:cubicBezTo>
                <a:lnTo>
                  <a:pt x="65271" y="130542"/>
                </a:lnTo>
                <a:cubicBezTo>
                  <a:pt x="47960" y="130542"/>
                  <a:pt x="31358" y="123665"/>
                  <a:pt x="19117" y="111425"/>
                </a:cubicBezTo>
                <a:cubicBezTo>
                  <a:pt x="6877" y="99184"/>
                  <a:pt x="0" y="82582"/>
                  <a:pt x="0" y="65271"/>
                </a:cubicBezTo>
                <a:lnTo>
                  <a:pt x="0" y="65271"/>
                </a:lnTo>
                <a:cubicBezTo>
                  <a:pt x="0" y="47960"/>
                  <a:pt x="6877" y="31358"/>
                  <a:pt x="19117" y="19117"/>
                </a:cubicBezTo>
                <a:cubicBezTo>
                  <a:pt x="31358" y="6877"/>
                  <a:pt x="47960" y="0"/>
                  <a:pt x="65271" y="0"/>
                </a:cubicBezTo>
                <a:close/>
              </a:path>
            </a:pathLst>
          </a:custGeom>
          <a:solidFill>
            <a:srgbClr val="98BFB8"/>
          </a:solidFill>
        </p:spPr>
      </p:sp>
      <p:sp>
        <p:nvSpPr>
          <p:cNvPr id="36" name="Title 35">
            <a:extLst>
              <a:ext uri="{FF2B5EF4-FFF2-40B4-BE49-F238E27FC236}">
                <a16:creationId xmlns:a16="http://schemas.microsoft.com/office/drawing/2014/main" id="{E0063DE8-E459-4E6A-8ABF-A7B098368D9D}"/>
              </a:ext>
            </a:extLst>
          </p:cNvPr>
          <p:cNvSpPr>
            <a:spLocks noGrp="1"/>
          </p:cNvSpPr>
          <p:nvPr>
            <p:ph type="ctrTitle"/>
          </p:nvPr>
        </p:nvSpPr>
        <p:spPr>
          <a:xfrm>
            <a:off x="405335" y="214192"/>
            <a:ext cx="7772400" cy="1470025"/>
          </a:xfrm>
        </p:spPr>
        <p:txBody>
          <a:bodyPr>
            <a:normAutofit/>
          </a:bodyPr>
          <a:lstStyle/>
          <a:p>
            <a:r>
              <a:rPr lang="en-US" sz="7000" dirty="0">
                <a:latin typeface="Canva Sans Bold" panose="020B0604020202020204" charset="0"/>
              </a:rPr>
              <a:t>Sentence Case:</a:t>
            </a:r>
          </a:p>
        </p:txBody>
      </p:sp>
      <p:sp>
        <p:nvSpPr>
          <p:cNvPr id="37" name="Subtitle 36">
            <a:extLst>
              <a:ext uri="{FF2B5EF4-FFF2-40B4-BE49-F238E27FC236}">
                <a16:creationId xmlns:a16="http://schemas.microsoft.com/office/drawing/2014/main" id="{320E685F-978A-4E45-ABCA-1AD16326094A}"/>
              </a:ext>
            </a:extLst>
          </p:cNvPr>
          <p:cNvSpPr>
            <a:spLocks noGrp="1"/>
          </p:cNvSpPr>
          <p:nvPr>
            <p:ph type="subTitle" idx="1"/>
          </p:nvPr>
        </p:nvSpPr>
        <p:spPr>
          <a:xfrm>
            <a:off x="210701" y="1453744"/>
            <a:ext cx="4080834" cy="805856"/>
          </a:xfrm>
        </p:spPr>
        <p:txBody>
          <a:bodyPr>
            <a:normAutofit lnSpcReduction="10000"/>
          </a:bodyPr>
          <a:lstStyle/>
          <a:p>
            <a:r>
              <a:rPr lang="en-US" sz="4700" b="1" dirty="0">
                <a:solidFill>
                  <a:srgbClr val="000000"/>
                </a:solidFill>
                <a:latin typeface="Canva Sans Bold"/>
                <a:ea typeface="Canva Sans Bold"/>
                <a:cs typeface="Canva Sans Bold"/>
                <a:sym typeface="Canva Sans Bold"/>
              </a:rPr>
              <a:t>Example</a:t>
            </a:r>
          </a:p>
        </p:txBody>
      </p:sp>
      <p:sp>
        <p:nvSpPr>
          <p:cNvPr id="15" name="TextBox 15"/>
          <p:cNvSpPr txBox="1"/>
          <p:nvPr/>
        </p:nvSpPr>
        <p:spPr>
          <a:xfrm>
            <a:off x="1667923" y="2650042"/>
            <a:ext cx="16314473" cy="523875"/>
          </a:xfrm>
          <a:prstGeom prst="rect">
            <a:avLst/>
          </a:prstGeom>
        </p:spPr>
        <p:txBody>
          <a:bodyPr lIns="0" tIns="0" rIns="0" bIns="0" rtlCol="0" anchor="t">
            <a:spAutoFit/>
          </a:bodyPr>
          <a:lstStyle/>
          <a:p>
            <a:pPr marL="0" lvl="0" indent="0" algn="l">
              <a:lnSpc>
                <a:spcPts val="4200"/>
              </a:lnSpc>
              <a:spcBef>
                <a:spcPct val="0"/>
              </a:spcBef>
            </a:pPr>
            <a:r>
              <a:rPr lang="en-US" sz="3000" b="1" dirty="0">
                <a:solidFill>
                  <a:srgbClr val="000000"/>
                </a:solidFill>
                <a:latin typeface="Kollektif Bold"/>
                <a:ea typeface="Kollektif Bold"/>
                <a:cs typeface="Kollektif Bold"/>
                <a:sym typeface="Kollektif Bold"/>
              </a:rPr>
              <a:t>This citation shows correct usage of sentence case.</a:t>
            </a:r>
          </a:p>
        </p:txBody>
      </p:sp>
      <p:sp>
        <p:nvSpPr>
          <p:cNvPr id="16" name="TextBox 16"/>
          <p:cNvSpPr txBox="1"/>
          <p:nvPr/>
        </p:nvSpPr>
        <p:spPr>
          <a:xfrm>
            <a:off x="3004819" y="3678741"/>
            <a:ext cx="14536017" cy="500393"/>
          </a:xfrm>
          <a:prstGeom prst="rect">
            <a:avLst/>
          </a:prstGeom>
        </p:spPr>
        <p:txBody>
          <a:bodyPr lIns="0" tIns="0" rIns="0" bIns="0" rtlCol="0" anchor="t">
            <a:spAutoFit/>
          </a:bodyPr>
          <a:lstStyle/>
          <a:p>
            <a:pPr algn="l">
              <a:lnSpc>
                <a:spcPts val="4530"/>
              </a:lnSpc>
            </a:pPr>
            <a:r>
              <a:rPr lang="en-US" sz="2299" dirty="0">
                <a:solidFill>
                  <a:srgbClr val="000000"/>
                </a:solidFill>
                <a:latin typeface="Kollektif"/>
                <a:ea typeface="Kollektif"/>
                <a:cs typeface="Kollektif"/>
                <a:sym typeface="Kollektif"/>
              </a:rPr>
              <a:t>O’Kelly, M. K., Jeffryes, J., Hobscheid, M., &amp; Passarelli, R. (2023). Correlation between library instruction and </a:t>
            </a:r>
          </a:p>
        </p:txBody>
      </p:sp>
      <p:sp>
        <p:nvSpPr>
          <p:cNvPr id="17" name="TextBox 17"/>
          <p:cNvSpPr txBox="1"/>
          <p:nvPr/>
        </p:nvSpPr>
        <p:spPr>
          <a:xfrm>
            <a:off x="3712767" y="4201631"/>
            <a:ext cx="13828069" cy="968375"/>
          </a:xfrm>
          <a:prstGeom prst="rect">
            <a:avLst/>
          </a:prstGeom>
        </p:spPr>
        <p:txBody>
          <a:bodyPr lIns="0" tIns="0" rIns="0" bIns="0" rtlCol="0" anchor="t">
            <a:spAutoFit/>
          </a:bodyPr>
          <a:lstStyle/>
          <a:p>
            <a:pPr algn="l">
              <a:lnSpc>
                <a:spcPts val="3909"/>
              </a:lnSpc>
            </a:pPr>
            <a:r>
              <a:rPr lang="en-US" sz="2299" dirty="0">
                <a:solidFill>
                  <a:srgbClr val="000000"/>
                </a:solidFill>
                <a:latin typeface="Kollektif"/>
                <a:ea typeface="Kollektif"/>
                <a:cs typeface="Kollektif"/>
                <a:sym typeface="Kollektif"/>
              </a:rPr>
              <a:t>student retention: Methods and implications. </a:t>
            </a:r>
            <a:r>
              <a:rPr lang="en-US" sz="2299" i="1" dirty="0">
                <a:solidFill>
                  <a:srgbClr val="000000"/>
                </a:solidFill>
                <a:latin typeface="Kollektif Italics"/>
                <a:ea typeface="Kollektif Italics"/>
                <a:cs typeface="Kollektif Italics"/>
                <a:sym typeface="Kollektif Italics"/>
              </a:rPr>
              <a:t>College &amp; Research Libraries, 84</a:t>
            </a:r>
            <a:r>
              <a:rPr lang="en-US" sz="2299" dirty="0">
                <a:solidFill>
                  <a:srgbClr val="000000"/>
                </a:solidFill>
                <a:latin typeface="Kollektif"/>
                <a:ea typeface="Kollektif"/>
                <a:cs typeface="Kollektif"/>
                <a:sym typeface="Kollektif"/>
              </a:rPr>
              <a:t>(1), 85–99. https://doi.org/10.5860/crl.84.1.85</a:t>
            </a:r>
          </a:p>
        </p:txBody>
      </p:sp>
      <p:sp>
        <p:nvSpPr>
          <p:cNvPr id="32" name="Freeform 32">
            <a:extLst>
              <a:ext uri="{C183D7F6-B498-43B3-948B-1728B52AA6E4}">
                <adec:decorative xmlns:adec="http://schemas.microsoft.com/office/drawing/2017/decorative" val="1"/>
              </a:ext>
            </a:extLst>
          </p:cNvPr>
          <p:cNvSpPr/>
          <p:nvPr/>
        </p:nvSpPr>
        <p:spPr>
          <a:xfrm>
            <a:off x="9003989" y="4794657"/>
            <a:ext cx="2460535" cy="1416657"/>
          </a:xfrm>
          <a:custGeom>
            <a:avLst/>
            <a:gdLst/>
            <a:ahLst/>
            <a:cxnLst/>
            <a:rect l="l" t="t" r="r" b="b"/>
            <a:pathLst>
              <a:path w="648042" h="373111">
                <a:moveTo>
                  <a:pt x="160468" y="0"/>
                </a:moveTo>
                <a:lnTo>
                  <a:pt x="487574" y="0"/>
                </a:lnTo>
                <a:cubicBezTo>
                  <a:pt x="576198" y="0"/>
                  <a:pt x="648042" y="71844"/>
                  <a:pt x="648042" y="160468"/>
                </a:cubicBezTo>
                <a:lnTo>
                  <a:pt x="648042" y="212643"/>
                </a:lnTo>
                <a:cubicBezTo>
                  <a:pt x="648042" y="301267"/>
                  <a:pt x="576198" y="373111"/>
                  <a:pt x="487574" y="373111"/>
                </a:cubicBezTo>
                <a:lnTo>
                  <a:pt x="160468" y="373111"/>
                </a:lnTo>
                <a:cubicBezTo>
                  <a:pt x="71844" y="373111"/>
                  <a:pt x="0" y="301267"/>
                  <a:pt x="0" y="212643"/>
                </a:cubicBezTo>
                <a:lnTo>
                  <a:pt x="0" y="160468"/>
                </a:lnTo>
                <a:cubicBezTo>
                  <a:pt x="0" y="71844"/>
                  <a:pt x="71844" y="0"/>
                  <a:pt x="160468" y="0"/>
                </a:cubicBezTo>
                <a:close/>
              </a:path>
            </a:pathLst>
          </a:custGeom>
          <a:solidFill>
            <a:srgbClr val="FCE7AD"/>
          </a:solidFill>
        </p:spPr>
      </p:sp>
      <p:sp>
        <p:nvSpPr>
          <p:cNvPr id="35" name="TextBox 35"/>
          <p:cNvSpPr txBox="1"/>
          <p:nvPr/>
        </p:nvSpPr>
        <p:spPr>
          <a:xfrm>
            <a:off x="9095589" y="4942281"/>
            <a:ext cx="2277333" cy="1092835"/>
          </a:xfrm>
          <a:prstGeom prst="rect">
            <a:avLst/>
          </a:prstGeom>
        </p:spPr>
        <p:txBody>
          <a:bodyPr lIns="0" tIns="0" rIns="0" bIns="0" rtlCol="0" anchor="t">
            <a:spAutoFit/>
          </a:bodyPr>
          <a:lstStyle/>
          <a:p>
            <a:pPr marL="0" lvl="0" indent="0" algn="ctr">
              <a:lnSpc>
                <a:spcPts val="2240"/>
              </a:lnSpc>
              <a:spcBef>
                <a:spcPct val="0"/>
              </a:spcBef>
            </a:pPr>
            <a:r>
              <a:rPr lang="en-US" sz="1600" b="1" dirty="0">
                <a:solidFill>
                  <a:srgbClr val="BD4E27"/>
                </a:solidFill>
                <a:latin typeface="Canva Sans Bold"/>
                <a:ea typeface="Canva Sans Bold"/>
                <a:cs typeface="Canva Sans Bold"/>
                <a:sym typeface="Canva Sans Bold"/>
              </a:rPr>
              <a:t>Only the first word of the title and first word after the colon are capitalized!</a:t>
            </a:r>
          </a:p>
        </p:txBody>
      </p:sp>
      <p:sp>
        <p:nvSpPr>
          <p:cNvPr id="18" name="Freeform 18">
            <a:extLst>
              <a:ext uri="{C183D7F6-B498-43B3-948B-1728B52AA6E4}">
                <adec:decorative xmlns:adec="http://schemas.microsoft.com/office/drawing/2017/decorative" val="1"/>
              </a:ext>
            </a:extLst>
          </p:cNvPr>
          <p:cNvSpPr/>
          <p:nvPr/>
        </p:nvSpPr>
        <p:spPr>
          <a:xfrm>
            <a:off x="627358" y="3210820"/>
            <a:ext cx="2180610" cy="2175467"/>
          </a:xfrm>
          <a:custGeom>
            <a:avLst/>
            <a:gdLst/>
            <a:ahLst/>
            <a:cxnLst/>
            <a:rect l="l" t="t" r="r" b="b"/>
            <a:pathLst>
              <a:path w="2180610" h="2175467">
                <a:moveTo>
                  <a:pt x="0" y="0"/>
                </a:moveTo>
                <a:lnTo>
                  <a:pt x="2180611" y="0"/>
                </a:lnTo>
                <a:lnTo>
                  <a:pt x="2180611" y="2175467"/>
                </a:lnTo>
                <a:lnTo>
                  <a:pt x="0" y="217546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9" name="Freeform 19">
            <a:extLst>
              <a:ext uri="{C183D7F6-B498-43B3-948B-1728B52AA6E4}">
                <adec:decorative xmlns:adec="http://schemas.microsoft.com/office/drawing/2017/decorative" val="1"/>
              </a:ext>
            </a:extLst>
          </p:cNvPr>
          <p:cNvSpPr/>
          <p:nvPr/>
        </p:nvSpPr>
        <p:spPr>
          <a:xfrm>
            <a:off x="627358" y="6370157"/>
            <a:ext cx="2081128" cy="2069922"/>
          </a:xfrm>
          <a:custGeom>
            <a:avLst/>
            <a:gdLst/>
            <a:ahLst/>
            <a:cxnLst/>
            <a:rect l="l" t="t" r="r" b="b"/>
            <a:pathLst>
              <a:path w="2081128" h="2069922">
                <a:moveTo>
                  <a:pt x="0" y="0"/>
                </a:moveTo>
                <a:lnTo>
                  <a:pt x="2081129" y="0"/>
                </a:lnTo>
                <a:lnTo>
                  <a:pt x="2081129" y="2069922"/>
                </a:lnTo>
                <a:lnTo>
                  <a:pt x="0" y="2069922"/>
                </a:lnTo>
                <a:lnTo>
                  <a:pt x="0" y="0"/>
                </a:lnTo>
                <a:close/>
              </a:path>
            </a:pathLst>
          </a:custGeom>
          <a:blipFill>
            <a:blip r:embed="rId4"/>
            <a:stretch>
              <a:fillRect/>
            </a:stretch>
          </a:blipFill>
        </p:spPr>
      </p:sp>
      <p:sp>
        <p:nvSpPr>
          <p:cNvPr id="27" name="Freeform 27">
            <a:extLst>
              <a:ext uri="{C183D7F6-B498-43B3-948B-1728B52AA6E4}">
                <adec:decorative xmlns:adec="http://schemas.microsoft.com/office/drawing/2017/decorative" val="1"/>
              </a:ext>
            </a:extLst>
          </p:cNvPr>
          <p:cNvSpPr/>
          <p:nvPr/>
        </p:nvSpPr>
        <p:spPr>
          <a:xfrm>
            <a:off x="9003989" y="7731750"/>
            <a:ext cx="2128695" cy="1416657"/>
          </a:xfrm>
          <a:custGeom>
            <a:avLst/>
            <a:gdLst/>
            <a:ahLst/>
            <a:cxnLst/>
            <a:rect l="l" t="t" r="r" b="b"/>
            <a:pathLst>
              <a:path w="560644" h="373111">
                <a:moveTo>
                  <a:pt x="185484" y="0"/>
                </a:moveTo>
                <a:lnTo>
                  <a:pt x="375160" y="0"/>
                </a:lnTo>
                <a:cubicBezTo>
                  <a:pt x="477600" y="0"/>
                  <a:pt x="560644" y="83044"/>
                  <a:pt x="560644" y="185484"/>
                </a:cubicBezTo>
                <a:lnTo>
                  <a:pt x="560644" y="187628"/>
                </a:lnTo>
                <a:cubicBezTo>
                  <a:pt x="560644" y="290067"/>
                  <a:pt x="477600" y="373111"/>
                  <a:pt x="375160" y="373111"/>
                </a:cubicBezTo>
                <a:lnTo>
                  <a:pt x="185484" y="373111"/>
                </a:lnTo>
                <a:cubicBezTo>
                  <a:pt x="83044" y="373111"/>
                  <a:pt x="0" y="290067"/>
                  <a:pt x="0" y="187628"/>
                </a:cubicBezTo>
                <a:lnTo>
                  <a:pt x="0" y="185484"/>
                </a:lnTo>
                <a:cubicBezTo>
                  <a:pt x="0" y="83044"/>
                  <a:pt x="83044" y="0"/>
                  <a:pt x="185484" y="0"/>
                </a:cubicBezTo>
                <a:close/>
              </a:path>
            </a:pathLst>
          </a:custGeom>
          <a:solidFill>
            <a:srgbClr val="FCE7AD"/>
          </a:solidFill>
        </p:spPr>
      </p:sp>
      <p:sp>
        <p:nvSpPr>
          <p:cNvPr id="29" name="Freeform 29">
            <a:extLst>
              <a:ext uri="{C183D7F6-B498-43B3-948B-1728B52AA6E4}">
                <adec:decorative xmlns:adec="http://schemas.microsoft.com/office/drawing/2017/decorative" val="1"/>
              </a:ext>
            </a:extLst>
          </p:cNvPr>
          <p:cNvSpPr/>
          <p:nvPr/>
        </p:nvSpPr>
        <p:spPr>
          <a:xfrm rot="-6834353" flipV="1">
            <a:off x="8538453" y="7996077"/>
            <a:ext cx="816650" cy="231724"/>
          </a:xfrm>
          <a:custGeom>
            <a:avLst/>
            <a:gdLst/>
            <a:ahLst/>
            <a:cxnLst/>
            <a:rect l="l" t="t" r="r" b="b"/>
            <a:pathLst>
              <a:path w="816650" h="231724">
                <a:moveTo>
                  <a:pt x="0" y="231725"/>
                </a:moveTo>
                <a:lnTo>
                  <a:pt x="816649" y="231725"/>
                </a:lnTo>
                <a:lnTo>
                  <a:pt x="816649" y="0"/>
                </a:lnTo>
                <a:lnTo>
                  <a:pt x="0" y="0"/>
                </a:lnTo>
                <a:lnTo>
                  <a:pt x="0" y="231725"/>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sp>
      <p:sp>
        <p:nvSpPr>
          <p:cNvPr id="39" name="TextBox 38">
            <a:extLst>
              <a:ext uri="{FF2B5EF4-FFF2-40B4-BE49-F238E27FC236}">
                <a16:creationId xmlns:a16="http://schemas.microsoft.com/office/drawing/2014/main" id="{9DD8E4FB-0E39-4E8C-B400-13111F290779}"/>
              </a:ext>
            </a:extLst>
          </p:cNvPr>
          <p:cNvSpPr txBox="1"/>
          <p:nvPr/>
        </p:nvSpPr>
        <p:spPr>
          <a:xfrm>
            <a:off x="1563667" y="5560448"/>
            <a:ext cx="5628696" cy="830997"/>
          </a:xfrm>
          <a:prstGeom prst="rect">
            <a:avLst/>
          </a:prstGeom>
          <a:noFill/>
        </p:spPr>
        <p:txBody>
          <a:bodyPr wrap="square" rtlCol="0">
            <a:spAutoFit/>
          </a:bodyPr>
          <a:lstStyle/>
          <a:p>
            <a:r>
              <a:rPr lang="en-US" sz="3000" b="1" dirty="0">
                <a:solidFill>
                  <a:srgbClr val="000000"/>
                </a:solidFill>
                <a:latin typeface="Kollektif Bold"/>
                <a:ea typeface="Kollektif Bold"/>
                <a:cs typeface="Kollektif Bold"/>
                <a:sym typeface="Kollektif Bold"/>
              </a:rPr>
              <a:t>This citation does not.</a:t>
            </a:r>
          </a:p>
          <a:p>
            <a:endParaRPr lang="en-US" dirty="0"/>
          </a:p>
        </p:txBody>
      </p:sp>
      <p:sp>
        <p:nvSpPr>
          <p:cNvPr id="34" name="Freeform 34">
            <a:extLst>
              <a:ext uri="{C183D7F6-B498-43B3-948B-1728B52AA6E4}">
                <adec:decorative xmlns:adec="http://schemas.microsoft.com/office/drawing/2017/decorative" val="1"/>
              </a:ext>
            </a:extLst>
          </p:cNvPr>
          <p:cNvSpPr/>
          <p:nvPr/>
        </p:nvSpPr>
        <p:spPr>
          <a:xfrm rot="-6834353" flipV="1">
            <a:off x="8538453" y="5058984"/>
            <a:ext cx="816650" cy="231724"/>
          </a:xfrm>
          <a:custGeom>
            <a:avLst/>
            <a:gdLst/>
            <a:ahLst/>
            <a:cxnLst/>
            <a:rect l="l" t="t" r="r" b="b"/>
            <a:pathLst>
              <a:path w="816650" h="231724">
                <a:moveTo>
                  <a:pt x="0" y="231724"/>
                </a:moveTo>
                <a:lnTo>
                  <a:pt x="816649" y="231724"/>
                </a:lnTo>
                <a:lnTo>
                  <a:pt x="816649" y="0"/>
                </a:lnTo>
                <a:lnTo>
                  <a:pt x="0" y="0"/>
                </a:lnTo>
                <a:lnTo>
                  <a:pt x="0" y="231724"/>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sp>
      <p:sp>
        <p:nvSpPr>
          <p:cNvPr id="41" name="TextBox 16">
            <a:extLst>
              <a:ext uri="{FF2B5EF4-FFF2-40B4-BE49-F238E27FC236}">
                <a16:creationId xmlns:a16="http://schemas.microsoft.com/office/drawing/2014/main" id="{5A75F79C-B192-4ACA-BCCD-8903548568B9}"/>
              </a:ext>
            </a:extLst>
          </p:cNvPr>
          <p:cNvSpPr txBox="1"/>
          <p:nvPr/>
        </p:nvSpPr>
        <p:spPr>
          <a:xfrm>
            <a:off x="3004819" y="6662171"/>
            <a:ext cx="14536017" cy="500393"/>
          </a:xfrm>
          <a:prstGeom prst="rect">
            <a:avLst/>
          </a:prstGeom>
        </p:spPr>
        <p:txBody>
          <a:bodyPr lIns="0" tIns="0" rIns="0" bIns="0" rtlCol="0" anchor="t">
            <a:spAutoFit/>
          </a:bodyPr>
          <a:lstStyle/>
          <a:p>
            <a:pPr algn="l">
              <a:lnSpc>
                <a:spcPts val="4530"/>
              </a:lnSpc>
            </a:pPr>
            <a:r>
              <a:rPr lang="en-US" sz="2299" dirty="0">
                <a:solidFill>
                  <a:srgbClr val="000000"/>
                </a:solidFill>
                <a:latin typeface="Kollektif"/>
                <a:ea typeface="Kollektif"/>
                <a:cs typeface="Kollektif"/>
                <a:sym typeface="Kollektif"/>
              </a:rPr>
              <a:t>O’Kelly, M. K., Jeffryes, J., Hobscheid, M., &amp; Passarelli, R. (2023). Correlation between library instruction and </a:t>
            </a:r>
          </a:p>
        </p:txBody>
      </p:sp>
      <p:sp>
        <p:nvSpPr>
          <p:cNvPr id="42" name="TextBox 17">
            <a:extLst>
              <a:ext uri="{FF2B5EF4-FFF2-40B4-BE49-F238E27FC236}">
                <a16:creationId xmlns:a16="http://schemas.microsoft.com/office/drawing/2014/main" id="{315E041F-AFD2-4D9D-9C48-C20675FA6598}"/>
              </a:ext>
            </a:extLst>
          </p:cNvPr>
          <p:cNvSpPr txBox="1"/>
          <p:nvPr/>
        </p:nvSpPr>
        <p:spPr>
          <a:xfrm>
            <a:off x="3712767" y="7185061"/>
            <a:ext cx="13828069" cy="968375"/>
          </a:xfrm>
          <a:prstGeom prst="rect">
            <a:avLst/>
          </a:prstGeom>
        </p:spPr>
        <p:txBody>
          <a:bodyPr lIns="0" tIns="0" rIns="0" bIns="0" rtlCol="0" anchor="t">
            <a:spAutoFit/>
          </a:bodyPr>
          <a:lstStyle/>
          <a:p>
            <a:pPr algn="l">
              <a:lnSpc>
                <a:spcPts val="3909"/>
              </a:lnSpc>
            </a:pPr>
            <a:r>
              <a:rPr lang="en-US" sz="2299" dirty="0">
                <a:solidFill>
                  <a:srgbClr val="000000"/>
                </a:solidFill>
                <a:latin typeface="Kollektif"/>
                <a:ea typeface="Kollektif"/>
                <a:cs typeface="Kollektif"/>
                <a:sym typeface="Kollektif"/>
              </a:rPr>
              <a:t>student retention: Methods and implications. </a:t>
            </a:r>
            <a:r>
              <a:rPr lang="en-US" sz="2299" i="1" dirty="0">
                <a:solidFill>
                  <a:srgbClr val="000000"/>
                </a:solidFill>
                <a:latin typeface="Kollektif Italics"/>
                <a:ea typeface="Kollektif Italics"/>
                <a:cs typeface="Kollektif Italics"/>
                <a:sym typeface="Kollektif Italics"/>
              </a:rPr>
              <a:t>College &amp; Research Libraries, 84</a:t>
            </a:r>
            <a:r>
              <a:rPr lang="en-US" sz="2299" dirty="0">
                <a:solidFill>
                  <a:srgbClr val="000000"/>
                </a:solidFill>
                <a:latin typeface="Kollektif"/>
                <a:ea typeface="Kollektif"/>
                <a:cs typeface="Kollektif"/>
                <a:sym typeface="Kollektif"/>
              </a:rPr>
              <a:t>(1), 85–99. https://doi.org/10.5860/crl.84.1.85</a:t>
            </a:r>
          </a:p>
        </p:txBody>
      </p:sp>
      <p:sp>
        <p:nvSpPr>
          <p:cNvPr id="30" name="TextBox 30"/>
          <p:cNvSpPr txBox="1"/>
          <p:nvPr/>
        </p:nvSpPr>
        <p:spPr>
          <a:xfrm>
            <a:off x="9086198" y="8017486"/>
            <a:ext cx="1964276" cy="816610"/>
          </a:xfrm>
          <a:prstGeom prst="rect">
            <a:avLst/>
          </a:prstGeom>
        </p:spPr>
        <p:txBody>
          <a:bodyPr lIns="0" tIns="0" rIns="0" bIns="0" rtlCol="0" anchor="t">
            <a:spAutoFit/>
          </a:bodyPr>
          <a:lstStyle/>
          <a:p>
            <a:pPr marL="0" lvl="0" indent="0" algn="ctr">
              <a:lnSpc>
                <a:spcPts val="2240"/>
              </a:lnSpc>
              <a:spcBef>
                <a:spcPct val="0"/>
              </a:spcBef>
            </a:pPr>
            <a:r>
              <a:rPr lang="en-US" sz="1600" b="1" dirty="0">
                <a:solidFill>
                  <a:srgbClr val="BD4E27"/>
                </a:solidFill>
                <a:latin typeface="Canva Sans Bold"/>
                <a:ea typeface="Canva Sans Bold"/>
                <a:cs typeface="Canva Sans Bold"/>
                <a:sym typeface="Canva Sans Bold"/>
              </a:rPr>
              <a:t>All major words are capitalized using title case.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D6BB"/>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305605" y="298783"/>
            <a:ext cx="17676791" cy="9689434"/>
          </a:xfrm>
          <a:prstGeom prst="rect">
            <a:avLst/>
          </a:prstGeom>
          <a:solidFill>
            <a:srgbClr val="FFFADE"/>
          </a:solidFill>
        </p:spPr>
      </p:sp>
      <p:sp>
        <p:nvSpPr>
          <p:cNvPr id="6" name="Title 5">
            <a:extLst>
              <a:ext uri="{FF2B5EF4-FFF2-40B4-BE49-F238E27FC236}">
                <a16:creationId xmlns:a16="http://schemas.microsoft.com/office/drawing/2014/main" id="{CA43EAF7-21E2-4325-9160-2DFA22AAC22D}"/>
              </a:ext>
            </a:extLst>
          </p:cNvPr>
          <p:cNvSpPr>
            <a:spLocks noGrp="1"/>
          </p:cNvSpPr>
          <p:nvPr>
            <p:ph type="title"/>
          </p:nvPr>
        </p:nvSpPr>
        <p:spPr>
          <a:xfrm>
            <a:off x="457200" y="374656"/>
            <a:ext cx="12420600" cy="1143000"/>
          </a:xfrm>
        </p:spPr>
        <p:txBody>
          <a:bodyPr>
            <a:noAutofit/>
          </a:bodyPr>
          <a:lstStyle/>
          <a:p>
            <a:r>
              <a:rPr lang="en-US" sz="7000" dirty="0">
                <a:latin typeface="Canva Sans Bold" panose="020B0604020202020204" charset="0"/>
              </a:rPr>
              <a:t>What makes up a citation?</a:t>
            </a:r>
          </a:p>
        </p:txBody>
      </p:sp>
      <p:sp>
        <p:nvSpPr>
          <p:cNvPr id="4" name="TextBox 4"/>
          <p:cNvSpPr txBox="1"/>
          <p:nvPr/>
        </p:nvSpPr>
        <p:spPr>
          <a:xfrm>
            <a:off x="1028700" y="2040530"/>
            <a:ext cx="15289369" cy="778510"/>
          </a:xfrm>
          <a:prstGeom prst="rect">
            <a:avLst/>
          </a:prstGeom>
        </p:spPr>
        <p:txBody>
          <a:bodyPr lIns="0" tIns="0" rIns="0" bIns="0" rtlCol="0" anchor="t">
            <a:spAutoFit/>
          </a:bodyPr>
          <a:lstStyle/>
          <a:p>
            <a:pPr algn="l">
              <a:lnSpc>
                <a:spcPts val="6440"/>
              </a:lnSpc>
            </a:pPr>
            <a:r>
              <a:rPr lang="en-US" sz="4600" b="1" dirty="0">
                <a:solidFill>
                  <a:srgbClr val="000000"/>
                </a:solidFill>
                <a:latin typeface="Canva Sans Bold"/>
                <a:ea typeface="Canva Sans Bold"/>
                <a:cs typeface="Canva Sans Bold"/>
                <a:sym typeface="Canva Sans Bold"/>
              </a:rPr>
              <a:t>All APA citations follow the same general pattern!</a:t>
            </a:r>
          </a:p>
        </p:txBody>
      </p:sp>
      <p:sp>
        <p:nvSpPr>
          <p:cNvPr id="5" name="TextBox 5"/>
          <p:cNvSpPr txBox="1"/>
          <p:nvPr/>
        </p:nvSpPr>
        <p:spPr>
          <a:xfrm>
            <a:off x="1444850" y="2913289"/>
            <a:ext cx="15289369" cy="5165723"/>
          </a:xfrm>
          <a:prstGeom prst="rect">
            <a:avLst/>
          </a:prstGeom>
        </p:spPr>
        <p:txBody>
          <a:bodyPr lIns="0" tIns="0" rIns="0" bIns="0" rtlCol="0" anchor="t">
            <a:spAutoFit/>
          </a:bodyPr>
          <a:lstStyle/>
          <a:p>
            <a:pPr marL="928373" lvl="1" indent="-464186" algn="l">
              <a:lnSpc>
                <a:spcPts val="10535"/>
              </a:lnSpc>
              <a:buAutoNum type="arabicPeriod"/>
            </a:pPr>
            <a:r>
              <a:rPr lang="en-US" sz="4300" b="1" dirty="0">
                <a:solidFill>
                  <a:srgbClr val="000000"/>
                </a:solidFill>
                <a:latin typeface="Canva Sans Bold"/>
                <a:ea typeface="Canva Sans Bold"/>
                <a:cs typeface="Canva Sans Bold"/>
                <a:sym typeface="Canva Sans Bold"/>
              </a:rPr>
              <a:t> Author information</a:t>
            </a:r>
          </a:p>
          <a:p>
            <a:pPr marL="928373" lvl="1" indent="-464186" algn="l">
              <a:lnSpc>
                <a:spcPts val="10535"/>
              </a:lnSpc>
              <a:buAutoNum type="arabicPeriod"/>
            </a:pPr>
            <a:r>
              <a:rPr lang="en-US" sz="4300" b="1" dirty="0">
                <a:solidFill>
                  <a:srgbClr val="000000"/>
                </a:solidFill>
                <a:latin typeface="Canva Sans Bold"/>
                <a:ea typeface="Canva Sans Bold"/>
                <a:cs typeface="Canva Sans Bold"/>
                <a:sym typeface="Canva Sans Bold"/>
              </a:rPr>
              <a:t> Publication date</a:t>
            </a:r>
          </a:p>
          <a:p>
            <a:pPr marL="928373" lvl="1" indent="-464186" algn="l">
              <a:lnSpc>
                <a:spcPts val="10535"/>
              </a:lnSpc>
              <a:buAutoNum type="arabicPeriod"/>
            </a:pPr>
            <a:r>
              <a:rPr lang="en-US" sz="4300" b="1" dirty="0">
                <a:solidFill>
                  <a:srgbClr val="000000"/>
                </a:solidFill>
                <a:latin typeface="Canva Sans Bold"/>
                <a:ea typeface="Canva Sans Bold"/>
                <a:cs typeface="Canva Sans Bold"/>
                <a:sym typeface="Canva Sans Bold"/>
              </a:rPr>
              <a:t> Title of the work</a:t>
            </a:r>
          </a:p>
          <a:p>
            <a:pPr marL="928373" lvl="1" indent="-464186" algn="l">
              <a:lnSpc>
                <a:spcPts val="10535"/>
              </a:lnSpc>
              <a:buAutoNum type="arabicPeriod"/>
            </a:pPr>
            <a:r>
              <a:rPr lang="en-US" sz="4300" b="1" dirty="0">
                <a:solidFill>
                  <a:srgbClr val="000000"/>
                </a:solidFill>
                <a:latin typeface="Canva Sans Bold"/>
                <a:ea typeface="Canva Sans Bold"/>
                <a:cs typeface="Canva Sans Bold"/>
                <a:sym typeface="Canva Sans Bold"/>
              </a:rPr>
              <a:t> Information about the source of the work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D6BB"/>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305605" y="298783"/>
            <a:ext cx="17676791" cy="9689434"/>
          </a:xfrm>
          <a:prstGeom prst="rect">
            <a:avLst/>
          </a:prstGeom>
          <a:solidFill>
            <a:srgbClr val="FFFADE"/>
          </a:solidFill>
        </p:spPr>
      </p:sp>
      <p:sp>
        <p:nvSpPr>
          <p:cNvPr id="13" name="Title 12">
            <a:extLst>
              <a:ext uri="{FF2B5EF4-FFF2-40B4-BE49-F238E27FC236}">
                <a16:creationId xmlns:a16="http://schemas.microsoft.com/office/drawing/2014/main" id="{034BCE26-12F2-4E6E-90CB-8DD7C02DD39E}"/>
              </a:ext>
            </a:extLst>
          </p:cNvPr>
          <p:cNvSpPr>
            <a:spLocks noGrp="1"/>
          </p:cNvSpPr>
          <p:nvPr>
            <p:ph type="title"/>
          </p:nvPr>
        </p:nvSpPr>
        <p:spPr>
          <a:xfrm>
            <a:off x="881216" y="374656"/>
            <a:ext cx="8229600" cy="1143000"/>
          </a:xfrm>
        </p:spPr>
        <p:txBody>
          <a:bodyPr>
            <a:noAutofit/>
          </a:bodyPr>
          <a:lstStyle/>
          <a:p>
            <a:r>
              <a:rPr lang="en-US" sz="7000" dirty="0">
                <a:latin typeface="Canva Sans Bold" panose="020B0604020202020204" charset="0"/>
              </a:rPr>
              <a:t>Citation Examples</a:t>
            </a:r>
          </a:p>
        </p:txBody>
      </p:sp>
      <p:sp>
        <p:nvSpPr>
          <p:cNvPr id="3" name="TextBox 3"/>
          <p:cNvSpPr txBox="1"/>
          <p:nvPr/>
        </p:nvSpPr>
        <p:spPr>
          <a:xfrm>
            <a:off x="1504987" y="1924853"/>
            <a:ext cx="15278026" cy="2527935"/>
          </a:xfrm>
          <a:prstGeom prst="rect">
            <a:avLst/>
          </a:prstGeom>
        </p:spPr>
        <p:txBody>
          <a:bodyPr lIns="0" tIns="0" rIns="0" bIns="0" rtlCol="0" anchor="t">
            <a:spAutoFit/>
          </a:bodyPr>
          <a:lstStyle/>
          <a:p>
            <a:pPr algn="l">
              <a:lnSpc>
                <a:spcPts val="5040"/>
              </a:lnSpc>
            </a:pPr>
            <a:r>
              <a:rPr lang="en-US" sz="3600" dirty="0">
                <a:solidFill>
                  <a:srgbClr val="000000"/>
                </a:solidFill>
                <a:latin typeface="Canva Sans"/>
                <a:ea typeface="Canva Sans"/>
                <a:cs typeface="Canva Sans"/>
                <a:sym typeface="Canva Sans"/>
              </a:rPr>
              <a:t>The next few slides provide a range of examples to illustrate the general pattern APA citations often follow; however, when conducting your own research, you may encounter sources or situations not covered in this presentation!</a:t>
            </a:r>
          </a:p>
        </p:txBody>
      </p:sp>
      <p:sp>
        <p:nvSpPr>
          <p:cNvPr id="12" name="TextBox 12"/>
          <p:cNvSpPr txBox="1"/>
          <p:nvPr/>
        </p:nvSpPr>
        <p:spPr>
          <a:xfrm>
            <a:off x="1504987" y="5226782"/>
            <a:ext cx="9902170" cy="3166110"/>
          </a:xfrm>
          <a:prstGeom prst="rect">
            <a:avLst/>
          </a:prstGeom>
        </p:spPr>
        <p:txBody>
          <a:bodyPr lIns="0" tIns="0" rIns="0" bIns="0" rtlCol="0" anchor="t">
            <a:spAutoFit/>
          </a:bodyPr>
          <a:lstStyle/>
          <a:p>
            <a:pPr algn="l">
              <a:lnSpc>
                <a:spcPts val="5040"/>
              </a:lnSpc>
            </a:pPr>
            <a:r>
              <a:rPr lang="en-US" sz="3600" dirty="0">
                <a:solidFill>
                  <a:srgbClr val="000000"/>
                </a:solidFill>
                <a:latin typeface="Canva Sans"/>
                <a:ea typeface="Canva Sans"/>
                <a:cs typeface="Canva Sans"/>
                <a:sym typeface="Canva Sans"/>
              </a:rPr>
              <a:t>Discover more APA citation guidelines at </a:t>
            </a:r>
            <a:r>
              <a:rPr lang="en-US" sz="3600" b="1" u="sng" dirty="0">
                <a:solidFill>
                  <a:srgbClr val="000000"/>
                </a:solidFill>
                <a:latin typeface="Canva Sans Bold"/>
                <a:ea typeface="Canva Sans Bold"/>
                <a:cs typeface="Canva Sans Bold"/>
                <a:sym typeface="Canva Sans Bold"/>
                <a:hlinkClick r:id="rId2" tooltip="https://owl.purdue.edu/owl/research_and_citation/apa_style/apa_formatting_and_style_guide/index.html"/>
              </a:rPr>
              <a:t>owl.purdue.edu</a:t>
            </a:r>
            <a:r>
              <a:rPr lang="en-US" sz="3600" dirty="0">
                <a:solidFill>
                  <a:srgbClr val="000000"/>
                </a:solidFill>
                <a:latin typeface="Canva Sans"/>
                <a:ea typeface="Canva Sans"/>
                <a:cs typeface="Canva Sans"/>
                <a:sym typeface="Canva Sans"/>
              </a:rPr>
              <a:t>, </a:t>
            </a:r>
            <a:r>
              <a:rPr lang="en-US" sz="3600" b="1" u="sng" dirty="0">
                <a:solidFill>
                  <a:srgbClr val="000000"/>
                </a:solidFill>
                <a:latin typeface="Canva Sans Bold"/>
                <a:ea typeface="Canva Sans Bold"/>
                <a:cs typeface="Canva Sans Bold"/>
                <a:sym typeface="Canva Sans Bold"/>
                <a:hlinkClick r:id="rId3" tooltip="http://apastyle.apa.org"/>
              </a:rPr>
              <a:t>apastyle.apa.org</a:t>
            </a:r>
            <a:r>
              <a:rPr lang="en-US" sz="3600" dirty="0">
                <a:solidFill>
                  <a:srgbClr val="000000"/>
                </a:solidFill>
                <a:latin typeface="Canva Sans"/>
                <a:ea typeface="Canva Sans"/>
                <a:cs typeface="Canva Sans"/>
                <a:sym typeface="Canva Sans"/>
              </a:rPr>
              <a:t>, or find the </a:t>
            </a:r>
            <a:r>
              <a:rPr lang="en-US" sz="3600" b="1" i="1" dirty="0">
                <a:solidFill>
                  <a:srgbClr val="000000"/>
                </a:solidFill>
                <a:latin typeface="Canva Sans Bold Italics"/>
                <a:ea typeface="Canva Sans Bold Italics"/>
                <a:cs typeface="Canva Sans Bold Italics"/>
                <a:sym typeface="Canva Sans Bold Italics"/>
              </a:rPr>
              <a:t>Publication Manual of the American Psychological Association, 7th Edition</a:t>
            </a:r>
            <a:r>
              <a:rPr lang="en-US" sz="3600" dirty="0">
                <a:solidFill>
                  <a:srgbClr val="000000"/>
                </a:solidFill>
                <a:latin typeface="Canva Sans"/>
                <a:ea typeface="Canva Sans"/>
                <a:cs typeface="Canva Sans"/>
                <a:sym typeface="Canva Sans"/>
              </a:rPr>
              <a:t> in the ULM Library!</a:t>
            </a:r>
          </a:p>
        </p:txBody>
      </p:sp>
      <p:grpSp>
        <p:nvGrpSpPr>
          <p:cNvPr id="4" name="Group 4" descr="Cover art for the Publication Manual of the American Psychological Association 7th Edition: The Official Guide to APA Style."/>
          <p:cNvGrpSpPr/>
          <p:nvPr/>
        </p:nvGrpSpPr>
        <p:grpSpPr>
          <a:xfrm>
            <a:off x="12059973" y="4926659"/>
            <a:ext cx="4674246" cy="3833031"/>
            <a:chOff x="0" y="0"/>
            <a:chExt cx="6232328" cy="5110708"/>
          </a:xfrm>
        </p:grpSpPr>
        <p:sp>
          <p:nvSpPr>
            <p:cNvPr id="6" name="Freeform 6">
              <a:extLst>
                <a:ext uri="{C183D7F6-B498-43B3-948B-1728B52AA6E4}">
                  <adec:decorative xmlns:adec="http://schemas.microsoft.com/office/drawing/2017/decorative" val="1"/>
                </a:ext>
              </a:extLst>
            </p:cNvPr>
            <p:cNvSpPr/>
            <p:nvPr/>
          </p:nvSpPr>
          <p:spPr>
            <a:xfrm>
              <a:off x="0" y="0"/>
              <a:ext cx="6232328" cy="5110708"/>
            </a:xfrm>
            <a:custGeom>
              <a:avLst/>
              <a:gdLst/>
              <a:ahLst/>
              <a:cxnLst/>
              <a:rect l="l" t="t" r="r" b="b"/>
              <a:pathLst>
                <a:path w="1205951" h="988918">
                  <a:moveTo>
                    <a:pt x="86231" y="0"/>
                  </a:moveTo>
                  <a:lnTo>
                    <a:pt x="1119720" y="0"/>
                  </a:lnTo>
                  <a:cubicBezTo>
                    <a:pt x="1142590" y="0"/>
                    <a:pt x="1164523" y="9085"/>
                    <a:pt x="1180694" y="25256"/>
                  </a:cubicBezTo>
                  <a:cubicBezTo>
                    <a:pt x="1196866" y="41428"/>
                    <a:pt x="1205951" y="63361"/>
                    <a:pt x="1205951" y="86231"/>
                  </a:cubicBezTo>
                  <a:lnTo>
                    <a:pt x="1205951" y="902687"/>
                  </a:lnTo>
                  <a:cubicBezTo>
                    <a:pt x="1205951" y="925557"/>
                    <a:pt x="1196866" y="947490"/>
                    <a:pt x="1180694" y="963662"/>
                  </a:cubicBezTo>
                  <a:cubicBezTo>
                    <a:pt x="1164523" y="979833"/>
                    <a:pt x="1142590" y="988918"/>
                    <a:pt x="1119720" y="988918"/>
                  </a:cubicBezTo>
                  <a:lnTo>
                    <a:pt x="86231" y="988918"/>
                  </a:lnTo>
                  <a:cubicBezTo>
                    <a:pt x="63361" y="988918"/>
                    <a:pt x="41428" y="979833"/>
                    <a:pt x="25256" y="963662"/>
                  </a:cubicBezTo>
                  <a:cubicBezTo>
                    <a:pt x="9085" y="947490"/>
                    <a:pt x="0" y="925557"/>
                    <a:pt x="0" y="902687"/>
                  </a:cubicBezTo>
                  <a:lnTo>
                    <a:pt x="0" y="86231"/>
                  </a:lnTo>
                  <a:cubicBezTo>
                    <a:pt x="0" y="63361"/>
                    <a:pt x="9085" y="41428"/>
                    <a:pt x="25256" y="25256"/>
                  </a:cubicBezTo>
                  <a:cubicBezTo>
                    <a:pt x="41428" y="9085"/>
                    <a:pt x="63361" y="0"/>
                    <a:pt x="86231" y="0"/>
                  </a:cubicBezTo>
                  <a:close/>
                </a:path>
              </a:pathLst>
            </a:custGeom>
            <a:solidFill>
              <a:srgbClr val="FDD6BB"/>
            </a:solidFill>
          </p:spPr>
        </p:sp>
        <p:sp>
          <p:nvSpPr>
            <p:cNvPr id="8" name="Freeform 8" descr="APA Style Blog Logo">
              <a:hlinkClick r:id="rId4" tooltip="https://apastyle.apa.org"/>
            </p:cNvPr>
            <p:cNvSpPr/>
            <p:nvPr/>
          </p:nvSpPr>
          <p:spPr>
            <a:xfrm>
              <a:off x="607040" y="1948063"/>
              <a:ext cx="2158612" cy="2428438"/>
            </a:xfrm>
            <a:custGeom>
              <a:avLst/>
              <a:gdLst/>
              <a:ahLst/>
              <a:cxnLst/>
              <a:rect l="l" t="t" r="r" b="b"/>
              <a:pathLst>
                <a:path w="2158612" h="2428438">
                  <a:moveTo>
                    <a:pt x="0" y="0"/>
                  </a:moveTo>
                  <a:lnTo>
                    <a:pt x="2158612" y="0"/>
                  </a:lnTo>
                  <a:lnTo>
                    <a:pt x="2158612" y="2428438"/>
                  </a:lnTo>
                  <a:lnTo>
                    <a:pt x="0" y="2428438"/>
                  </a:lnTo>
                  <a:lnTo>
                    <a:pt x="0" y="0"/>
                  </a:lnTo>
                  <a:close/>
                </a:path>
              </a:pathLst>
            </a:custGeom>
            <a:blipFill>
              <a:blip r:embed="rId5"/>
              <a:stretch>
                <a:fillRect/>
              </a:stretch>
            </a:blipFill>
          </p:spPr>
        </p:sp>
        <p:sp>
          <p:nvSpPr>
            <p:cNvPr id="9" name="Freeform 9" descr="Purdue Online Writing Lab Label">
              <a:hlinkClick r:id="rId2" tooltip="https://owl.purdue.edu/owl/research_and_citation/apa_style/apa_formatting_and_style_guide/index.html"/>
            </p:cNvPr>
            <p:cNvSpPr/>
            <p:nvPr/>
          </p:nvSpPr>
          <p:spPr>
            <a:xfrm>
              <a:off x="1107818" y="306022"/>
              <a:ext cx="4016693" cy="799342"/>
            </a:xfrm>
            <a:custGeom>
              <a:avLst/>
              <a:gdLst/>
              <a:ahLst/>
              <a:cxnLst/>
              <a:rect l="l" t="t" r="r" b="b"/>
              <a:pathLst>
                <a:path w="4016693" h="799342">
                  <a:moveTo>
                    <a:pt x="0" y="0"/>
                  </a:moveTo>
                  <a:lnTo>
                    <a:pt x="4016693" y="0"/>
                  </a:lnTo>
                  <a:lnTo>
                    <a:pt x="4016693" y="799341"/>
                  </a:lnTo>
                  <a:lnTo>
                    <a:pt x="0" y="799341"/>
                  </a:lnTo>
                  <a:lnTo>
                    <a:pt x="0" y="0"/>
                  </a:lnTo>
                  <a:close/>
                </a:path>
              </a:pathLst>
            </a:custGeom>
            <a:blipFill>
              <a:blip r:embed="rId6"/>
              <a:stretch>
                <a:fillRect/>
              </a:stretch>
            </a:blipFill>
          </p:spPr>
        </p:sp>
        <p:sp>
          <p:nvSpPr>
            <p:cNvPr id="10" name="Freeform 10"/>
            <p:cNvSpPr/>
            <p:nvPr/>
          </p:nvSpPr>
          <p:spPr>
            <a:xfrm>
              <a:off x="3283815" y="1563744"/>
              <a:ext cx="2377008" cy="3197076"/>
            </a:xfrm>
            <a:custGeom>
              <a:avLst/>
              <a:gdLst/>
              <a:ahLst/>
              <a:cxnLst/>
              <a:rect l="l" t="t" r="r" b="b"/>
              <a:pathLst>
                <a:path w="2377008" h="3197076">
                  <a:moveTo>
                    <a:pt x="0" y="0"/>
                  </a:moveTo>
                  <a:lnTo>
                    <a:pt x="2377008" y="0"/>
                  </a:lnTo>
                  <a:lnTo>
                    <a:pt x="2377008" y="3197076"/>
                  </a:lnTo>
                  <a:lnTo>
                    <a:pt x="0" y="3197076"/>
                  </a:lnTo>
                  <a:lnTo>
                    <a:pt x="0" y="0"/>
                  </a:lnTo>
                  <a:close/>
                </a:path>
              </a:pathLst>
            </a:custGeom>
            <a:blipFill>
              <a:blip r:embed="rId7"/>
              <a:stretch>
                <a:fillRect/>
              </a:stretch>
            </a:blipFill>
          </p:spPr>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8BFB8"/>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372997" y="8146417"/>
            <a:ext cx="21571817" cy="5782245"/>
            <a:chOff x="0" y="0"/>
            <a:chExt cx="5681466" cy="1522896"/>
          </a:xfrm>
        </p:grpSpPr>
        <p:sp>
          <p:nvSpPr>
            <p:cNvPr id="3" name="Freeform 3"/>
            <p:cNvSpPr/>
            <p:nvPr/>
          </p:nvSpPr>
          <p:spPr>
            <a:xfrm>
              <a:off x="0" y="0"/>
              <a:ext cx="5681466" cy="1522896"/>
            </a:xfrm>
            <a:custGeom>
              <a:avLst/>
              <a:gdLst/>
              <a:ahLst/>
              <a:cxnLst/>
              <a:rect l="l" t="t" r="r" b="b"/>
              <a:pathLst>
                <a:path w="5681466" h="1522896">
                  <a:moveTo>
                    <a:pt x="0" y="0"/>
                  </a:moveTo>
                  <a:lnTo>
                    <a:pt x="5681466" y="0"/>
                  </a:lnTo>
                  <a:lnTo>
                    <a:pt x="5681466" y="1522896"/>
                  </a:lnTo>
                  <a:lnTo>
                    <a:pt x="0" y="1522896"/>
                  </a:lnTo>
                  <a:close/>
                </a:path>
              </a:pathLst>
            </a:custGeom>
            <a:solidFill>
              <a:srgbClr val="FFF09E"/>
            </a:solidFill>
          </p:spPr>
        </p:sp>
        <p:sp>
          <p:nvSpPr>
            <p:cNvPr id="4" name="TextBox 4"/>
            <p:cNvSpPr txBox="1"/>
            <p:nvPr/>
          </p:nvSpPr>
          <p:spPr>
            <a:xfrm>
              <a:off x="0" y="-57150"/>
              <a:ext cx="5681466" cy="1580046"/>
            </a:xfrm>
            <a:prstGeom prst="rect">
              <a:avLst/>
            </a:prstGeom>
          </p:spPr>
          <p:txBody>
            <a:bodyPr lIns="50800" tIns="50800" rIns="50800" bIns="50800" rtlCol="0" anchor="ctr"/>
            <a:lstStyle/>
            <a:p>
              <a:pPr algn="ctr">
                <a:lnSpc>
                  <a:spcPts val="2659"/>
                </a:lnSpc>
              </a:pPr>
              <a:endParaRPr dirty="0"/>
            </a:p>
          </p:txBody>
        </p:sp>
      </p:grpSp>
      <p:sp>
        <p:nvSpPr>
          <p:cNvPr id="5" name="Freeform 5">
            <a:extLst>
              <a:ext uri="{C183D7F6-B498-43B3-948B-1728B52AA6E4}">
                <adec:decorative xmlns:adec="http://schemas.microsoft.com/office/drawing/2017/decorative" val="1"/>
              </a:ext>
            </a:extLst>
          </p:cNvPr>
          <p:cNvSpPr/>
          <p:nvPr/>
        </p:nvSpPr>
        <p:spPr>
          <a:xfrm>
            <a:off x="16735470" y="0"/>
            <a:ext cx="3105059" cy="9032899"/>
          </a:xfrm>
          <a:custGeom>
            <a:avLst/>
            <a:gdLst/>
            <a:ahLst/>
            <a:cxnLst/>
            <a:rect l="l" t="t" r="r" b="b"/>
            <a:pathLst>
              <a:path w="3105059" h="9032899">
                <a:moveTo>
                  <a:pt x="0" y="0"/>
                </a:moveTo>
                <a:lnTo>
                  <a:pt x="3105060" y="0"/>
                </a:lnTo>
                <a:lnTo>
                  <a:pt x="3105060" y="9032899"/>
                </a:lnTo>
                <a:lnTo>
                  <a:pt x="0" y="90328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a:extLst>
              <a:ext uri="{C183D7F6-B498-43B3-948B-1728B52AA6E4}">
                <adec:decorative xmlns:adec="http://schemas.microsoft.com/office/drawing/2017/decorative" val="1"/>
              </a:ext>
            </a:extLst>
          </p:cNvPr>
          <p:cNvSpPr/>
          <p:nvPr/>
        </p:nvSpPr>
        <p:spPr>
          <a:xfrm>
            <a:off x="12444984" y="2468117"/>
            <a:ext cx="5551407" cy="7818883"/>
          </a:xfrm>
          <a:custGeom>
            <a:avLst/>
            <a:gdLst/>
            <a:ahLst/>
            <a:cxnLst/>
            <a:rect l="l" t="t" r="r" b="b"/>
            <a:pathLst>
              <a:path w="5551407" h="7818883">
                <a:moveTo>
                  <a:pt x="0" y="0"/>
                </a:moveTo>
                <a:lnTo>
                  <a:pt x="5551407" y="0"/>
                </a:lnTo>
                <a:lnTo>
                  <a:pt x="5551407" y="7818883"/>
                </a:lnTo>
                <a:lnTo>
                  <a:pt x="0" y="7818883"/>
                </a:lnTo>
                <a:lnTo>
                  <a:pt x="0" y="0"/>
                </a:lnTo>
                <a:close/>
              </a:path>
            </a:pathLst>
          </a:custGeom>
          <a:blipFill>
            <a:blip r:embed="rId4"/>
            <a:stretch>
              <a:fillRect/>
            </a:stretch>
          </a:blipFill>
        </p:spPr>
      </p:sp>
      <p:sp>
        <p:nvSpPr>
          <p:cNvPr id="7" name="Freeform 7">
            <a:extLst>
              <a:ext uri="{C183D7F6-B498-43B3-948B-1728B52AA6E4}">
                <adec:decorative xmlns:adec="http://schemas.microsoft.com/office/drawing/2017/decorative" val="1"/>
              </a:ext>
            </a:extLst>
          </p:cNvPr>
          <p:cNvSpPr/>
          <p:nvPr/>
        </p:nvSpPr>
        <p:spPr>
          <a:xfrm>
            <a:off x="0" y="7096610"/>
            <a:ext cx="2598375" cy="3872578"/>
          </a:xfrm>
          <a:custGeom>
            <a:avLst/>
            <a:gdLst/>
            <a:ahLst/>
            <a:cxnLst/>
            <a:rect l="l" t="t" r="r" b="b"/>
            <a:pathLst>
              <a:path w="2598375" h="3872578">
                <a:moveTo>
                  <a:pt x="0" y="0"/>
                </a:moveTo>
                <a:lnTo>
                  <a:pt x="2598375" y="0"/>
                </a:lnTo>
                <a:lnTo>
                  <a:pt x="2598375" y="3872578"/>
                </a:lnTo>
                <a:lnTo>
                  <a:pt x="0" y="387257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a:extLst>
              <a:ext uri="{C183D7F6-B498-43B3-948B-1728B52AA6E4}">
                <adec:decorative xmlns:adec="http://schemas.microsoft.com/office/drawing/2017/decorative" val="1"/>
              </a:ext>
            </a:extLst>
          </p:cNvPr>
          <p:cNvSpPr/>
          <p:nvPr/>
        </p:nvSpPr>
        <p:spPr>
          <a:xfrm>
            <a:off x="4427394" y="7731252"/>
            <a:ext cx="7315200" cy="3054096"/>
          </a:xfrm>
          <a:custGeom>
            <a:avLst/>
            <a:gdLst/>
            <a:ahLst/>
            <a:cxnLst/>
            <a:rect l="l" t="t" r="r" b="b"/>
            <a:pathLst>
              <a:path w="7315200" h="3054096">
                <a:moveTo>
                  <a:pt x="0" y="0"/>
                </a:moveTo>
                <a:lnTo>
                  <a:pt x="7315200" y="0"/>
                </a:lnTo>
                <a:lnTo>
                  <a:pt x="7315200" y="3054096"/>
                </a:lnTo>
                <a:lnTo>
                  <a:pt x="0" y="305409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a:extLst>
              <a:ext uri="{C183D7F6-B498-43B3-948B-1728B52AA6E4}">
                <adec:decorative xmlns:adec="http://schemas.microsoft.com/office/drawing/2017/decorative" val="1"/>
              </a:ext>
            </a:extLst>
          </p:cNvPr>
          <p:cNvSpPr/>
          <p:nvPr/>
        </p:nvSpPr>
        <p:spPr>
          <a:xfrm>
            <a:off x="5926003" y="7864164"/>
            <a:ext cx="3991496" cy="1496811"/>
          </a:xfrm>
          <a:custGeom>
            <a:avLst/>
            <a:gdLst/>
            <a:ahLst/>
            <a:cxnLst/>
            <a:rect l="l" t="t" r="r" b="b"/>
            <a:pathLst>
              <a:path w="3991496" h="1496811">
                <a:moveTo>
                  <a:pt x="0" y="0"/>
                </a:moveTo>
                <a:lnTo>
                  <a:pt x="3991496" y="0"/>
                </a:lnTo>
                <a:lnTo>
                  <a:pt x="3991496" y="1496811"/>
                </a:lnTo>
                <a:lnTo>
                  <a:pt x="0" y="1496811"/>
                </a:lnTo>
                <a:lnTo>
                  <a:pt x="0" y="0"/>
                </a:lnTo>
                <a:close/>
              </a:path>
            </a:pathLst>
          </a:custGeom>
          <a:blipFill>
            <a:blip r:embed="rId9"/>
            <a:stretch>
              <a:fillRect/>
            </a:stretch>
          </a:blipFill>
        </p:spPr>
      </p:sp>
      <p:sp>
        <p:nvSpPr>
          <p:cNvPr id="10" name="Freeform 10">
            <a:extLst>
              <a:ext uri="{C183D7F6-B498-43B3-948B-1728B52AA6E4}">
                <adec:decorative xmlns:adec="http://schemas.microsoft.com/office/drawing/2017/decorative" val="1"/>
              </a:ext>
            </a:extLst>
          </p:cNvPr>
          <p:cNvSpPr/>
          <p:nvPr/>
        </p:nvSpPr>
        <p:spPr>
          <a:xfrm>
            <a:off x="12022602" y="8146417"/>
            <a:ext cx="1405123" cy="1993083"/>
          </a:xfrm>
          <a:custGeom>
            <a:avLst/>
            <a:gdLst/>
            <a:ahLst/>
            <a:cxnLst/>
            <a:rect l="l" t="t" r="r" b="b"/>
            <a:pathLst>
              <a:path w="1405123" h="1993083">
                <a:moveTo>
                  <a:pt x="0" y="0"/>
                </a:moveTo>
                <a:lnTo>
                  <a:pt x="1405123" y="0"/>
                </a:lnTo>
                <a:lnTo>
                  <a:pt x="1405123" y="1993082"/>
                </a:lnTo>
                <a:lnTo>
                  <a:pt x="0" y="199308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itle 12">
            <a:extLst>
              <a:ext uri="{FF2B5EF4-FFF2-40B4-BE49-F238E27FC236}">
                <a16:creationId xmlns:a16="http://schemas.microsoft.com/office/drawing/2014/main" id="{10E17679-C409-4083-BE25-A2DAC40AB3AF}"/>
              </a:ext>
            </a:extLst>
          </p:cNvPr>
          <p:cNvSpPr>
            <a:spLocks noGrp="1"/>
          </p:cNvSpPr>
          <p:nvPr>
            <p:ph type="title"/>
          </p:nvPr>
        </p:nvSpPr>
        <p:spPr>
          <a:xfrm>
            <a:off x="182649" y="374656"/>
            <a:ext cx="6080298" cy="1143000"/>
          </a:xfrm>
        </p:spPr>
        <p:txBody>
          <a:bodyPr>
            <a:noAutofit/>
          </a:bodyPr>
          <a:lstStyle/>
          <a:p>
            <a:r>
              <a:rPr lang="en-US" sz="7000" b="1" dirty="0">
                <a:solidFill>
                  <a:srgbClr val="000000"/>
                </a:solidFill>
                <a:latin typeface="Canva Sans Bold"/>
                <a:ea typeface="Canva Sans Bold"/>
                <a:cs typeface="Canva Sans Bold"/>
                <a:sym typeface="Canva Sans Bold"/>
              </a:rPr>
              <a:t>Overview</a:t>
            </a:r>
            <a:endParaRPr lang="en-US" sz="7000" dirty="0"/>
          </a:p>
        </p:txBody>
      </p:sp>
      <p:sp>
        <p:nvSpPr>
          <p:cNvPr id="11" name="TextBox 11"/>
          <p:cNvSpPr txBox="1"/>
          <p:nvPr/>
        </p:nvSpPr>
        <p:spPr>
          <a:xfrm>
            <a:off x="1028700" y="1955485"/>
            <a:ext cx="8244649" cy="4221480"/>
          </a:xfrm>
          <a:prstGeom prst="rect">
            <a:avLst/>
          </a:prstGeom>
        </p:spPr>
        <p:txBody>
          <a:bodyPr lIns="0" tIns="0" rIns="0" bIns="0" rtlCol="0" anchor="t">
            <a:spAutoFit/>
          </a:bodyPr>
          <a:lstStyle/>
          <a:p>
            <a:pPr marL="1036320" lvl="1" indent="-518160" algn="l">
              <a:lnSpc>
                <a:spcPts val="6719"/>
              </a:lnSpc>
              <a:buFont typeface="Arial"/>
              <a:buChar char="•"/>
            </a:pPr>
            <a:r>
              <a:rPr lang="en-US" sz="4800" dirty="0">
                <a:solidFill>
                  <a:srgbClr val="000000"/>
                </a:solidFill>
                <a:latin typeface="Kollektif"/>
                <a:ea typeface="Kollektif"/>
                <a:cs typeface="Kollektif"/>
                <a:sym typeface="Kollektif"/>
              </a:rPr>
              <a:t>Introduction</a:t>
            </a:r>
          </a:p>
          <a:p>
            <a:pPr marL="1036320" lvl="1" indent="-518160" algn="l">
              <a:lnSpc>
                <a:spcPts val="6719"/>
              </a:lnSpc>
              <a:buFont typeface="Arial"/>
              <a:buChar char="•"/>
            </a:pPr>
            <a:r>
              <a:rPr lang="en-US" sz="4800" dirty="0">
                <a:solidFill>
                  <a:srgbClr val="000000"/>
                </a:solidFill>
                <a:latin typeface="Kollektif"/>
                <a:ea typeface="Kollektif"/>
                <a:cs typeface="Kollektif"/>
                <a:sym typeface="Kollektif"/>
              </a:rPr>
              <a:t>General paper formatting and structure</a:t>
            </a:r>
          </a:p>
          <a:p>
            <a:pPr marL="1036320" lvl="1" indent="-518160" algn="l">
              <a:lnSpc>
                <a:spcPts val="6719"/>
              </a:lnSpc>
              <a:buFont typeface="Arial"/>
              <a:buChar char="•"/>
            </a:pPr>
            <a:r>
              <a:rPr lang="en-US" sz="4800" dirty="0">
                <a:solidFill>
                  <a:srgbClr val="000000"/>
                </a:solidFill>
                <a:latin typeface="Kollektif"/>
                <a:ea typeface="Kollektif"/>
                <a:cs typeface="Kollektif"/>
                <a:sym typeface="Kollektif"/>
              </a:rPr>
              <a:t>In-text citations</a:t>
            </a:r>
          </a:p>
          <a:p>
            <a:pPr marL="1036320" lvl="1" indent="-518160" algn="l">
              <a:lnSpc>
                <a:spcPts val="6719"/>
              </a:lnSpc>
              <a:buFont typeface="Arial"/>
              <a:buChar char="•"/>
            </a:pPr>
            <a:r>
              <a:rPr lang="en-US" sz="4800" dirty="0">
                <a:solidFill>
                  <a:srgbClr val="000000"/>
                </a:solidFill>
                <a:latin typeface="Kollektif"/>
                <a:ea typeface="Kollektif"/>
                <a:cs typeface="Kollektif"/>
                <a:sym typeface="Kollektif"/>
              </a:rPr>
              <a:t>Reference list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8BFB8"/>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305604" y="199911"/>
            <a:ext cx="17676791" cy="9689434"/>
          </a:xfrm>
          <a:prstGeom prst="rect">
            <a:avLst/>
          </a:prstGeom>
          <a:solidFill>
            <a:srgbClr val="FFFADE"/>
          </a:solidFill>
        </p:spPr>
      </p:sp>
      <p:sp>
        <p:nvSpPr>
          <p:cNvPr id="17" name="Title 16">
            <a:extLst>
              <a:ext uri="{FF2B5EF4-FFF2-40B4-BE49-F238E27FC236}">
                <a16:creationId xmlns:a16="http://schemas.microsoft.com/office/drawing/2014/main" id="{A2DA133E-0417-4451-882C-1753338D83DC}"/>
              </a:ext>
            </a:extLst>
          </p:cNvPr>
          <p:cNvSpPr>
            <a:spLocks noGrp="1"/>
          </p:cNvSpPr>
          <p:nvPr>
            <p:ph type="ctrTitle"/>
          </p:nvPr>
        </p:nvSpPr>
        <p:spPr>
          <a:xfrm>
            <a:off x="438150" y="198682"/>
            <a:ext cx="9296400" cy="1470025"/>
          </a:xfrm>
        </p:spPr>
        <p:txBody>
          <a:bodyPr>
            <a:noAutofit/>
          </a:bodyPr>
          <a:lstStyle/>
          <a:p>
            <a:r>
              <a:rPr lang="en-US" sz="7000" dirty="0">
                <a:latin typeface="Canva Sans Bold" panose="020B0604020202020204" charset="0"/>
              </a:rPr>
              <a:t>Creating Citations:</a:t>
            </a:r>
          </a:p>
        </p:txBody>
      </p:sp>
      <p:sp>
        <p:nvSpPr>
          <p:cNvPr id="18" name="Subtitle 17">
            <a:extLst>
              <a:ext uri="{FF2B5EF4-FFF2-40B4-BE49-F238E27FC236}">
                <a16:creationId xmlns:a16="http://schemas.microsoft.com/office/drawing/2014/main" id="{E37AB1F7-79D3-4059-8EFB-59ACBC41C126}"/>
              </a:ext>
            </a:extLst>
          </p:cNvPr>
          <p:cNvSpPr>
            <a:spLocks noGrp="1"/>
          </p:cNvSpPr>
          <p:nvPr>
            <p:ph type="subTitle" idx="1"/>
          </p:nvPr>
        </p:nvSpPr>
        <p:spPr>
          <a:xfrm>
            <a:off x="132546" y="1450752"/>
            <a:ext cx="4589841" cy="830746"/>
          </a:xfrm>
        </p:spPr>
        <p:txBody>
          <a:bodyPr>
            <a:normAutofit/>
          </a:bodyPr>
          <a:lstStyle/>
          <a:p>
            <a:r>
              <a:rPr lang="en-US" sz="4700" dirty="0">
                <a:solidFill>
                  <a:schemeClr val="tx1"/>
                </a:solidFill>
                <a:latin typeface="Canva Sans Bold" panose="020B0604020202020204" charset="0"/>
              </a:rPr>
              <a:t>Author(s)</a:t>
            </a:r>
          </a:p>
        </p:txBody>
      </p:sp>
      <p:sp>
        <p:nvSpPr>
          <p:cNvPr id="19" name="TextBox 18">
            <a:extLst>
              <a:ext uri="{FF2B5EF4-FFF2-40B4-BE49-F238E27FC236}">
                <a16:creationId xmlns:a16="http://schemas.microsoft.com/office/drawing/2014/main" id="{F1FDE088-B1A3-44DB-A72E-71E87CE44855}"/>
              </a:ext>
            </a:extLst>
          </p:cNvPr>
          <p:cNvSpPr txBox="1"/>
          <p:nvPr/>
        </p:nvSpPr>
        <p:spPr>
          <a:xfrm>
            <a:off x="1937161" y="2507171"/>
            <a:ext cx="3214091" cy="630942"/>
          </a:xfrm>
          <a:prstGeom prst="rect">
            <a:avLst/>
          </a:prstGeom>
          <a:noFill/>
        </p:spPr>
        <p:txBody>
          <a:bodyPr wrap="square" rtlCol="0">
            <a:spAutoFit/>
          </a:bodyPr>
          <a:lstStyle/>
          <a:p>
            <a:r>
              <a:rPr lang="en-US" sz="3500" b="1" dirty="0">
                <a:latin typeface="Kollektif" panose="020B0604020202020204" charset="0"/>
              </a:rPr>
              <a:t>Single Author</a:t>
            </a:r>
          </a:p>
        </p:txBody>
      </p:sp>
      <p:sp>
        <p:nvSpPr>
          <p:cNvPr id="20" name="TextBox 19">
            <a:extLst>
              <a:ext uri="{FF2B5EF4-FFF2-40B4-BE49-F238E27FC236}">
                <a16:creationId xmlns:a16="http://schemas.microsoft.com/office/drawing/2014/main" id="{7814C637-E9E6-491C-A651-522A13655025}"/>
              </a:ext>
            </a:extLst>
          </p:cNvPr>
          <p:cNvSpPr txBox="1"/>
          <p:nvPr/>
        </p:nvSpPr>
        <p:spPr>
          <a:xfrm>
            <a:off x="2726799" y="2934495"/>
            <a:ext cx="8347588" cy="770147"/>
          </a:xfrm>
          <a:prstGeom prst="rect">
            <a:avLst/>
          </a:prstGeom>
          <a:noFill/>
        </p:spPr>
        <p:txBody>
          <a:bodyPr wrap="square" rtlCol="0">
            <a:spAutoFit/>
          </a:bodyPr>
          <a:lstStyle/>
          <a:p>
            <a:pPr>
              <a:lnSpc>
                <a:spcPts val="6106"/>
              </a:lnSpc>
            </a:pPr>
            <a:r>
              <a:rPr lang="en-US" sz="3100" dirty="0">
                <a:solidFill>
                  <a:srgbClr val="000000"/>
                </a:solidFill>
                <a:latin typeface="Kollektif"/>
                <a:ea typeface="Kollektif"/>
                <a:cs typeface="Kollektif"/>
                <a:sym typeface="Kollektif"/>
              </a:rPr>
              <a:t>List the author’s last name followed by initials. </a:t>
            </a:r>
          </a:p>
        </p:txBody>
      </p:sp>
      <p:sp>
        <p:nvSpPr>
          <p:cNvPr id="21" name="TextBox 20">
            <a:extLst>
              <a:ext uri="{FF2B5EF4-FFF2-40B4-BE49-F238E27FC236}">
                <a16:creationId xmlns:a16="http://schemas.microsoft.com/office/drawing/2014/main" id="{DADBEB8C-DAB2-482E-B85A-1D5546DDFFD2}"/>
              </a:ext>
            </a:extLst>
          </p:cNvPr>
          <p:cNvSpPr txBox="1"/>
          <p:nvPr/>
        </p:nvSpPr>
        <p:spPr>
          <a:xfrm>
            <a:off x="3645418" y="3461672"/>
            <a:ext cx="5147187" cy="681405"/>
          </a:xfrm>
          <a:prstGeom prst="rect">
            <a:avLst/>
          </a:prstGeom>
          <a:noFill/>
        </p:spPr>
        <p:txBody>
          <a:bodyPr wrap="square" rtlCol="0">
            <a:spAutoFit/>
          </a:bodyPr>
          <a:lstStyle/>
          <a:p>
            <a:pPr>
              <a:lnSpc>
                <a:spcPts val="5319"/>
              </a:lnSpc>
            </a:pPr>
            <a:r>
              <a:rPr lang="en-US" sz="2700" dirty="0">
                <a:solidFill>
                  <a:srgbClr val="000000"/>
                </a:solidFill>
                <a:latin typeface="Kollektif"/>
                <a:ea typeface="Kollektif"/>
                <a:cs typeface="Kollektif"/>
                <a:sym typeface="Kollektif"/>
              </a:rPr>
              <a:t>Example: Broadhead, L.</a:t>
            </a:r>
          </a:p>
        </p:txBody>
      </p:sp>
      <p:sp>
        <p:nvSpPr>
          <p:cNvPr id="22" name="TextBox 21">
            <a:extLst>
              <a:ext uri="{FF2B5EF4-FFF2-40B4-BE49-F238E27FC236}">
                <a16:creationId xmlns:a16="http://schemas.microsoft.com/office/drawing/2014/main" id="{8AC8123C-3867-4496-8D4A-DD84AA48255F}"/>
              </a:ext>
            </a:extLst>
          </p:cNvPr>
          <p:cNvSpPr txBox="1"/>
          <p:nvPr/>
        </p:nvSpPr>
        <p:spPr>
          <a:xfrm>
            <a:off x="1892386" y="4348942"/>
            <a:ext cx="3303639" cy="907941"/>
          </a:xfrm>
          <a:prstGeom prst="rect">
            <a:avLst/>
          </a:prstGeom>
          <a:noFill/>
        </p:spPr>
        <p:txBody>
          <a:bodyPr wrap="square" rtlCol="0">
            <a:spAutoFit/>
          </a:bodyPr>
          <a:lstStyle/>
          <a:p>
            <a:r>
              <a:rPr lang="en-US" sz="3500" b="1" dirty="0">
                <a:solidFill>
                  <a:srgbClr val="000000"/>
                </a:solidFill>
                <a:latin typeface="Kollektif Bold"/>
                <a:ea typeface="Kollektif Bold"/>
                <a:cs typeface="Kollektif Bold"/>
                <a:sym typeface="Kollektif Bold"/>
              </a:rPr>
              <a:t>Two Authors</a:t>
            </a:r>
          </a:p>
          <a:p>
            <a:endParaRPr lang="en-US" dirty="0"/>
          </a:p>
        </p:txBody>
      </p:sp>
      <p:sp>
        <p:nvSpPr>
          <p:cNvPr id="23" name="TextBox 22">
            <a:extLst>
              <a:ext uri="{FF2B5EF4-FFF2-40B4-BE49-F238E27FC236}">
                <a16:creationId xmlns:a16="http://schemas.microsoft.com/office/drawing/2014/main" id="{AB5E0C3D-771F-4860-9F00-731E4CC5B056}"/>
              </a:ext>
            </a:extLst>
          </p:cNvPr>
          <p:cNvSpPr txBox="1"/>
          <p:nvPr/>
        </p:nvSpPr>
        <p:spPr>
          <a:xfrm>
            <a:off x="2748922" y="4964965"/>
            <a:ext cx="14434645" cy="1058688"/>
          </a:xfrm>
          <a:prstGeom prst="rect">
            <a:avLst/>
          </a:prstGeom>
          <a:noFill/>
        </p:spPr>
        <p:txBody>
          <a:bodyPr wrap="square" rtlCol="0">
            <a:spAutoFit/>
          </a:bodyPr>
          <a:lstStyle/>
          <a:p>
            <a:pPr>
              <a:lnSpc>
                <a:spcPts val="3874"/>
              </a:lnSpc>
            </a:pPr>
            <a:r>
              <a:rPr lang="en-US" sz="3100" dirty="0">
                <a:solidFill>
                  <a:srgbClr val="000000"/>
                </a:solidFill>
                <a:latin typeface="Kollektif"/>
                <a:ea typeface="Kollektif"/>
                <a:cs typeface="Kollektif"/>
                <a:sym typeface="Kollektif"/>
              </a:rPr>
              <a:t>List the authors’ last names followed by initials, separate them with a comma, and combine them with an ampersand (&amp;). </a:t>
            </a:r>
          </a:p>
        </p:txBody>
      </p:sp>
      <p:sp>
        <p:nvSpPr>
          <p:cNvPr id="24" name="TextBox 23">
            <a:extLst>
              <a:ext uri="{FF2B5EF4-FFF2-40B4-BE49-F238E27FC236}">
                <a16:creationId xmlns:a16="http://schemas.microsoft.com/office/drawing/2014/main" id="{D28F952E-B357-406D-9380-9CBF0C1CBA80}"/>
              </a:ext>
            </a:extLst>
          </p:cNvPr>
          <p:cNvSpPr txBox="1"/>
          <p:nvPr/>
        </p:nvSpPr>
        <p:spPr>
          <a:xfrm>
            <a:off x="3645418" y="5960768"/>
            <a:ext cx="6726918" cy="784830"/>
          </a:xfrm>
          <a:prstGeom prst="rect">
            <a:avLst/>
          </a:prstGeom>
          <a:noFill/>
        </p:spPr>
        <p:txBody>
          <a:bodyPr wrap="square" rtlCol="0">
            <a:spAutoFit/>
          </a:bodyPr>
          <a:lstStyle/>
          <a:p>
            <a:r>
              <a:rPr lang="en-US" sz="2700" dirty="0">
                <a:solidFill>
                  <a:srgbClr val="000000"/>
                </a:solidFill>
                <a:latin typeface="Kollektif"/>
                <a:ea typeface="Kollektif"/>
                <a:cs typeface="Kollektif"/>
                <a:sym typeface="Kollektif"/>
              </a:rPr>
              <a:t>Example: Freedland, J., &amp; Young, K. </a:t>
            </a:r>
          </a:p>
          <a:p>
            <a:endParaRPr lang="en-US" dirty="0"/>
          </a:p>
        </p:txBody>
      </p:sp>
      <p:sp>
        <p:nvSpPr>
          <p:cNvPr id="25" name="TextBox 24">
            <a:extLst>
              <a:ext uri="{FF2B5EF4-FFF2-40B4-BE49-F238E27FC236}">
                <a16:creationId xmlns:a16="http://schemas.microsoft.com/office/drawing/2014/main" id="{FAFE08F0-9A45-41F2-8703-BEBDAD7F5895}"/>
              </a:ext>
            </a:extLst>
          </p:cNvPr>
          <p:cNvSpPr txBox="1"/>
          <p:nvPr/>
        </p:nvSpPr>
        <p:spPr>
          <a:xfrm>
            <a:off x="1872721" y="6674214"/>
            <a:ext cx="6005052" cy="907941"/>
          </a:xfrm>
          <a:prstGeom prst="rect">
            <a:avLst/>
          </a:prstGeom>
          <a:noFill/>
        </p:spPr>
        <p:txBody>
          <a:bodyPr wrap="square" rtlCol="0">
            <a:spAutoFit/>
          </a:bodyPr>
          <a:lstStyle/>
          <a:p>
            <a:r>
              <a:rPr lang="en-US" sz="3500" b="1" dirty="0">
                <a:solidFill>
                  <a:srgbClr val="000000"/>
                </a:solidFill>
                <a:latin typeface="Kollektif Bold"/>
                <a:ea typeface="Kollektif Bold"/>
                <a:cs typeface="Kollektif Bold"/>
                <a:sym typeface="Kollektif Bold"/>
              </a:rPr>
              <a:t>Three to Twenty Authors</a:t>
            </a:r>
          </a:p>
          <a:p>
            <a:endParaRPr lang="en-US" dirty="0"/>
          </a:p>
        </p:txBody>
      </p:sp>
      <p:sp>
        <p:nvSpPr>
          <p:cNvPr id="26" name="TextBox 25">
            <a:extLst>
              <a:ext uri="{FF2B5EF4-FFF2-40B4-BE49-F238E27FC236}">
                <a16:creationId xmlns:a16="http://schemas.microsoft.com/office/drawing/2014/main" id="{AA07D296-7BAE-4483-B93C-FF6363384E7D}"/>
              </a:ext>
            </a:extLst>
          </p:cNvPr>
          <p:cNvSpPr txBox="1"/>
          <p:nvPr/>
        </p:nvSpPr>
        <p:spPr>
          <a:xfrm>
            <a:off x="2748922" y="7279570"/>
            <a:ext cx="14434645" cy="1046440"/>
          </a:xfrm>
          <a:prstGeom prst="rect">
            <a:avLst/>
          </a:prstGeom>
          <a:noFill/>
        </p:spPr>
        <p:txBody>
          <a:bodyPr wrap="square" rtlCol="0">
            <a:spAutoFit/>
          </a:bodyPr>
          <a:lstStyle/>
          <a:p>
            <a:r>
              <a:rPr lang="en-US" sz="3100" dirty="0">
                <a:solidFill>
                  <a:srgbClr val="000000"/>
                </a:solidFill>
                <a:latin typeface="Kollektif"/>
                <a:ea typeface="Kollektif"/>
                <a:cs typeface="Kollektif"/>
                <a:sym typeface="Kollektif"/>
              </a:rPr>
              <a:t>List the authors’ last names followed by initials, separate them with a comma, and precede the final author’s name with an ampersand (&amp;). </a:t>
            </a:r>
          </a:p>
        </p:txBody>
      </p:sp>
      <p:sp>
        <p:nvSpPr>
          <p:cNvPr id="27" name="TextBox 26">
            <a:extLst>
              <a:ext uri="{FF2B5EF4-FFF2-40B4-BE49-F238E27FC236}">
                <a16:creationId xmlns:a16="http://schemas.microsoft.com/office/drawing/2014/main" id="{4AD28BFB-AA6C-4D5C-AD8F-73B6FD528B45}"/>
              </a:ext>
            </a:extLst>
          </p:cNvPr>
          <p:cNvSpPr txBox="1"/>
          <p:nvPr/>
        </p:nvSpPr>
        <p:spPr>
          <a:xfrm>
            <a:off x="3640430" y="8319130"/>
            <a:ext cx="11898648" cy="784830"/>
          </a:xfrm>
          <a:prstGeom prst="rect">
            <a:avLst/>
          </a:prstGeom>
          <a:noFill/>
        </p:spPr>
        <p:txBody>
          <a:bodyPr wrap="square" rtlCol="0">
            <a:spAutoFit/>
          </a:bodyPr>
          <a:lstStyle/>
          <a:p>
            <a:r>
              <a:rPr lang="en-US" sz="2700" dirty="0">
                <a:solidFill>
                  <a:srgbClr val="000000"/>
                </a:solidFill>
                <a:latin typeface="Kollektif"/>
                <a:ea typeface="Kollektif"/>
                <a:cs typeface="Kollektif"/>
                <a:sym typeface="Kollektif"/>
              </a:rPr>
              <a:t>Example: Bates, M., Gustafson, E. M., Porterfield, B. C., &amp; Rosenfeld, L. B. </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4D29A"/>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305605" y="298783"/>
            <a:ext cx="17676791" cy="9689434"/>
          </a:xfrm>
          <a:prstGeom prst="rect">
            <a:avLst/>
          </a:prstGeom>
          <a:solidFill>
            <a:srgbClr val="FFFADE"/>
          </a:solidFill>
        </p:spPr>
      </p:sp>
      <p:sp>
        <p:nvSpPr>
          <p:cNvPr id="16" name="Title 15">
            <a:extLst>
              <a:ext uri="{FF2B5EF4-FFF2-40B4-BE49-F238E27FC236}">
                <a16:creationId xmlns:a16="http://schemas.microsoft.com/office/drawing/2014/main" id="{63C5629C-B29B-4CB2-8817-3FE633C6BA0B}"/>
              </a:ext>
            </a:extLst>
          </p:cNvPr>
          <p:cNvSpPr>
            <a:spLocks noGrp="1"/>
          </p:cNvSpPr>
          <p:nvPr>
            <p:ph type="title"/>
          </p:nvPr>
        </p:nvSpPr>
        <p:spPr/>
        <p:txBody>
          <a:bodyPr>
            <a:noAutofit/>
          </a:bodyPr>
          <a:lstStyle/>
          <a:p>
            <a:r>
              <a:rPr lang="en-US" sz="7000" dirty="0">
                <a:latin typeface="Canva Sans Bold" panose="020B0604020202020204" charset="0"/>
              </a:rPr>
              <a:t>Creating Citations</a:t>
            </a:r>
          </a:p>
        </p:txBody>
      </p:sp>
      <p:sp>
        <p:nvSpPr>
          <p:cNvPr id="4" name="TextBox 4"/>
          <p:cNvSpPr txBox="1"/>
          <p:nvPr/>
        </p:nvSpPr>
        <p:spPr>
          <a:xfrm>
            <a:off x="1028700" y="1485900"/>
            <a:ext cx="8115300" cy="795020"/>
          </a:xfrm>
          <a:prstGeom prst="rect">
            <a:avLst/>
          </a:prstGeom>
        </p:spPr>
        <p:txBody>
          <a:bodyPr lIns="0" tIns="0" rIns="0" bIns="0" rtlCol="0" anchor="t">
            <a:spAutoFit/>
          </a:bodyPr>
          <a:lstStyle/>
          <a:p>
            <a:pPr marL="1014731" lvl="1" indent="-507365" algn="l">
              <a:lnSpc>
                <a:spcPts val="6580"/>
              </a:lnSpc>
              <a:buFont typeface="Arial"/>
              <a:buChar char="•"/>
            </a:pPr>
            <a:r>
              <a:rPr lang="en-US" sz="4700" b="1" dirty="0">
                <a:solidFill>
                  <a:srgbClr val="000000"/>
                </a:solidFill>
                <a:latin typeface="Canva Sans Bold"/>
                <a:ea typeface="Canva Sans Bold"/>
                <a:cs typeface="Canva Sans Bold"/>
                <a:sym typeface="Canva Sans Bold"/>
              </a:rPr>
              <a:t>Journal Article</a:t>
            </a:r>
          </a:p>
        </p:txBody>
      </p:sp>
      <p:sp>
        <p:nvSpPr>
          <p:cNvPr id="18" name="TextBox 17">
            <a:extLst>
              <a:ext uri="{FF2B5EF4-FFF2-40B4-BE49-F238E27FC236}">
                <a16:creationId xmlns:a16="http://schemas.microsoft.com/office/drawing/2014/main" id="{F1F07341-FC0B-4218-9614-2AAF1C125859}"/>
              </a:ext>
            </a:extLst>
          </p:cNvPr>
          <p:cNvSpPr txBox="1"/>
          <p:nvPr/>
        </p:nvSpPr>
        <p:spPr>
          <a:xfrm>
            <a:off x="1371600" y="2391954"/>
            <a:ext cx="17311067" cy="631776"/>
          </a:xfrm>
          <a:prstGeom prst="rect">
            <a:avLst/>
          </a:prstGeom>
          <a:noFill/>
        </p:spPr>
        <p:txBody>
          <a:bodyPr wrap="square" rtlCol="0">
            <a:spAutoFit/>
          </a:bodyPr>
          <a:lstStyle/>
          <a:p>
            <a:pPr lvl="0">
              <a:lnSpc>
                <a:spcPts val="4620"/>
              </a:lnSpc>
              <a:spcBef>
                <a:spcPct val="0"/>
              </a:spcBef>
            </a:pPr>
            <a:r>
              <a:rPr lang="en-US" sz="3300" dirty="0">
                <a:solidFill>
                  <a:srgbClr val="000000"/>
                </a:solidFill>
                <a:latin typeface="Kollektif" panose="020B0604020202020204" charset="0"/>
                <a:ea typeface="Kollektif"/>
                <a:cs typeface="Kollektif"/>
                <a:sym typeface="Kollektif"/>
              </a:rPr>
              <a:t>Author(s). (Year). Title of article. </a:t>
            </a:r>
            <a:r>
              <a:rPr lang="en-US" sz="3300" i="1" dirty="0">
                <a:solidFill>
                  <a:srgbClr val="000000"/>
                </a:solidFill>
                <a:latin typeface="Kollektif" panose="020B0604020202020204" charset="0"/>
                <a:ea typeface="Kollektif Italics"/>
                <a:cs typeface="Kollektif Italics"/>
                <a:sym typeface="Kollektif Italics"/>
              </a:rPr>
              <a:t>Title of Periodical</a:t>
            </a:r>
            <a:r>
              <a:rPr lang="en-US" sz="3300" dirty="0">
                <a:solidFill>
                  <a:srgbClr val="000000"/>
                </a:solidFill>
                <a:latin typeface="Kollektif" panose="020B0604020202020204" charset="0"/>
                <a:ea typeface="Kollektif"/>
                <a:cs typeface="Kollektif"/>
                <a:sym typeface="Kollektif"/>
              </a:rPr>
              <a:t>, </a:t>
            </a:r>
            <a:r>
              <a:rPr lang="en-US" sz="3300" i="1" dirty="0">
                <a:solidFill>
                  <a:srgbClr val="000000"/>
                </a:solidFill>
                <a:latin typeface="Kollektif" panose="020B0604020202020204" charset="0"/>
                <a:ea typeface="Kollektif Italics"/>
                <a:cs typeface="Kollektif Italics"/>
                <a:sym typeface="Kollektif Italics"/>
              </a:rPr>
              <a:t>volume</a:t>
            </a:r>
            <a:r>
              <a:rPr lang="en-US" sz="3300" dirty="0">
                <a:solidFill>
                  <a:srgbClr val="000000"/>
                </a:solidFill>
                <a:latin typeface="Kollektif" panose="020B0604020202020204" charset="0"/>
                <a:ea typeface="Kollektif"/>
                <a:cs typeface="Kollektif"/>
                <a:sym typeface="Kollektif"/>
              </a:rPr>
              <a:t>(issue), pages. DOI (if available)</a:t>
            </a:r>
          </a:p>
        </p:txBody>
      </p:sp>
      <p:sp>
        <p:nvSpPr>
          <p:cNvPr id="19" name="TextBox 18">
            <a:extLst>
              <a:ext uri="{FF2B5EF4-FFF2-40B4-BE49-F238E27FC236}">
                <a16:creationId xmlns:a16="http://schemas.microsoft.com/office/drawing/2014/main" id="{6CF68BCE-ACAC-4B84-B382-8122BC39E43C}"/>
              </a:ext>
            </a:extLst>
          </p:cNvPr>
          <p:cNvSpPr txBox="1"/>
          <p:nvPr/>
        </p:nvSpPr>
        <p:spPr>
          <a:xfrm>
            <a:off x="1981200" y="3155573"/>
            <a:ext cx="1952276" cy="569387"/>
          </a:xfrm>
          <a:prstGeom prst="rect">
            <a:avLst/>
          </a:prstGeom>
          <a:noFill/>
        </p:spPr>
        <p:txBody>
          <a:bodyPr wrap="square" rtlCol="0">
            <a:spAutoFit/>
          </a:bodyPr>
          <a:lstStyle/>
          <a:p>
            <a:r>
              <a:rPr lang="en-US" sz="3100" dirty="0">
                <a:latin typeface="Kollektif" panose="020B0604020202020204" charset="0"/>
              </a:rPr>
              <a:t>Example:</a:t>
            </a:r>
          </a:p>
        </p:txBody>
      </p:sp>
      <p:sp>
        <p:nvSpPr>
          <p:cNvPr id="21" name="TextBox 20">
            <a:extLst>
              <a:ext uri="{FF2B5EF4-FFF2-40B4-BE49-F238E27FC236}">
                <a16:creationId xmlns:a16="http://schemas.microsoft.com/office/drawing/2014/main" id="{6B942E7E-238E-4025-B269-59AFA3D7EADF}"/>
              </a:ext>
            </a:extLst>
          </p:cNvPr>
          <p:cNvSpPr txBox="1"/>
          <p:nvPr/>
        </p:nvSpPr>
        <p:spPr>
          <a:xfrm>
            <a:off x="3444405" y="3685882"/>
            <a:ext cx="13814895" cy="1885581"/>
          </a:xfrm>
          <a:prstGeom prst="rect">
            <a:avLst/>
          </a:prstGeom>
          <a:noFill/>
        </p:spPr>
        <p:txBody>
          <a:bodyPr wrap="square" rtlCol="0">
            <a:spAutoFit/>
          </a:bodyPr>
          <a:lstStyle/>
          <a:p>
            <a:pPr>
              <a:lnSpc>
                <a:spcPct val="150000"/>
              </a:lnSpc>
            </a:pPr>
            <a:r>
              <a:rPr lang="en-US" sz="2700" dirty="0">
                <a:solidFill>
                  <a:srgbClr val="000000"/>
                </a:solidFill>
                <a:latin typeface="Kollektif" panose="020B0604020202020204" charset="0"/>
                <a:ea typeface="Kollektif"/>
                <a:cs typeface="Kollektif"/>
                <a:sym typeface="Kollektif"/>
              </a:rPr>
              <a:t>Bates, M., Gustafson, E. M., Porterfield, B. C., &amp; Rosenfeld, L. B. (2005). “When exactly did 	your sister get unbelievably scary?” Outsider status and Dawn and Spike’s 	relationship. </a:t>
            </a:r>
            <a:r>
              <a:rPr lang="en-US" sz="2700" i="1" dirty="0">
                <a:solidFill>
                  <a:srgbClr val="000000"/>
                </a:solidFill>
                <a:latin typeface="Kollektif" panose="020B0604020202020204" charset="0"/>
                <a:ea typeface="Kollektif Italics"/>
                <a:cs typeface="Kollektif Italics"/>
                <a:sym typeface="Kollektif Italics"/>
              </a:rPr>
              <a:t>Slayage: The International Journal of Buffy+</a:t>
            </a:r>
            <a:r>
              <a:rPr lang="en-US" sz="2700" dirty="0">
                <a:solidFill>
                  <a:srgbClr val="000000"/>
                </a:solidFill>
                <a:latin typeface="Kollektif" panose="020B0604020202020204" charset="0"/>
                <a:ea typeface="Kollektif"/>
                <a:cs typeface="Kollektif"/>
                <a:sym typeface="Kollektif"/>
              </a:rPr>
              <a:t>, </a:t>
            </a:r>
            <a:r>
              <a:rPr lang="en-US" sz="2700" i="1" dirty="0">
                <a:solidFill>
                  <a:srgbClr val="000000"/>
                </a:solidFill>
                <a:latin typeface="Kollektif" panose="020B0604020202020204" charset="0"/>
                <a:ea typeface="Kollektif Italics"/>
                <a:cs typeface="Kollektif Italics"/>
                <a:sym typeface="Kollektif Italics"/>
              </a:rPr>
              <a:t>4</a:t>
            </a:r>
            <a:r>
              <a:rPr lang="en-US" sz="2700" dirty="0">
                <a:solidFill>
                  <a:srgbClr val="000000"/>
                </a:solidFill>
                <a:latin typeface="Kollektif" panose="020B0604020202020204" charset="0"/>
                <a:ea typeface="Kollektif"/>
                <a:cs typeface="Kollektif"/>
                <a:sym typeface="Kollektif"/>
              </a:rPr>
              <a:t>(4).</a:t>
            </a:r>
            <a:endParaRPr lang="en-US" dirty="0">
              <a:solidFill>
                <a:srgbClr val="000000"/>
              </a:solidFill>
              <a:latin typeface="Kollektif"/>
              <a:ea typeface="Kollektif"/>
              <a:cs typeface="Kollektif"/>
              <a:sym typeface="Kollektif"/>
            </a:endParaRPr>
          </a:p>
        </p:txBody>
      </p:sp>
      <p:sp>
        <p:nvSpPr>
          <p:cNvPr id="10" name="TextBox 10"/>
          <p:cNvSpPr txBox="1"/>
          <p:nvPr/>
        </p:nvSpPr>
        <p:spPr>
          <a:xfrm>
            <a:off x="1028700" y="5630493"/>
            <a:ext cx="8115300" cy="795020"/>
          </a:xfrm>
          <a:prstGeom prst="rect">
            <a:avLst/>
          </a:prstGeom>
        </p:spPr>
        <p:txBody>
          <a:bodyPr lIns="0" tIns="0" rIns="0" bIns="0" rtlCol="0" anchor="t">
            <a:spAutoFit/>
          </a:bodyPr>
          <a:lstStyle/>
          <a:p>
            <a:pPr marL="1014731" lvl="1" indent="-507365" algn="l">
              <a:lnSpc>
                <a:spcPts val="6580"/>
              </a:lnSpc>
              <a:buFont typeface="Arial"/>
              <a:buChar char="•"/>
            </a:pPr>
            <a:r>
              <a:rPr lang="en-US" sz="4700" b="1" dirty="0">
                <a:solidFill>
                  <a:srgbClr val="000000"/>
                </a:solidFill>
                <a:latin typeface="Canva Sans Bold"/>
                <a:ea typeface="Canva Sans Bold"/>
                <a:cs typeface="Canva Sans Bold"/>
                <a:sym typeface="Canva Sans Bold"/>
              </a:rPr>
              <a:t>News Article</a:t>
            </a:r>
          </a:p>
        </p:txBody>
      </p:sp>
      <p:sp>
        <p:nvSpPr>
          <p:cNvPr id="22" name="TextBox 21">
            <a:extLst>
              <a:ext uri="{FF2B5EF4-FFF2-40B4-BE49-F238E27FC236}">
                <a16:creationId xmlns:a16="http://schemas.microsoft.com/office/drawing/2014/main" id="{E66EE960-518D-4208-B5BC-72C29C859037}"/>
              </a:ext>
            </a:extLst>
          </p:cNvPr>
          <p:cNvSpPr txBox="1"/>
          <p:nvPr/>
        </p:nvSpPr>
        <p:spPr>
          <a:xfrm>
            <a:off x="1404125" y="6545139"/>
            <a:ext cx="13814894" cy="631776"/>
          </a:xfrm>
          <a:prstGeom prst="rect">
            <a:avLst/>
          </a:prstGeom>
          <a:noFill/>
        </p:spPr>
        <p:txBody>
          <a:bodyPr wrap="square" rtlCol="0">
            <a:spAutoFit/>
          </a:bodyPr>
          <a:lstStyle/>
          <a:p>
            <a:pPr lvl="0">
              <a:lnSpc>
                <a:spcPts val="4620"/>
              </a:lnSpc>
              <a:spcBef>
                <a:spcPct val="0"/>
              </a:spcBef>
            </a:pPr>
            <a:r>
              <a:rPr lang="en-US" sz="3300" dirty="0">
                <a:solidFill>
                  <a:srgbClr val="000000"/>
                </a:solidFill>
                <a:latin typeface="Kollektif" panose="020B0604020202020204" charset="0"/>
                <a:ea typeface="Kollektif"/>
                <a:cs typeface="Kollektif"/>
                <a:sym typeface="Kollektif"/>
              </a:rPr>
              <a:t>Author(s). (Year, Month Date). Title of article. </a:t>
            </a:r>
            <a:r>
              <a:rPr lang="en-US" sz="3300" i="1" dirty="0">
                <a:solidFill>
                  <a:srgbClr val="000000"/>
                </a:solidFill>
                <a:latin typeface="Kollektif" panose="020B0604020202020204" charset="0"/>
                <a:ea typeface="Kollektif Italics"/>
                <a:cs typeface="Kollektif Italics"/>
                <a:sym typeface="Kollektif Italics"/>
              </a:rPr>
              <a:t>Title of Publication</a:t>
            </a:r>
            <a:r>
              <a:rPr lang="en-US" sz="3300" dirty="0">
                <a:solidFill>
                  <a:srgbClr val="000000"/>
                </a:solidFill>
                <a:latin typeface="Kollektif" panose="020B0604020202020204" charset="0"/>
                <a:ea typeface="Kollektif"/>
                <a:cs typeface="Kollektif"/>
                <a:sym typeface="Kollektif"/>
              </a:rPr>
              <a:t>. URL</a:t>
            </a:r>
          </a:p>
        </p:txBody>
      </p:sp>
      <p:sp>
        <p:nvSpPr>
          <p:cNvPr id="23" name="TextBox 22">
            <a:extLst>
              <a:ext uri="{FF2B5EF4-FFF2-40B4-BE49-F238E27FC236}">
                <a16:creationId xmlns:a16="http://schemas.microsoft.com/office/drawing/2014/main" id="{81E9E95F-0B8B-43BF-99D7-22F9B02C3EA7}"/>
              </a:ext>
            </a:extLst>
          </p:cNvPr>
          <p:cNvSpPr txBox="1"/>
          <p:nvPr/>
        </p:nvSpPr>
        <p:spPr>
          <a:xfrm>
            <a:off x="1978411" y="7317435"/>
            <a:ext cx="2281602" cy="569387"/>
          </a:xfrm>
          <a:prstGeom prst="rect">
            <a:avLst/>
          </a:prstGeom>
          <a:noFill/>
        </p:spPr>
        <p:txBody>
          <a:bodyPr wrap="square" rtlCol="0">
            <a:spAutoFit/>
          </a:bodyPr>
          <a:lstStyle/>
          <a:p>
            <a:r>
              <a:rPr lang="en-US" sz="3100" dirty="0">
                <a:latin typeface="Kollektif" panose="020B0604020202020204" charset="0"/>
              </a:rPr>
              <a:t>Example</a:t>
            </a:r>
            <a:r>
              <a:rPr lang="en-US" dirty="0"/>
              <a:t>:</a:t>
            </a:r>
          </a:p>
        </p:txBody>
      </p:sp>
      <p:sp>
        <p:nvSpPr>
          <p:cNvPr id="24" name="TextBox 23">
            <a:extLst>
              <a:ext uri="{FF2B5EF4-FFF2-40B4-BE49-F238E27FC236}">
                <a16:creationId xmlns:a16="http://schemas.microsoft.com/office/drawing/2014/main" id="{A1DC0237-0D2F-450C-BF35-72E7AE5AC071}"/>
              </a:ext>
            </a:extLst>
          </p:cNvPr>
          <p:cNvSpPr txBox="1"/>
          <p:nvPr/>
        </p:nvSpPr>
        <p:spPr>
          <a:xfrm>
            <a:off x="3444405" y="7845454"/>
            <a:ext cx="13929195" cy="1885581"/>
          </a:xfrm>
          <a:prstGeom prst="rect">
            <a:avLst/>
          </a:prstGeom>
          <a:noFill/>
        </p:spPr>
        <p:txBody>
          <a:bodyPr wrap="square" rtlCol="0">
            <a:spAutoFit/>
          </a:bodyPr>
          <a:lstStyle/>
          <a:p>
            <a:pPr>
              <a:lnSpc>
                <a:spcPct val="150000"/>
              </a:lnSpc>
            </a:pPr>
            <a:r>
              <a:rPr lang="en-US" sz="2700" dirty="0">
                <a:solidFill>
                  <a:srgbClr val="000000"/>
                </a:solidFill>
                <a:latin typeface="Kollektif" panose="020B0604020202020204" charset="0"/>
                <a:ea typeface="Kollektif"/>
                <a:cs typeface="Kollektif"/>
                <a:sym typeface="Kollektif"/>
              </a:rPr>
              <a:t>Hunter, T. (2023, July 31). Online book clubs are exploding. Let’s find the right one for you. 	</a:t>
            </a:r>
            <a:r>
              <a:rPr lang="en-US" sz="2700" i="1" dirty="0">
                <a:solidFill>
                  <a:srgbClr val="000000"/>
                </a:solidFill>
                <a:latin typeface="Kollektif" panose="020B0604020202020204" charset="0"/>
                <a:ea typeface="Kollektif Italics"/>
                <a:cs typeface="Kollektif Italics"/>
                <a:sym typeface="Kollektif Italics"/>
              </a:rPr>
              <a:t>Washington Post</a:t>
            </a:r>
            <a:r>
              <a:rPr lang="en-US" sz="2700" dirty="0">
                <a:solidFill>
                  <a:srgbClr val="000000"/>
                </a:solidFill>
                <a:latin typeface="Kollektif" panose="020B0604020202020204" charset="0"/>
                <a:ea typeface="Kollektif"/>
                <a:cs typeface="Kollektif"/>
                <a:sym typeface="Kollektif"/>
              </a:rPr>
              <a:t>. https://www.washingtonpost.com/technology/2023/07/31/book-	 	club-online-in-person/</a:t>
            </a:r>
            <a:r>
              <a:rPr lang="en-US" dirty="0">
                <a:solidFill>
                  <a:srgbClr val="000000"/>
                </a:solidFill>
                <a:latin typeface="Kollektif"/>
                <a:ea typeface="Kollektif"/>
                <a:cs typeface="Kollektif"/>
                <a:sym typeface="Kollektif"/>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09E80"/>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305605" y="298783"/>
            <a:ext cx="17676791" cy="9689434"/>
          </a:xfrm>
          <a:prstGeom prst="rect">
            <a:avLst/>
          </a:prstGeom>
          <a:solidFill>
            <a:srgbClr val="FFFADE"/>
          </a:solidFill>
        </p:spPr>
        <p:txBody>
          <a:bodyPr/>
          <a:lstStyle/>
          <a:p>
            <a:endParaRPr lang="en-US" dirty="0"/>
          </a:p>
        </p:txBody>
      </p:sp>
      <p:sp>
        <p:nvSpPr>
          <p:cNvPr id="16" name="Title 15">
            <a:extLst>
              <a:ext uri="{FF2B5EF4-FFF2-40B4-BE49-F238E27FC236}">
                <a16:creationId xmlns:a16="http://schemas.microsoft.com/office/drawing/2014/main" id="{EC528ECC-044C-4FF5-8694-196935F66538}"/>
              </a:ext>
            </a:extLst>
          </p:cNvPr>
          <p:cNvSpPr>
            <a:spLocks noGrp="1"/>
          </p:cNvSpPr>
          <p:nvPr>
            <p:ph type="title"/>
          </p:nvPr>
        </p:nvSpPr>
        <p:spPr>
          <a:xfrm>
            <a:off x="836971" y="378459"/>
            <a:ext cx="8229600" cy="1143000"/>
          </a:xfrm>
        </p:spPr>
        <p:txBody>
          <a:bodyPr>
            <a:noAutofit/>
          </a:bodyPr>
          <a:lstStyle/>
          <a:p>
            <a:r>
              <a:rPr lang="en-US" sz="7000" dirty="0">
                <a:latin typeface="Canva Sans Bold" panose="020B0604020202020204" charset="0"/>
              </a:rPr>
              <a:t>Creating Citations</a:t>
            </a:r>
          </a:p>
        </p:txBody>
      </p:sp>
      <p:sp>
        <p:nvSpPr>
          <p:cNvPr id="4" name="TextBox 4"/>
          <p:cNvSpPr txBox="1"/>
          <p:nvPr/>
        </p:nvSpPr>
        <p:spPr>
          <a:xfrm>
            <a:off x="1028700" y="1560211"/>
            <a:ext cx="8115300" cy="795020"/>
          </a:xfrm>
          <a:prstGeom prst="rect">
            <a:avLst/>
          </a:prstGeom>
        </p:spPr>
        <p:txBody>
          <a:bodyPr lIns="0" tIns="0" rIns="0" bIns="0" rtlCol="0" anchor="t">
            <a:spAutoFit/>
          </a:bodyPr>
          <a:lstStyle/>
          <a:p>
            <a:pPr marL="1014731" lvl="1" indent="-507365" algn="l">
              <a:lnSpc>
                <a:spcPts val="6580"/>
              </a:lnSpc>
              <a:buFont typeface="Arial"/>
              <a:buChar char="•"/>
            </a:pPr>
            <a:r>
              <a:rPr lang="en-US" sz="4700" b="1" dirty="0">
                <a:solidFill>
                  <a:srgbClr val="000000"/>
                </a:solidFill>
                <a:latin typeface="Canva Sans Bold"/>
                <a:ea typeface="Canva Sans Bold"/>
                <a:cs typeface="Canva Sans Bold"/>
                <a:sym typeface="Canva Sans Bold"/>
              </a:rPr>
              <a:t>Book or eBook</a:t>
            </a:r>
          </a:p>
        </p:txBody>
      </p:sp>
      <p:sp>
        <p:nvSpPr>
          <p:cNvPr id="17" name="TextBox 16">
            <a:extLst>
              <a:ext uri="{FF2B5EF4-FFF2-40B4-BE49-F238E27FC236}">
                <a16:creationId xmlns:a16="http://schemas.microsoft.com/office/drawing/2014/main" id="{C5970416-34AD-4B7B-A46A-0D6AA3D58E58}"/>
              </a:ext>
            </a:extLst>
          </p:cNvPr>
          <p:cNvSpPr txBox="1"/>
          <p:nvPr/>
        </p:nvSpPr>
        <p:spPr>
          <a:xfrm>
            <a:off x="1379959" y="2388750"/>
            <a:ext cx="13174241" cy="631776"/>
          </a:xfrm>
          <a:prstGeom prst="rect">
            <a:avLst/>
          </a:prstGeom>
          <a:noFill/>
        </p:spPr>
        <p:txBody>
          <a:bodyPr wrap="square" rtlCol="0">
            <a:spAutoFit/>
          </a:bodyPr>
          <a:lstStyle/>
          <a:p>
            <a:pPr lvl="0">
              <a:lnSpc>
                <a:spcPts val="4620"/>
              </a:lnSpc>
              <a:spcBef>
                <a:spcPct val="0"/>
              </a:spcBef>
            </a:pPr>
            <a:r>
              <a:rPr lang="en-US" sz="3300" dirty="0">
                <a:solidFill>
                  <a:srgbClr val="000000"/>
                </a:solidFill>
                <a:latin typeface="Kollektif"/>
                <a:ea typeface="Kollektif"/>
                <a:cs typeface="Kollektif"/>
                <a:sym typeface="Kollektif"/>
              </a:rPr>
              <a:t>Author(s). (Year). </a:t>
            </a:r>
            <a:r>
              <a:rPr lang="en-US" sz="3300" i="1" dirty="0">
                <a:solidFill>
                  <a:srgbClr val="000000"/>
                </a:solidFill>
                <a:latin typeface="Kollektif Italics"/>
                <a:ea typeface="Kollektif Italics"/>
                <a:cs typeface="Kollektif Italics"/>
                <a:sym typeface="Kollektif Italics"/>
              </a:rPr>
              <a:t>Title of work</a:t>
            </a:r>
            <a:r>
              <a:rPr lang="en-US" sz="3300" dirty="0">
                <a:solidFill>
                  <a:srgbClr val="000000"/>
                </a:solidFill>
                <a:latin typeface="Kollektif"/>
                <a:ea typeface="Kollektif"/>
                <a:cs typeface="Kollektif"/>
                <a:sym typeface="Kollektif"/>
              </a:rPr>
              <a:t>. Publisher. DOI or URL (if available)</a:t>
            </a:r>
          </a:p>
        </p:txBody>
      </p:sp>
      <p:sp>
        <p:nvSpPr>
          <p:cNvPr id="18" name="TextBox 17">
            <a:extLst>
              <a:ext uri="{FF2B5EF4-FFF2-40B4-BE49-F238E27FC236}">
                <a16:creationId xmlns:a16="http://schemas.microsoft.com/office/drawing/2014/main" id="{8F27172C-E040-4055-9D45-2E4350F44911}"/>
              </a:ext>
            </a:extLst>
          </p:cNvPr>
          <p:cNvSpPr txBox="1"/>
          <p:nvPr/>
        </p:nvSpPr>
        <p:spPr>
          <a:xfrm>
            <a:off x="1981200" y="3155933"/>
            <a:ext cx="1946788" cy="569387"/>
          </a:xfrm>
          <a:prstGeom prst="rect">
            <a:avLst/>
          </a:prstGeom>
          <a:noFill/>
        </p:spPr>
        <p:txBody>
          <a:bodyPr wrap="square" rtlCol="0">
            <a:spAutoFit/>
          </a:bodyPr>
          <a:lstStyle/>
          <a:p>
            <a:r>
              <a:rPr lang="en-US" sz="3100" dirty="0">
                <a:latin typeface="Kollektif" panose="020B0604020202020204" charset="0"/>
              </a:rPr>
              <a:t>Example:</a:t>
            </a:r>
          </a:p>
        </p:txBody>
      </p:sp>
      <p:sp>
        <p:nvSpPr>
          <p:cNvPr id="20" name="TextBox 19">
            <a:extLst>
              <a:ext uri="{FF2B5EF4-FFF2-40B4-BE49-F238E27FC236}">
                <a16:creationId xmlns:a16="http://schemas.microsoft.com/office/drawing/2014/main" id="{A96BDC83-77CD-4B2D-8C93-C50463FEEF34}"/>
              </a:ext>
            </a:extLst>
          </p:cNvPr>
          <p:cNvSpPr txBox="1"/>
          <p:nvPr/>
        </p:nvSpPr>
        <p:spPr>
          <a:xfrm>
            <a:off x="3437456" y="3705515"/>
            <a:ext cx="14083114" cy="1262333"/>
          </a:xfrm>
          <a:prstGeom prst="rect">
            <a:avLst/>
          </a:prstGeom>
          <a:noFill/>
        </p:spPr>
        <p:txBody>
          <a:bodyPr wrap="square" rtlCol="0">
            <a:spAutoFit/>
          </a:bodyPr>
          <a:lstStyle/>
          <a:p>
            <a:pPr>
              <a:lnSpc>
                <a:spcPct val="150000"/>
              </a:lnSpc>
            </a:pPr>
            <a:r>
              <a:rPr lang="en-US" sz="2700" dirty="0">
                <a:solidFill>
                  <a:srgbClr val="000000"/>
                </a:solidFill>
                <a:latin typeface="Kollektif" panose="020B0604020202020204" charset="0"/>
                <a:ea typeface="Kollektif"/>
                <a:cs typeface="Kollektif"/>
                <a:sym typeface="Kollektif"/>
              </a:rPr>
              <a:t>Kossowska, M., &amp; Rosiński, J. (2024). </a:t>
            </a:r>
            <a:r>
              <a:rPr lang="en-US" sz="2700" i="1" dirty="0">
                <a:solidFill>
                  <a:srgbClr val="000000"/>
                </a:solidFill>
                <a:latin typeface="Kollektif" panose="020B0604020202020204" charset="0"/>
                <a:ea typeface="Kollektif Italics"/>
                <a:cs typeface="Kollektif Italics"/>
                <a:sym typeface="Kollektif Italics"/>
              </a:rPr>
              <a:t>Global mindset and international business</a:t>
            </a:r>
            <a:r>
              <a:rPr lang="en-US" sz="2700" dirty="0">
                <a:solidFill>
                  <a:srgbClr val="000000"/>
                </a:solidFill>
                <a:latin typeface="Kollektif" panose="020B0604020202020204" charset="0"/>
                <a:ea typeface="Kollektif"/>
                <a:cs typeface="Kollektif"/>
                <a:sym typeface="Kollektif"/>
              </a:rPr>
              <a:t>. Taylor &amp;  	Francis. https://doi.org/10.4324/9781003407263</a:t>
            </a:r>
          </a:p>
        </p:txBody>
      </p:sp>
      <p:sp>
        <p:nvSpPr>
          <p:cNvPr id="10" name="TextBox 10"/>
          <p:cNvSpPr txBox="1"/>
          <p:nvPr/>
        </p:nvSpPr>
        <p:spPr>
          <a:xfrm>
            <a:off x="1028700" y="5735268"/>
            <a:ext cx="8115300" cy="795020"/>
          </a:xfrm>
          <a:prstGeom prst="rect">
            <a:avLst/>
          </a:prstGeom>
        </p:spPr>
        <p:txBody>
          <a:bodyPr lIns="0" tIns="0" rIns="0" bIns="0" rtlCol="0" anchor="t">
            <a:spAutoFit/>
          </a:bodyPr>
          <a:lstStyle/>
          <a:p>
            <a:pPr marL="1014731" lvl="1" indent="-507365" algn="l">
              <a:lnSpc>
                <a:spcPts val="6580"/>
              </a:lnSpc>
              <a:buFont typeface="Arial"/>
              <a:buChar char="•"/>
            </a:pPr>
            <a:r>
              <a:rPr lang="en-US" sz="4700" b="1" dirty="0">
                <a:solidFill>
                  <a:srgbClr val="000000"/>
                </a:solidFill>
                <a:latin typeface="Canva Sans Bold"/>
                <a:ea typeface="Canva Sans Bold"/>
                <a:cs typeface="Canva Sans Bold"/>
                <a:sym typeface="Canva Sans Bold"/>
              </a:rPr>
              <a:t>Edited Book, No Author</a:t>
            </a:r>
          </a:p>
        </p:txBody>
      </p:sp>
      <p:sp>
        <p:nvSpPr>
          <p:cNvPr id="22" name="TextBox 21">
            <a:extLst>
              <a:ext uri="{FF2B5EF4-FFF2-40B4-BE49-F238E27FC236}">
                <a16:creationId xmlns:a16="http://schemas.microsoft.com/office/drawing/2014/main" id="{2C8C6A33-170B-405F-8E23-6A1D07AE6C59}"/>
              </a:ext>
            </a:extLst>
          </p:cNvPr>
          <p:cNvSpPr txBox="1"/>
          <p:nvPr/>
        </p:nvSpPr>
        <p:spPr>
          <a:xfrm>
            <a:off x="1404506" y="6515100"/>
            <a:ext cx="11930494" cy="631776"/>
          </a:xfrm>
          <a:prstGeom prst="rect">
            <a:avLst/>
          </a:prstGeom>
          <a:noFill/>
        </p:spPr>
        <p:txBody>
          <a:bodyPr wrap="square" rtlCol="0">
            <a:spAutoFit/>
          </a:bodyPr>
          <a:lstStyle/>
          <a:p>
            <a:pPr lvl="0">
              <a:lnSpc>
                <a:spcPts val="4620"/>
              </a:lnSpc>
              <a:spcBef>
                <a:spcPct val="0"/>
              </a:spcBef>
            </a:pPr>
            <a:r>
              <a:rPr lang="en-US" sz="3300" dirty="0">
                <a:solidFill>
                  <a:srgbClr val="000000"/>
                </a:solidFill>
                <a:latin typeface="Kollektif" panose="020B0604020202020204" charset="0"/>
                <a:ea typeface="Kollektif"/>
                <a:cs typeface="Kollektif"/>
                <a:sym typeface="Kollektif"/>
              </a:rPr>
              <a:t>Editor (Ed.). (Year). </a:t>
            </a:r>
            <a:r>
              <a:rPr lang="en-US" sz="3300" i="1" dirty="0">
                <a:solidFill>
                  <a:srgbClr val="000000"/>
                </a:solidFill>
                <a:latin typeface="Kollektif" panose="020B0604020202020204" charset="0"/>
                <a:ea typeface="Kollektif Italics"/>
                <a:cs typeface="Kollektif Italics"/>
                <a:sym typeface="Kollektif Italics"/>
              </a:rPr>
              <a:t>Title of work</a:t>
            </a:r>
            <a:r>
              <a:rPr lang="en-US" sz="3300" dirty="0">
                <a:solidFill>
                  <a:srgbClr val="000000"/>
                </a:solidFill>
                <a:latin typeface="Kollektif" panose="020B0604020202020204" charset="0"/>
                <a:ea typeface="Kollektif"/>
                <a:cs typeface="Kollektif"/>
                <a:sym typeface="Kollektif"/>
              </a:rPr>
              <a:t>. Publisher. DOI (if available)</a:t>
            </a:r>
          </a:p>
        </p:txBody>
      </p:sp>
      <p:sp>
        <p:nvSpPr>
          <p:cNvPr id="21" name="TextBox 20">
            <a:extLst>
              <a:ext uri="{FF2B5EF4-FFF2-40B4-BE49-F238E27FC236}">
                <a16:creationId xmlns:a16="http://schemas.microsoft.com/office/drawing/2014/main" id="{FACBF965-1B2C-43DA-9627-7A7588ED2280}"/>
              </a:ext>
            </a:extLst>
          </p:cNvPr>
          <p:cNvSpPr txBox="1"/>
          <p:nvPr/>
        </p:nvSpPr>
        <p:spPr>
          <a:xfrm>
            <a:off x="1981200" y="7328802"/>
            <a:ext cx="3546987" cy="569387"/>
          </a:xfrm>
          <a:prstGeom prst="rect">
            <a:avLst/>
          </a:prstGeom>
          <a:noFill/>
        </p:spPr>
        <p:txBody>
          <a:bodyPr wrap="square" rtlCol="0">
            <a:spAutoFit/>
          </a:bodyPr>
          <a:lstStyle/>
          <a:p>
            <a:r>
              <a:rPr lang="en-US" sz="3100" dirty="0">
                <a:latin typeface="Kollektif" panose="020B0604020202020204" charset="0"/>
              </a:rPr>
              <a:t>Example</a:t>
            </a:r>
            <a:r>
              <a:rPr lang="en-US" dirty="0"/>
              <a:t>:</a:t>
            </a:r>
          </a:p>
        </p:txBody>
      </p:sp>
      <p:sp>
        <p:nvSpPr>
          <p:cNvPr id="24" name="TextBox 23">
            <a:extLst>
              <a:ext uri="{FF2B5EF4-FFF2-40B4-BE49-F238E27FC236}">
                <a16:creationId xmlns:a16="http://schemas.microsoft.com/office/drawing/2014/main" id="{DA7259D7-55A3-402F-9046-82DDC53BED12}"/>
              </a:ext>
            </a:extLst>
          </p:cNvPr>
          <p:cNvSpPr txBox="1"/>
          <p:nvPr/>
        </p:nvSpPr>
        <p:spPr>
          <a:xfrm>
            <a:off x="3437456" y="7962900"/>
            <a:ext cx="13250344" cy="1262333"/>
          </a:xfrm>
          <a:prstGeom prst="rect">
            <a:avLst/>
          </a:prstGeom>
          <a:noFill/>
        </p:spPr>
        <p:txBody>
          <a:bodyPr wrap="square" rtlCol="0">
            <a:spAutoFit/>
          </a:bodyPr>
          <a:lstStyle/>
          <a:p>
            <a:pPr>
              <a:lnSpc>
                <a:spcPct val="150000"/>
              </a:lnSpc>
            </a:pPr>
            <a:r>
              <a:rPr lang="en-US" sz="2700" dirty="0">
                <a:solidFill>
                  <a:srgbClr val="000000"/>
                </a:solidFill>
                <a:latin typeface="Kollektif" panose="020B0604020202020204" charset="0"/>
                <a:ea typeface="Kollektif"/>
                <a:cs typeface="Kollektif"/>
                <a:sym typeface="Kollektif"/>
              </a:rPr>
              <a:t>Niininen, O. (Ed.). (2022). </a:t>
            </a:r>
            <a:r>
              <a:rPr lang="en-US" sz="2700" i="1" dirty="0">
                <a:solidFill>
                  <a:srgbClr val="000000"/>
                </a:solidFill>
                <a:latin typeface="Kollektif" panose="020B0604020202020204" charset="0"/>
                <a:ea typeface="Kollektif Italics"/>
                <a:cs typeface="Kollektif Italics"/>
                <a:sym typeface="Kollektif Italics"/>
              </a:rPr>
              <a:t>Contemporary issues in digital marketing</a:t>
            </a:r>
            <a:r>
              <a:rPr lang="en-US" sz="2700" dirty="0">
                <a:solidFill>
                  <a:srgbClr val="000000"/>
                </a:solidFill>
                <a:latin typeface="Kollektif" panose="020B0604020202020204" charset="0"/>
                <a:ea typeface="Kollektif"/>
                <a:cs typeface="Kollektif"/>
                <a:sym typeface="Kollektif"/>
              </a:rPr>
              <a:t>. Taylor &amp; Francis. 	https://doi.org/10.4324/9781003093909</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E7AD"/>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305605" y="298783"/>
            <a:ext cx="17676791" cy="9689434"/>
          </a:xfrm>
          <a:prstGeom prst="rect">
            <a:avLst/>
          </a:prstGeom>
          <a:solidFill>
            <a:srgbClr val="FFFADE"/>
          </a:solidFill>
        </p:spPr>
      </p:sp>
      <p:sp>
        <p:nvSpPr>
          <p:cNvPr id="17" name="Title 16">
            <a:extLst>
              <a:ext uri="{FF2B5EF4-FFF2-40B4-BE49-F238E27FC236}">
                <a16:creationId xmlns:a16="http://schemas.microsoft.com/office/drawing/2014/main" id="{48B314D4-5377-4F43-AD48-A7F7A5F5AB4A}"/>
              </a:ext>
            </a:extLst>
          </p:cNvPr>
          <p:cNvSpPr>
            <a:spLocks noGrp="1"/>
          </p:cNvSpPr>
          <p:nvPr>
            <p:ph type="title"/>
          </p:nvPr>
        </p:nvSpPr>
        <p:spPr>
          <a:xfrm>
            <a:off x="826217" y="379520"/>
            <a:ext cx="8229600" cy="1143000"/>
          </a:xfrm>
        </p:spPr>
        <p:txBody>
          <a:bodyPr>
            <a:noAutofit/>
          </a:bodyPr>
          <a:lstStyle/>
          <a:p>
            <a:r>
              <a:rPr lang="en-US" sz="7000" dirty="0">
                <a:latin typeface="Canva Sans Bold" panose="020B0604020202020204" charset="0"/>
              </a:rPr>
              <a:t>Creating Citations</a:t>
            </a:r>
          </a:p>
        </p:txBody>
      </p:sp>
      <p:sp>
        <p:nvSpPr>
          <p:cNvPr id="9" name="TextBox 9"/>
          <p:cNvSpPr txBox="1"/>
          <p:nvPr/>
        </p:nvSpPr>
        <p:spPr>
          <a:xfrm>
            <a:off x="1028700" y="1469877"/>
            <a:ext cx="15289369" cy="770255"/>
          </a:xfrm>
          <a:prstGeom prst="rect">
            <a:avLst/>
          </a:prstGeom>
        </p:spPr>
        <p:txBody>
          <a:bodyPr lIns="0" tIns="0" rIns="0" bIns="0" rtlCol="0" anchor="t">
            <a:spAutoFit/>
          </a:bodyPr>
          <a:lstStyle/>
          <a:p>
            <a:pPr marL="982346" lvl="1" indent="-491173" algn="l">
              <a:lnSpc>
                <a:spcPts val="6370"/>
              </a:lnSpc>
              <a:buFont typeface="Arial"/>
              <a:buChar char="•"/>
            </a:pPr>
            <a:r>
              <a:rPr lang="en-US" sz="4550" b="1" dirty="0">
                <a:solidFill>
                  <a:srgbClr val="000000"/>
                </a:solidFill>
                <a:latin typeface="Canva Sans Bold"/>
                <a:ea typeface="Canva Sans Bold"/>
                <a:cs typeface="Canva Sans Bold"/>
                <a:sym typeface="Canva Sans Bold"/>
              </a:rPr>
              <a:t>Published Dissertation or Master’s Thesis</a:t>
            </a:r>
          </a:p>
        </p:txBody>
      </p:sp>
      <p:sp>
        <p:nvSpPr>
          <p:cNvPr id="19" name="TextBox 18">
            <a:extLst>
              <a:ext uri="{FF2B5EF4-FFF2-40B4-BE49-F238E27FC236}">
                <a16:creationId xmlns:a16="http://schemas.microsoft.com/office/drawing/2014/main" id="{8CEADF76-1FDE-4A60-9863-68B9322224C7}"/>
              </a:ext>
            </a:extLst>
          </p:cNvPr>
          <p:cNvSpPr txBox="1"/>
          <p:nvPr/>
        </p:nvSpPr>
        <p:spPr>
          <a:xfrm>
            <a:off x="1219200" y="2340653"/>
            <a:ext cx="16630637" cy="1092607"/>
          </a:xfrm>
          <a:prstGeom prst="rect">
            <a:avLst/>
          </a:prstGeom>
          <a:noFill/>
        </p:spPr>
        <p:txBody>
          <a:bodyPr wrap="square" rtlCol="0">
            <a:spAutoFit/>
          </a:bodyPr>
          <a:lstStyle/>
          <a:p>
            <a:r>
              <a:rPr lang="en-US" sz="3250" dirty="0">
                <a:solidFill>
                  <a:srgbClr val="000000"/>
                </a:solidFill>
                <a:latin typeface="Kollektif" panose="020B0604020202020204" charset="0"/>
                <a:ea typeface="Kollektif"/>
                <a:cs typeface="Kollektif"/>
                <a:sym typeface="Kollektif"/>
              </a:rPr>
              <a:t>Author. (Year). </a:t>
            </a:r>
            <a:r>
              <a:rPr lang="en-US" sz="3250" i="1" dirty="0">
                <a:solidFill>
                  <a:srgbClr val="000000"/>
                </a:solidFill>
                <a:latin typeface="Kollektif" panose="020B0604020202020204" charset="0"/>
                <a:ea typeface="Kollektif Italics"/>
                <a:cs typeface="Kollektif Italics"/>
                <a:sym typeface="Kollektif Italics"/>
              </a:rPr>
              <a:t>Title of dissertation/thesis</a:t>
            </a:r>
            <a:r>
              <a:rPr lang="en-US" sz="3250" dirty="0">
                <a:solidFill>
                  <a:srgbClr val="000000"/>
                </a:solidFill>
                <a:latin typeface="Kollektif" panose="020B0604020202020204" charset="0"/>
                <a:ea typeface="Kollektif"/>
                <a:cs typeface="Kollektif"/>
                <a:sym typeface="Kollektif"/>
              </a:rPr>
              <a:t> (Publication No.) [Doctoral dissertation/Master’s 	thesis, Name of Institution Awarding the Degree]. Database or Archive Name.</a:t>
            </a:r>
          </a:p>
        </p:txBody>
      </p:sp>
      <p:sp>
        <p:nvSpPr>
          <p:cNvPr id="10" name="TextBox 10"/>
          <p:cNvSpPr txBox="1"/>
          <p:nvPr/>
        </p:nvSpPr>
        <p:spPr>
          <a:xfrm>
            <a:off x="2067525" y="3429539"/>
            <a:ext cx="14536017" cy="706503"/>
          </a:xfrm>
          <a:prstGeom prst="rect">
            <a:avLst/>
          </a:prstGeom>
        </p:spPr>
        <p:txBody>
          <a:bodyPr lIns="0" tIns="0" rIns="0" bIns="0" rtlCol="0" anchor="t">
            <a:spAutoFit/>
          </a:bodyPr>
          <a:lstStyle/>
          <a:p>
            <a:pPr algn="l">
              <a:lnSpc>
                <a:spcPts val="6106"/>
              </a:lnSpc>
            </a:pPr>
            <a:r>
              <a:rPr lang="en-US" sz="3099" dirty="0">
                <a:solidFill>
                  <a:srgbClr val="000000"/>
                </a:solidFill>
                <a:latin typeface="Kollektif"/>
                <a:ea typeface="Kollektif"/>
                <a:cs typeface="Kollektif"/>
                <a:sym typeface="Kollektif"/>
              </a:rPr>
              <a:t>Example:</a:t>
            </a:r>
          </a:p>
        </p:txBody>
      </p:sp>
      <p:sp>
        <p:nvSpPr>
          <p:cNvPr id="11" name="TextBox 11"/>
          <p:cNvSpPr txBox="1"/>
          <p:nvPr/>
        </p:nvSpPr>
        <p:spPr>
          <a:xfrm>
            <a:off x="3505855" y="3983903"/>
            <a:ext cx="13677521" cy="1759521"/>
          </a:xfrm>
          <a:prstGeom prst="rect">
            <a:avLst/>
          </a:prstGeom>
        </p:spPr>
        <p:txBody>
          <a:bodyPr lIns="0" tIns="0" rIns="0" bIns="0" rtlCol="0" anchor="t">
            <a:spAutoFit/>
          </a:bodyPr>
          <a:lstStyle/>
          <a:p>
            <a:pPr>
              <a:lnSpc>
                <a:spcPct val="150000"/>
              </a:lnSpc>
            </a:pPr>
            <a:r>
              <a:rPr lang="en-US" sz="2649" dirty="0">
                <a:solidFill>
                  <a:srgbClr val="000000"/>
                </a:solidFill>
                <a:latin typeface="Kollektif"/>
                <a:ea typeface="Kollektif"/>
                <a:cs typeface="Kollektif"/>
                <a:sym typeface="Kollektif"/>
              </a:rPr>
              <a:t>Wheelis, P. R. (1999). </a:t>
            </a:r>
            <a:r>
              <a:rPr lang="en-US" sz="2649" i="1" dirty="0">
                <a:solidFill>
                  <a:srgbClr val="000000"/>
                </a:solidFill>
                <a:latin typeface="Kollektif Italics"/>
                <a:ea typeface="Kollektif Italics"/>
                <a:cs typeface="Kollektif Italics"/>
                <a:sym typeface="Kollektif Italics"/>
              </a:rPr>
              <a:t>The relationship of teaching style and computer use in classrooms of 	northeast Louisiana</a:t>
            </a:r>
            <a:r>
              <a:rPr lang="en-US" sz="2649" dirty="0">
                <a:solidFill>
                  <a:srgbClr val="000000"/>
                </a:solidFill>
                <a:latin typeface="Kollektif"/>
                <a:ea typeface="Kollektif"/>
                <a:cs typeface="Kollektif"/>
                <a:sym typeface="Kollektif"/>
              </a:rPr>
              <a:t> (Publication No. 9956493.) [Doctoral dissertation, The University of 	Louisiana at Monroe]. ProQuest Dissertations &amp; Theses A&amp;I.</a:t>
            </a:r>
          </a:p>
        </p:txBody>
      </p:sp>
      <p:sp>
        <p:nvSpPr>
          <p:cNvPr id="4" name="TextBox 4"/>
          <p:cNvSpPr txBox="1"/>
          <p:nvPr/>
        </p:nvSpPr>
        <p:spPr>
          <a:xfrm>
            <a:off x="1028700" y="5879384"/>
            <a:ext cx="17259300" cy="762000"/>
          </a:xfrm>
          <a:prstGeom prst="rect">
            <a:avLst/>
          </a:prstGeom>
        </p:spPr>
        <p:txBody>
          <a:bodyPr lIns="0" tIns="0" rIns="0" bIns="0" rtlCol="0" anchor="t">
            <a:spAutoFit/>
          </a:bodyPr>
          <a:lstStyle/>
          <a:p>
            <a:pPr marL="971550" lvl="1" indent="-485775" algn="l">
              <a:lnSpc>
                <a:spcPts val="6299"/>
              </a:lnSpc>
              <a:buFont typeface="Arial"/>
              <a:buChar char="•"/>
            </a:pPr>
            <a:r>
              <a:rPr lang="en-US" sz="4500" b="1" dirty="0">
                <a:solidFill>
                  <a:srgbClr val="000000"/>
                </a:solidFill>
                <a:latin typeface="Canva Sans Bold"/>
                <a:ea typeface="Canva Sans Bold"/>
                <a:cs typeface="Canva Sans Bold"/>
                <a:sym typeface="Canva Sans Bold"/>
              </a:rPr>
              <a:t>Website Containing Content Likely to Change Over Time</a:t>
            </a:r>
          </a:p>
        </p:txBody>
      </p:sp>
      <p:sp>
        <p:nvSpPr>
          <p:cNvPr id="6" name="TextBox 6"/>
          <p:cNvSpPr txBox="1"/>
          <p:nvPr/>
        </p:nvSpPr>
        <p:spPr>
          <a:xfrm>
            <a:off x="1436671" y="6669927"/>
            <a:ext cx="15414658" cy="1105367"/>
          </a:xfrm>
          <a:prstGeom prst="rect">
            <a:avLst/>
          </a:prstGeom>
        </p:spPr>
        <p:txBody>
          <a:bodyPr lIns="0" tIns="0" rIns="0" bIns="0" rtlCol="0" anchor="t">
            <a:spAutoFit/>
          </a:bodyPr>
          <a:lstStyle/>
          <a:p>
            <a:pPr>
              <a:lnSpc>
                <a:spcPts val="4549"/>
              </a:lnSpc>
              <a:spcBef>
                <a:spcPct val="0"/>
              </a:spcBef>
            </a:pPr>
            <a:r>
              <a:rPr lang="en-US" sz="3249" dirty="0">
                <a:solidFill>
                  <a:srgbClr val="000000"/>
                </a:solidFill>
                <a:latin typeface="Kollektif"/>
                <a:ea typeface="Kollektif"/>
                <a:cs typeface="Kollektif"/>
                <a:sym typeface="Kollektif"/>
              </a:rPr>
              <a:t>Author(s). (Year, Month Date). </a:t>
            </a:r>
            <a:r>
              <a:rPr lang="en-US" sz="3249" i="1" dirty="0">
                <a:solidFill>
                  <a:srgbClr val="000000"/>
                </a:solidFill>
                <a:latin typeface="Kollektif Italics"/>
                <a:ea typeface="Kollektif Italics"/>
                <a:cs typeface="Kollektif Italics"/>
                <a:sym typeface="Kollektif Italics"/>
              </a:rPr>
              <a:t>Title of page</a:t>
            </a:r>
            <a:r>
              <a:rPr lang="en-US" sz="3249" dirty="0">
                <a:solidFill>
                  <a:srgbClr val="000000"/>
                </a:solidFill>
                <a:latin typeface="Kollektif"/>
                <a:ea typeface="Kollektif"/>
                <a:cs typeface="Kollektif"/>
                <a:sym typeface="Kollektif"/>
              </a:rPr>
              <a:t>. Site name. Retrieved Month, Date, and 	Year, from URL</a:t>
            </a:r>
          </a:p>
        </p:txBody>
      </p:sp>
      <p:sp>
        <p:nvSpPr>
          <p:cNvPr id="5" name="TextBox 5"/>
          <p:cNvSpPr txBox="1"/>
          <p:nvPr/>
        </p:nvSpPr>
        <p:spPr>
          <a:xfrm>
            <a:off x="2067525" y="7775294"/>
            <a:ext cx="14536017" cy="706503"/>
          </a:xfrm>
          <a:prstGeom prst="rect">
            <a:avLst/>
          </a:prstGeom>
        </p:spPr>
        <p:txBody>
          <a:bodyPr lIns="0" tIns="0" rIns="0" bIns="0" rtlCol="0" anchor="t">
            <a:spAutoFit/>
          </a:bodyPr>
          <a:lstStyle/>
          <a:p>
            <a:pPr algn="l">
              <a:lnSpc>
                <a:spcPts val="6106"/>
              </a:lnSpc>
            </a:pPr>
            <a:r>
              <a:rPr lang="en-US" sz="3099" dirty="0">
                <a:solidFill>
                  <a:srgbClr val="000000"/>
                </a:solidFill>
                <a:latin typeface="Kollektif"/>
                <a:ea typeface="Kollektif"/>
                <a:cs typeface="Kollektif"/>
                <a:sym typeface="Kollektif"/>
              </a:rPr>
              <a:t>Example:</a:t>
            </a:r>
          </a:p>
        </p:txBody>
      </p:sp>
      <p:sp>
        <p:nvSpPr>
          <p:cNvPr id="7" name="TextBox 7"/>
          <p:cNvSpPr txBox="1"/>
          <p:nvPr/>
        </p:nvSpPr>
        <p:spPr>
          <a:xfrm>
            <a:off x="3505854" y="8259341"/>
            <a:ext cx="13677521" cy="1244828"/>
          </a:xfrm>
          <a:prstGeom prst="rect">
            <a:avLst/>
          </a:prstGeom>
        </p:spPr>
        <p:txBody>
          <a:bodyPr lIns="0" tIns="0" rIns="0" bIns="0" rtlCol="0" anchor="t">
            <a:spAutoFit/>
          </a:bodyPr>
          <a:lstStyle/>
          <a:p>
            <a:pPr>
              <a:lnSpc>
                <a:spcPts val="5220"/>
              </a:lnSpc>
            </a:pPr>
            <a:r>
              <a:rPr lang="en-US" sz="2649" dirty="0">
                <a:solidFill>
                  <a:srgbClr val="000000"/>
                </a:solidFill>
                <a:latin typeface="Kollektif"/>
                <a:ea typeface="Kollektif"/>
                <a:cs typeface="Kollektif"/>
                <a:sym typeface="Kollektif"/>
              </a:rPr>
              <a:t>Central Intelligence Agency. (2023, July 12). </a:t>
            </a:r>
            <a:r>
              <a:rPr lang="en-US" sz="2649" i="1" dirty="0">
                <a:solidFill>
                  <a:srgbClr val="000000"/>
                </a:solidFill>
                <a:latin typeface="Kollektif Italics"/>
                <a:ea typeface="Kollektif Italics"/>
                <a:cs typeface="Kollektif Italics"/>
                <a:sym typeface="Kollektif Italics"/>
              </a:rPr>
              <a:t>Antarctica</a:t>
            </a:r>
            <a:r>
              <a:rPr lang="en-US" sz="2649" dirty="0">
                <a:solidFill>
                  <a:srgbClr val="000000"/>
                </a:solidFill>
                <a:latin typeface="Kollektif"/>
                <a:ea typeface="Kollektif"/>
                <a:cs typeface="Kollektif"/>
                <a:sym typeface="Kollektif"/>
              </a:rPr>
              <a:t>. The World Factbook. Retrieved July 	31, 2023, from https://www.cia.gov/the-world-factbook/countries/antarctica/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8BFB8"/>
        </a:solidFill>
        <a:effectLst/>
      </p:bgPr>
    </p:bg>
    <p:spTree>
      <p:nvGrpSpPr>
        <p:cNvPr id="1" name=""/>
        <p:cNvGrpSpPr/>
        <p:nvPr/>
      </p:nvGrpSpPr>
      <p:grpSpPr>
        <a:xfrm>
          <a:off x="0" y="0"/>
          <a:ext cx="0" cy="0"/>
          <a:chOff x="0" y="0"/>
          <a:chExt cx="0" cy="0"/>
        </a:xfrm>
      </p:grpSpPr>
      <p:sp>
        <p:nvSpPr>
          <p:cNvPr id="3" name="Freeform 3">
            <a:extLst>
              <a:ext uri="{C183D7F6-B498-43B3-948B-1728B52AA6E4}">
                <adec:decorative xmlns:adec="http://schemas.microsoft.com/office/drawing/2017/decorative" val="1"/>
              </a:ext>
            </a:extLst>
          </p:cNvPr>
          <p:cNvSpPr/>
          <p:nvPr/>
        </p:nvSpPr>
        <p:spPr>
          <a:xfrm>
            <a:off x="-291324" y="6610802"/>
            <a:ext cx="19594480" cy="4057181"/>
          </a:xfrm>
          <a:custGeom>
            <a:avLst/>
            <a:gdLst/>
            <a:ahLst/>
            <a:cxnLst/>
            <a:rect l="l" t="t" r="r" b="b"/>
            <a:pathLst>
              <a:path w="5160686" h="1068558">
                <a:moveTo>
                  <a:pt x="0" y="0"/>
                </a:moveTo>
                <a:lnTo>
                  <a:pt x="5160686" y="0"/>
                </a:lnTo>
                <a:lnTo>
                  <a:pt x="5160686" y="1068558"/>
                </a:lnTo>
                <a:lnTo>
                  <a:pt x="0" y="1068558"/>
                </a:lnTo>
                <a:close/>
              </a:path>
            </a:pathLst>
          </a:custGeom>
          <a:solidFill>
            <a:srgbClr val="9A6E5F"/>
          </a:solidFill>
          <a:ln w="66675" cap="sq">
            <a:solidFill>
              <a:srgbClr val="000000"/>
            </a:solidFill>
            <a:prstDash val="solid"/>
            <a:miter/>
          </a:ln>
        </p:spPr>
      </p:sp>
      <p:sp>
        <p:nvSpPr>
          <p:cNvPr id="5" name="Freeform 5">
            <a:extLst>
              <a:ext uri="{C183D7F6-B498-43B3-948B-1728B52AA6E4}">
                <adec:decorative xmlns:adec="http://schemas.microsoft.com/office/drawing/2017/decorative" val="1"/>
              </a:ext>
            </a:extLst>
          </p:cNvPr>
          <p:cNvSpPr/>
          <p:nvPr/>
        </p:nvSpPr>
        <p:spPr>
          <a:xfrm flipH="1">
            <a:off x="303755" y="1130793"/>
            <a:ext cx="6848327" cy="6926191"/>
          </a:xfrm>
          <a:custGeom>
            <a:avLst/>
            <a:gdLst/>
            <a:ahLst/>
            <a:cxnLst/>
            <a:rect l="l" t="t" r="r" b="b"/>
            <a:pathLst>
              <a:path w="6848327" h="6926191">
                <a:moveTo>
                  <a:pt x="6848328" y="0"/>
                </a:moveTo>
                <a:lnTo>
                  <a:pt x="0" y="0"/>
                </a:lnTo>
                <a:lnTo>
                  <a:pt x="0" y="6926192"/>
                </a:lnTo>
                <a:lnTo>
                  <a:pt x="6848328" y="6926192"/>
                </a:lnTo>
                <a:lnTo>
                  <a:pt x="6848328" y="0"/>
                </a:lnTo>
                <a:close/>
              </a:path>
            </a:pathLst>
          </a:custGeom>
          <a:blipFill>
            <a:blip r:embed="rId2"/>
            <a:stretch>
              <a:fillRect l="-1079" r="-1079"/>
            </a:stretch>
          </a:blipFill>
        </p:spPr>
      </p:sp>
      <p:sp>
        <p:nvSpPr>
          <p:cNvPr id="6" name="Freeform 6">
            <a:extLst>
              <a:ext uri="{C183D7F6-B498-43B3-948B-1728B52AA6E4}">
                <adec:decorative xmlns:adec="http://schemas.microsoft.com/office/drawing/2017/decorative" val="1"/>
              </a:ext>
            </a:extLst>
          </p:cNvPr>
          <p:cNvSpPr/>
          <p:nvPr/>
        </p:nvSpPr>
        <p:spPr>
          <a:xfrm>
            <a:off x="16391451" y="-1599805"/>
            <a:ext cx="1735697" cy="4114800"/>
          </a:xfrm>
          <a:custGeom>
            <a:avLst/>
            <a:gdLst/>
            <a:ahLst/>
            <a:cxnLst/>
            <a:rect l="l" t="t" r="r" b="b"/>
            <a:pathLst>
              <a:path w="1735697" h="4114800">
                <a:moveTo>
                  <a:pt x="0" y="0"/>
                </a:moveTo>
                <a:lnTo>
                  <a:pt x="1735698" y="0"/>
                </a:lnTo>
                <a:lnTo>
                  <a:pt x="1735698"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a:extLst>
              <a:ext uri="{C183D7F6-B498-43B3-948B-1728B52AA6E4}">
                <adec:decorative xmlns:adec="http://schemas.microsoft.com/office/drawing/2017/decorative" val="1"/>
              </a:ext>
            </a:extLst>
          </p:cNvPr>
          <p:cNvSpPr/>
          <p:nvPr/>
        </p:nvSpPr>
        <p:spPr>
          <a:xfrm>
            <a:off x="-291324" y="6610802"/>
            <a:ext cx="3164787" cy="4716749"/>
          </a:xfrm>
          <a:custGeom>
            <a:avLst/>
            <a:gdLst/>
            <a:ahLst/>
            <a:cxnLst/>
            <a:rect l="l" t="t" r="r" b="b"/>
            <a:pathLst>
              <a:path w="3164787" h="4716749">
                <a:moveTo>
                  <a:pt x="0" y="0"/>
                </a:moveTo>
                <a:lnTo>
                  <a:pt x="3164786" y="0"/>
                </a:lnTo>
                <a:lnTo>
                  <a:pt x="3164786" y="4716749"/>
                </a:lnTo>
                <a:lnTo>
                  <a:pt x="0" y="47167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Freeform 8">
            <a:extLst>
              <a:ext uri="{C183D7F6-B498-43B3-948B-1728B52AA6E4}">
                <adec:decorative xmlns:adec="http://schemas.microsoft.com/office/drawing/2017/decorative" val="1"/>
              </a:ext>
            </a:extLst>
          </p:cNvPr>
          <p:cNvSpPr/>
          <p:nvPr/>
        </p:nvSpPr>
        <p:spPr>
          <a:xfrm>
            <a:off x="-683383" y="-408031"/>
            <a:ext cx="2873462" cy="2873462"/>
          </a:xfrm>
          <a:custGeom>
            <a:avLst/>
            <a:gdLst/>
            <a:ahLst/>
            <a:cxnLst/>
            <a:rect l="l" t="t" r="r" b="b"/>
            <a:pathLst>
              <a:path w="2873462" h="2873462">
                <a:moveTo>
                  <a:pt x="0" y="0"/>
                </a:moveTo>
                <a:lnTo>
                  <a:pt x="2873463" y="0"/>
                </a:lnTo>
                <a:lnTo>
                  <a:pt x="2873463" y="2873462"/>
                </a:lnTo>
                <a:lnTo>
                  <a:pt x="0" y="287346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a:extLst>
              <a:ext uri="{C183D7F6-B498-43B3-948B-1728B52AA6E4}">
                <adec:decorative xmlns:adec="http://schemas.microsoft.com/office/drawing/2017/decorative" val="1"/>
              </a:ext>
            </a:extLst>
          </p:cNvPr>
          <p:cNvSpPr/>
          <p:nvPr/>
        </p:nvSpPr>
        <p:spPr>
          <a:xfrm>
            <a:off x="11996369" y="5499268"/>
            <a:ext cx="5665818" cy="4114800"/>
          </a:xfrm>
          <a:custGeom>
            <a:avLst/>
            <a:gdLst/>
            <a:ahLst/>
            <a:cxnLst/>
            <a:rect l="l" t="t" r="r" b="b"/>
            <a:pathLst>
              <a:path w="5665818" h="4114800">
                <a:moveTo>
                  <a:pt x="0" y="0"/>
                </a:moveTo>
                <a:lnTo>
                  <a:pt x="5665818" y="0"/>
                </a:lnTo>
                <a:lnTo>
                  <a:pt x="5665818"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Freeform 10">
            <a:extLst>
              <a:ext uri="{C183D7F6-B498-43B3-948B-1728B52AA6E4}">
                <adec:decorative xmlns:adec="http://schemas.microsoft.com/office/drawing/2017/decorative" val="1"/>
              </a:ext>
            </a:extLst>
          </p:cNvPr>
          <p:cNvSpPr/>
          <p:nvPr/>
        </p:nvSpPr>
        <p:spPr>
          <a:xfrm>
            <a:off x="1042183" y="1256287"/>
            <a:ext cx="497771" cy="359640"/>
          </a:xfrm>
          <a:custGeom>
            <a:avLst/>
            <a:gdLst/>
            <a:ahLst/>
            <a:cxnLst/>
            <a:rect l="l" t="t" r="r" b="b"/>
            <a:pathLst>
              <a:path w="497771" h="359640">
                <a:moveTo>
                  <a:pt x="0" y="0"/>
                </a:moveTo>
                <a:lnTo>
                  <a:pt x="497772" y="0"/>
                </a:lnTo>
                <a:lnTo>
                  <a:pt x="497772" y="359640"/>
                </a:lnTo>
                <a:lnTo>
                  <a:pt x="0" y="35964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21" name="Title 20">
            <a:extLst>
              <a:ext uri="{FF2B5EF4-FFF2-40B4-BE49-F238E27FC236}">
                <a16:creationId xmlns:a16="http://schemas.microsoft.com/office/drawing/2014/main" id="{EC05B1A0-DEB9-415D-9AA8-BDE488C38DAF}"/>
              </a:ext>
            </a:extLst>
          </p:cNvPr>
          <p:cNvSpPr>
            <a:spLocks noGrp="1"/>
          </p:cNvSpPr>
          <p:nvPr>
            <p:ph type="title"/>
          </p:nvPr>
        </p:nvSpPr>
        <p:spPr>
          <a:xfrm>
            <a:off x="5791200" y="293107"/>
            <a:ext cx="8229600" cy="1143000"/>
          </a:xfrm>
        </p:spPr>
        <p:txBody>
          <a:bodyPr>
            <a:noAutofit/>
          </a:bodyPr>
          <a:lstStyle/>
          <a:p>
            <a:r>
              <a:rPr lang="en-US" sz="7000" dirty="0">
                <a:latin typeface="Canva Sans Bold" panose="020B0604020202020204" charset="0"/>
              </a:rPr>
              <a:t>Resources</a:t>
            </a:r>
          </a:p>
        </p:txBody>
      </p:sp>
      <p:sp>
        <p:nvSpPr>
          <p:cNvPr id="22" name="TextBox 21">
            <a:extLst>
              <a:ext uri="{FF2B5EF4-FFF2-40B4-BE49-F238E27FC236}">
                <a16:creationId xmlns:a16="http://schemas.microsoft.com/office/drawing/2014/main" id="{74B55324-7F7E-4B8E-B99E-013CBD4E7727}"/>
              </a:ext>
            </a:extLst>
          </p:cNvPr>
          <p:cNvSpPr txBox="1"/>
          <p:nvPr/>
        </p:nvSpPr>
        <p:spPr>
          <a:xfrm>
            <a:off x="7653958" y="1562544"/>
            <a:ext cx="7040283" cy="1110560"/>
          </a:xfrm>
          <a:prstGeom prst="rect">
            <a:avLst/>
          </a:prstGeom>
          <a:noFill/>
        </p:spPr>
        <p:txBody>
          <a:bodyPr wrap="square" rtlCol="0">
            <a:spAutoFit/>
          </a:bodyPr>
          <a:lstStyle/>
          <a:p>
            <a:r>
              <a:rPr lang="en-US" sz="3500" dirty="0">
                <a:solidFill>
                  <a:srgbClr val="000000"/>
                </a:solidFill>
                <a:latin typeface="Kollektif"/>
                <a:ea typeface="Kollektif"/>
                <a:cs typeface="Kollektif"/>
                <a:sym typeface="Kollektif"/>
              </a:rPr>
              <a:t>Contact a Librarian:</a:t>
            </a:r>
          </a:p>
          <a:p>
            <a:pPr marL="626114" lvl="1" indent="-313057">
              <a:lnSpc>
                <a:spcPts val="4060"/>
              </a:lnSpc>
              <a:buFont typeface="Arial"/>
              <a:buChar char="•"/>
            </a:pPr>
            <a:r>
              <a:rPr lang="en-US" sz="2900" dirty="0">
                <a:solidFill>
                  <a:srgbClr val="000000"/>
                </a:solidFill>
                <a:latin typeface="Kollektif"/>
                <a:ea typeface="Kollektif"/>
                <a:cs typeface="Kollektif"/>
                <a:sym typeface="Kollektif"/>
              </a:rPr>
              <a:t>reference@ulm.edu</a:t>
            </a:r>
          </a:p>
        </p:txBody>
      </p:sp>
      <p:sp>
        <p:nvSpPr>
          <p:cNvPr id="23" name="TextBox 22">
            <a:extLst>
              <a:ext uri="{FF2B5EF4-FFF2-40B4-BE49-F238E27FC236}">
                <a16:creationId xmlns:a16="http://schemas.microsoft.com/office/drawing/2014/main" id="{F59589E9-1748-4C52-87F8-1AAF2D9D61EF}"/>
              </a:ext>
            </a:extLst>
          </p:cNvPr>
          <p:cNvSpPr txBox="1"/>
          <p:nvPr/>
        </p:nvSpPr>
        <p:spPr>
          <a:xfrm>
            <a:off x="7615778" y="2634220"/>
            <a:ext cx="9295880" cy="2687915"/>
          </a:xfrm>
          <a:prstGeom prst="rect">
            <a:avLst/>
          </a:prstGeom>
          <a:noFill/>
        </p:spPr>
        <p:txBody>
          <a:bodyPr wrap="square" rtlCol="0">
            <a:spAutoFit/>
          </a:bodyPr>
          <a:lstStyle/>
          <a:p>
            <a:r>
              <a:rPr lang="en-US" sz="3500" dirty="0">
                <a:latin typeface="Kollektif" panose="020B0604020202020204" charset="0"/>
              </a:rPr>
              <a:t>Citation Help:</a:t>
            </a:r>
          </a:p>
          <a:p>
            <a:pPr marL="626114" lvl="1" indent="-313057">
              <a:lnSpc>
                <a:spcPts val="4060"/>
              </a:lnSpc>
              <a:buFont typeface="Arial"/>
              <a:buChar char="•"/>
            </a:pPr>
            <a:r>
              <a:rPr lang="en-US" sz="2900" dirty="0">
                <a:solidFill>
                  <a:srgbClr val="000000"/>
                </a:solidFill>
                <a:latin typeface="Kollektif"/>
                <a:ea typeface="Kollektif"/>
                <a:cs typeface="Kollektif"/>
                <a:sym typeface="Kollektif"/>
              </a:rPr>
              <a:t>owl.purdue.edu </a:t>
            </a:r>
          </a:p>
          <a:p>
            <a:pPr marL="626114" lvl="1" indent="-313057">
              <a:lnSpc>
                <a:spcPts val="4060"/>
              </a:lnSpc>
              <a:buFont typeface="Arial"/>
              <a:buChar char="•"/>
            </a:pPr>
            <a:r>
              <a:rPr lang="en-US" sz="2900" dirty="0">
                <a:solidFill>
                  <a:srgbClr val="000000"/>
                </a:solidFill>
                <a:latin typeface="Kollektif"/>
                <a:ea typeface="Kollektif"/>
                <a:cs typeface="Kollektif"/>
                <a:sym typeface="Kollektif"/>
              </a:rPr>
              <a:t>apastyle.apa.org</a:t>
            </a:r>
          </a:p>
          <a:p>
            <a:pPr marL="626114" lvl="1" indent="-313057">
              <a:lnSpc>
                <a:spcPts val="4060"/>
              </a:lnSpc>
              <a:buFont typeface="Arial"/>
              <a:buChar char="•"/>
            </a:pPr>
            <a:r>
              <a:rPr lang="en-US" sz="2900" i="1" dirty="0">
                <a:solidFill>
                  <a:srgbClr val="000000"/>
                </a:solidFill>
                <a:latin typeface="Kollektif Italics"/>
                <a:ea typeface="Kollektif Italics"/>
                <a:cs typeface="Kollektif Italics"/>
                <a:sym typeface="Kollektif Italics"/>
              </a:rPr>
              <a:t>Publication Manual of the American Psychological Association, 7th Edition</a:t>
            </a:r>
          </a:p>
        </p:txBody>
      </p:sp>
      <p:sp>
        <p:nvSpPr>
          <p:cNvPr id="26" name="TextBox 25">
            <a:extLst>
              <a:ext uri="{FF2B5EF4-FFF2-40B4-BE49-F238E27FC236}">
                <a16:creationId xmlns:a16="http://schemas.microsoft.com/office/drawing/2014/main" id="{01781D00-47FB-4558-AE0E-04508231536C}"/>
              </a:ext>
            </a:extLst>
          </p:cNvPr>
          <p:cNvSpPr txBox="1"/>
          <p:nvPr/>
        </p:nvSpPr>
        <p:spPr>
          <a:xfrm>
            <a:off x="7714964" y="5289971"/>
            <a:ext cx="6678119" cy="1110560"/>
          </a:xfrm>
          <a:prstGeom prst="rect">
            <a:avLst/>
          </a:prstGeom>
          <a:noFill/>
        </p:spPr>
        <p:txBody>
          <a:bodyPr wrap="square" rtlCol="0">
            <a:spAutoFit/>
          </a:bodyPr>
          <a:lstStyle/>
          <a:p>
            <a:r>
              <a:rPr lang="en-US" sz="3500" dirty="0">
                <a:latin typeface="Kollektif" panose="020B0604020202020204" charset="0"/>
              </a:rPr>
              <a:t>The Write Place:</a:t>
            </a:r>
          </a:p>
          <a:p>
            <a:pPr marL="626114" lvl="1" indent="-313057">
              <a:lnSpc>
                <a:spcPts val="4060"/>
              </a:lnSpc>
              <a:buFont typeface="Arial"/>
              <a:buChar char="•"/>
            </a:pPr>
            <a:r>
              <a:rPr lang="en-US" sz="2900" dirty="0">
                <a:solidFill>
                  <a:srgbClr val="000000"/>
                </a:solidFill>
                <a:latin typeface="Kollektif"/>
                <a:ea typeface="Kollektif"/>
                <a:cs typeface="Kollektif"/>
                <a:sym typeface="Kollektif"/>
              </a:rPr>
              <a:t>Walker Hall 3-87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09E80"/>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57030" y="-489106"/>
            <a:ext cx="18288000" cy="12192683"/>
            <a:chOff x="0" y="0"/>
            <a:chExt cx="24384000" cy="16256911"/>
          </a:xfrm>
        </p:grpSpPr>
        <p:sp>
          <p:nvSpPr>
            <p:cNvPr id="3" name="Freeform 3"/>
            <p:cNvSpPr/>
            <p:nvPr/>
          </p:nvSpPr>
          <p:spPr>
            <a:xfrm>
              <a:off x="16255545" y="0"/>
              <a:ext cx="8128455" cy="8128455"/>
            </a:xfrm>
            <a:custGeom>
              <a:avLst/>
              <a:gdLst/>
              <a:ahLst/>
              <a:cxnLst/>
              <a:rect l="l" t="t" r="r" b="b"/>
              <a:pathLst>
                <a:path w="8128455" h="8128455">
                  <a:moveTo>
                    <a:pt x="0" y="0"/>
                  </a:moveTo>
                  <a:lnTo>
                    <a:pt x="8128455" y="0"/>
                  </a:lnTo>
                  <a:lnTo>
                    <a:pt x="8128455" y="8128455"/>
                  </a:lnTo>
                  <a:lnTo>
                    <a:pt x="0" y="8128455"/>
                  </a:lnTo>
                  <a:lnTo>
                    <a:pt x="0" y="0"/>
                  </a:lnTo>
                  <a:close/>
                </a:path>
              </a:pathLst>
            </a:custGeom>
            <a:blipFill>
              <a:blip r:embed="rId2">
                <a:alphaModFix amt="35000"/>
              </a:blip>
              <a:stretch>
                <a:fillRect/>
              </a:stretch>
            </a:blipFill>
          </p:spPr>
        </p:sp>
        <p:sp>
          <p:nvSpPr>
            <p:cNvPr id="4" name="Freeform 4"/>
            <p:cNvSpPr/>
            <p:nvPr/>
          </p:nvSpPr>
          <p:spPr>
            <a:xfrm>
              <a:off x="8127089" y="0"/>
              <a:ext cx="8128455" cy="8128455"/>
            </a:xfrm>
            <a:custGeom>
              <a:avLst/>
              <a:gdLst/>
              <a:ahLst/>
              <a:cxnLst/>
              <a:rect l="l" t="t" r="r" b="b"/>
              <a:pathLst>
                <a:path w="8128455" h="8128455">
                  <a:moveTo>
                    <a:pt x="0" y="0"/>
                  </a:moveTo>
                  <a:lnTo>
                    <a:pt x="8128456" y="0"/>
                  </a:lnTo>
                  <a:lnTo>
                    <a:pt x="8128456" y="8128455"/>
                  </a:lnTo>
                  <a:lnTo>
                    <a:pt x="0" y="8128455"/>
                  </a:lnTo>
                  <a:lnTo>
                    <a:pt x="0" y="0"/>
                  </a:lnTo>
                  <a:close/>
                </a:path>
              </a:pathLst>
            </a:custGeom>
            <a:blipFill>
              <a:blip r:embed="rId2">
                <a:alphaModFix amt="35000"/>
              </a:blip>
              <a:stretch>
                <a:fillRect/>
              </a:stretch>
            </a:blipFill>
          </p:spPr>
        </p:sp>
        <p:sp>
          <p:nvSpPr>
            <p:cNvPr id="5" name="Freeform 5"/>
            <p:cNvSpPr/>
            <p:nvPr/>
          </p:nvSpPr>
          <p:spPr>
            <a:xfrm>
              <a:off x="0" y="0"/>
              <a:ext cx="8128455" cy="8128455"/>
            </a:xfrm>
            <a:custGeom>
              <a:avLst/>
              <a:gdLst/>
              <a:ahLst/>
              <a:cxnLst/>
              <a:rect l="l" t="t" r="r" b="b"/>
              <a:pathLst>
                <a:path w="8128455" h="8128455">
                  <a:moveTo>
                    <a:pt x="0" y="0"/>
                  </a:moveTo>
                  <a:lnTo>
                    <a:pt x="8128455" y="0"/>
                  </a:lnTo>
                  <a:lnTo>
                    <a:pt x="8128455" y="8128455"/>
                  </a:lnTo>
                  <a:lnTo>
                    <a:pt x="0" y="8128455"/>
                  </a:lnTo>
                  <a:lnTo>
                    <a:pt x="0" y="0"/>
                  </a:lnTo>
                  <a:close/>
                </a:path>
              </a:pathLst>
            </a:custGeom>
            <a:blipFill>
              <a:blip r:embed="rId2">
                <a:alphaModFix amt="35000"/>
              </a:blip>
              <a:stretch>
                <a:fillRect/>
              </a:stretch>
            </a:blipFill>
          </p:spPr>
        </p:sp>
        <p:sp>
          <p:nvSpPr>
            <p:cNvPr id="6" name="Freeform 6"/>
            <p:cNvSpPr/>
            <p:nvPr/>
          </p:nvSpPr>
          <p:spPr>
            <a:xfrm>
              <a:off x="0" y="8128455"/>
              <a:ext cx="8128455" cy="8128455"/>
            </a:xfrm>
            <a:custGeom>
              <a:avLst/>
              <a:gdLst/>
              <a:ahLst/>
              <a:cxnLst/>
              <a:rect l="l" t="t" r="r" b="b"/>
              <a:pathLst>
                <a:path w="8128455" h="8128455">
                  <a:moveTo>
                    <a:pt x="0" y="0"/>
                  </a:moveTo>
                  <a:lnTo>
                    <a:pt x="8128455" y="0"/>
                  </a:lnTo>
                  <a:lnTo>
                    <a:pt x="8128455" y="8128456"/>
                  </a:lnTo>
                  <a:lnTo>
                    <a:pt x="0" y="8128456"/>
                  </a:lnTo>
                  <a:lnTo>
                    <a:pt x="0" y="0"/>
                  </a:lnTo>
                  <a:close/>
                </a:path>
              </a:pathLst>
            </a:custGeom>
            <a:blipFill>
              <a:blip r:embed="rId2">
                <a:alphaModFix amt="35000"/>
              </a:blip>
              <a:stretch>
                <a:fillRect/>
              </a:stretch>
            </a:blipFill>
          </p:spPr>
        </p:sp>
        <p:sp>
          <p:nvSpPr>
            <p:cNvPr id="7" name="Freeform 7"/>
            <p:cNvSpPr/>
            <p:nvPr/>
          </p:nvSpPr>
          <p:spPr>
            <a:xfrm>
              <a:off x="8127089" y="8128455"/>
              <a:ext cx="8128455" cy="8128455"/>
            </a:xfrm>
            <a:custGeom>
              <a:avLst/>
              <a:gdLst/>
              <a:ahLst/>
              <a:cxnLst/>
              <a:rect l="l" t="t" r="r" b="b"/>
              <a:pathLst>
                <a:path w="8128455" h="8128455">
                  <a:moveTo>
                    <a:pt x="0" y="0"/>
                  </a:moveTo>
                  <a:lnTo>
                    <a:pt x="8128456" y="0"/>
                  </a:lnTo>
                  <a:lnTo>
                    <a:pt x="8128456" y="8128456"/>
                  </a:lnTo>
                  <a:lnTo>
                    <a:pt x="0" y="8128456"/>
                  </a:lnTo>
                  <a:lnTo>
                    <a:pt x="0" y="0"/>
                  </a:lnTo>
                  <a:close/>
                </a:path>
              </a:pathLst>
            </a:custGeom>
            <a:blipFill>
              <a:blip r:embed="rId2">
                <a:alphaModFix amt="35000"/>
              </a:blip>
              <a:stretch>
                <a:fillRect/>
              </a:stretch>
            </a:blipFill>
          </p:spPr>
        </p:sp>
        <p:sp>
          <p:nvSpPr>
            <p:cNvPr id="8" name="Freeform 8"/>
            <p:cNvSpPr/>
            <p:nvPr/>
          </p:nvSpPr>
          <p:spPr>
            <a:xfrm>
              <a:off x="16255545" y="8128455"/>
              <a:ext cx="8128455" cy="8128455"/>
            </a:xfrm>
            <a:custGeom>
              <a:avLst/>
              <a:gdLst/>
              <a:ahLst/>
              <a:cxnLst/>
              <a:rect l="l" t="t" r="r" b="b"/>
              <a:pathLst>
                <a:path w="8128455" h="8128455">
                  <a:moveTo>
                    <a:pt x="0" y="0"/>
                  </a:moveTo>
                  <a:lnTo>
                    <a:pt x="8128455" y="0"/>
                  </a:lnTo>
                  <a:lnTo>
                    <a:pt x="8128455" y="8128456"/>
                  </a:lnTo>
                  <a:lnTo>
                    <a:pt x="0" y="8128456"/>
                  </a:lnTo>
                  <a:lnTo>
                    <a:pt x="0" y="0"/>
                  </a:lnTo>
                  <a:close/>
                </a:path>
              </a:pathLst>
            </a:custGeom>
            <a:blipFill>
              <a:blip r:embed="rId2">
                <a:alphaModFix amt="35000"/>
              </a:blip>
              <a:stretch>
                <a:fillRect/>
              </a:stretch>
            </a:blipFill>
          </p:spPr>
        </p:sp>
      </p:grpSp>
      <p:sp>
        <p:nvSpPr>
          <p:cNvPr id="9" name="Freeform 9">
            <a:extLst>
              <a:ext uri="{C183D7F6-B498-43B3-948B-1728B52AA6E4}">
                <adec:decorative xmlns:adec="http://schemas.microsoft.com/office/drawing/2017/decorative" val="1"/>
              </a:ext>
            </a:extLst>
          </p:cNvPr>
          <p:cNvSpPr/>
          <p:nvPr/>
        </p:nvSpPr>
        <p:spPr>
          <a:xfrm>
            <a:off x="2289161" y="2440385"/>
            <a:ext cx="5113436" cy="6817915"/>
          </a:xfrm>
          <a:custGeom>
            <a:avLst/>
            <a:gdLst/>
            <a:ahLst/>
            <a:cxnLst/>
            <a:rect l="l" t="t" r="r" b="b"/>
            <a:pathLst>
              <a:path w="5113436" h="6817915">
                <a:moveTo>
                  <a:pt x="0" y="0"/>
                </a:moveTo>
                <a:lnTo>
                  <a:pt x="5113436" y="0"/>
                </a:lnTo>
                <a:lnTo>
                  <a:pt x="5113436" y="6817915"/>
                </a:lnTo>
                <a:lnTo>
                  <a:pt x="0" y="6817915"/>
                </a:lnTo>
                <a:lnTo>
                  <a:pt x="0" y="0"/>
                </a:lnTo>
                <a:close/>
              </a:path>
            </a:pathLst>
          </a:custGeom>
          <a:blipFill>
            <a:blip r:embed="rId3"/>
            <a:stretch>
              <a:fillRect/>
            </a:stretch>
          </a:blipFill>
        </p:spPr>
      </p:sp>
      <p:sp>
        <p:nvSpPr>
          <p:cNvPr id="11" name="Freeform 11">
            <a:extLst>
              <a:ext uri="{C183D7F6-B498-43B3-948B-1728B52AA6E4}">
                <adec:decorative xmlns:adec="http://schemas.microsoft.com/office/drawing/2017/decorative" val="1"/>
              </a:ext>
            </a:extLst>
          </p:cNvPr>
          <p:cNvSpPr/>
          <p:nvPr/>
        </p:nvSpPr>
        <p:spPr>
          <a:xfrm>
            <a:off x="790325" y="271462"/>
            <a:ext cx="8111109" cy="2011570"/>
          </a:xfrm>
          <a:custGeom>
            <a:avLst/>
            <a:gdLst/>
            <a:ahLst/>
            <a:cxnLst/>
            <a:rect l="l" t="t" r="r" b="b"/>
            <a:pathLst>
              <a:path w="2136259" h="529796">
                <a:moveTo>
                  <a:pt x="48679" y="0"/>
                </a:moveTo>
                <a:lnTo>
                  <a:pt x="2087581" y="0"/>
                </a:lnTo>
                <a:cubicBezTo>
                  <a:pt x="2114465" y="0"/>
                  <a:pt x="2136259" y="21794"/>
                  <a:pt x="2136259" y="48679"/>
                </a:cubicBezTo>
                <a:lnTo>
                  <a:pt x="2136259" y="481117"/>
                </a:lnTo>
                <a:cubicBezTo>
                  <a:pt x="2136259" y="494028"/>
                  <a:pt x="2131131" y="506409"/>
                  <a:pt x="2122001" y="515538"/>
                </a:cubicBezTo>
                <a:cubicBezTo>
                  <a:pt x="2112872" y="524668"/>
                  <a:pt x="2100491" y="529796"/>
                  <a:pt x="2087581" y="529796"/>
                </a:cubicBezTo>
                <a:lnTo>
                  <a:pt x="48679" y="529796"/>
                </a:lnTo>
                <a:cubicBezTo>
                  <a:pt x="35768" y="529796"/>
                  <a:pt x="23387" y="524668"/>
                  <a:pt x="14258" y="515538"/>
                </a:cubicBezTo>
                <a:cubicBezTo>
                  <a:pt x="5129" y="506409"/>
                  <a:pt x="0" y="494028"/>
                  <a:pt x="0" y="481117"/>
                </a:cubicBezTo>
                <a:lnTo>
                  <a:pt x="0" y="48679"/>
                </a:lnTo>
                <a:cubicBezTo>
                  <a:pt x="0" y="35768"/>
                  <a:pt x="5129" y="23387"/>
                  <a:pt x="14258" y="14258"/>
                </a:cubicBezTo>
                <a:cubicBezTo>
                  <a:pt x="23387" y="5129"/>
                  <a:pt x="35768" y="0"/>
                  <a:pt x="48679" y="0"/>
                </a:cubicBezTo>
                <a:close/>
              </a:path>
            </a:pathLst>
          </a:custGeom>
          <a:solidFill>
            <a:srgbClr val="B59178"/>
          </a:solidFill>
        </p:spPr>
      </p:sp>
      <p:sp>
        <p:nvSpPr>
          <p:cNvPr id="14" name="Freeform 14">
            <a:extLst>
              <a:ext uri="{C183D7F6-B498-43B3-948B-1728B52AA6E4}">
                <adec:decorative xmlns:adec="http://schemas.microsoft.com/office/drawing/2017/decorative" val="1"/>
              </a:ext>
            </a:extLst>
          </p:cNvPr>
          <p:cNvSpPr/>
          <p:nvPr/>
        </p:nvSpPr>
        <p:spPr>
          <a:xfrm>
            <a:off x="8901434" y="5751897"/>
            <a:ext cx="8357866" cy="3086100"/>
          </a:xfrm>
          <a:custGeom>
            <a:avLst/>
            <a:gdLst/>
            <a:ahLst/>
            <a:cxnLst/>
            <a:rect l="l" t="t" r="r" b="b"/>
            <a:pathLst>
              <a:path w="2201249" h="812800">
                <a:moveTo>
                  <a:pt x="47241" y="0"/>
                </a:moveTo>
                <a:lnTo>
                  <a:pt x="2154007" y="0"/>
                </a:lnTo>
                <a:cubicBezTo>
                  <a:pt x="2166537" y="0"/>
                  <a:pt x="2178552" y="4977"/>
                  <a:pt x="2187412" y="13837"/>
                </a:cubicBezTo>
                <a:cubicBezTo>
                  <a:pt x="2196272" y="22696"/>
                  <a:pt x="2201249" y="34712"/>
                  <a:pt x="2201249" y="47241"/>
                </a:cubicBezTo>
                <a:lnTo>
                  <a:pt x="2201249" y="765559"/>
                </a:lnTo>
                <a:cubicBezTo>
                  <a:pt x="2201249" y="791649"/>
                  <a:pt x="2180098" y="812800"/>
                  <a:pt x="2154007" y="812800"/>
                </a:cubicBezTo>
                <a:lnTo>
                  <a:pt x="47241" y="812800"/>
                </a:lnTo>
                <a:cubicBezTo>
                  <a:pt x="21151" y="812800"/>
                  <a:pt x="0" y="791649"/>
                  <a:pt x="0" y="765559"/>
                </a:cubicBezTo>
                <a:lnTo>
                  <a:pt x="0" y="47241"/>
                </a:lnTo>
                <a:cubicBezTo>
                  <a:pt x="0" y="21151"/>
                  <a:pt x="21151" y="0"/>
                  <a:pt x="47241" y="0"/>
                </a:cubicBezTo>
                <a:close/>
              </a:path>
            </a:pathLst>
          </a:custGeom>
          <a:solidFill>
            <a:srgbClr val="B59178"/>
          </a:solidFill>
        </p:spPr>
      </p:sp>
      <p:sp>
        <p:nvSpPr>
          <p:cNvPr id="19" name="Title 18">
            <a:extLst>
              <a:ext uri="{FF2B5EF4-FFF2-40B4-BE49-F238E27FC236}">
                <a16:creationId xmlns:a16="http://schemas.microsoft.com/office/drawing/2014/main" id="{D21035CF-E52B-4489-8264-336E5F032944}"/>
              </a:ext>
            </a:extLst>
          </p:cNvPr>
          <p:cNvSpPr>
            <a:spLocks noGrp="1"/>
          </p:cNvSpPr>
          <p:nvPr>
            <p:ph type="title"/>
          </p:nvPr>
        </p:nvSpPr>
        <p:spPr>
          <a:xfrm>
            <a:off x="671834" y="633416"/>
            <a:ext cx="8229600" cy="1143000"/>
          </a:xfrm>
        </p:spPr>
        <p:txBody>
          <a:bodyPr>
            <a:noAutofit/>
          </a:bodyPr>
          <a:lstStyle/>
          <a:p>
            <a:r>
              <a:rPr lang="en-US" sz="9600" b="1" dirty="0">
                <a:latin typeface="Open Sans" panose="020B0606030504020204" pitchFamily="34" charset="0"/>
                <a:ea typeface="Open Sans" panose="020B0606030504020204" pitchFamily="34" charset="0"/>
                <a:cs typeface="Open Sans" panose="020B0606030504020204" pitchFamily="34" charset="0"/>
              </a:rPr>
              <a:t>Questions?</a:t>
            </a:r>
          </a:p>
        </p:txBody>
      </p:sp>
      <p:sp>
        <p:nvSpPr>
          <p:cNvPr id="16" name="TextBox 16"/>
          <p:cNvSpPr txBox="1"/>
          <p:nvPr/>
        </p:nvSpPr>
        <p:spPr>
          <a:xfrm>
            <a:off x="9573077" y="6083340"/>
            <a:ext cx="8272469" cy="1514475"/>
          </a:xfrm>
          <a:prstGeom prst="rect">
            <a:avLst/>
          </a:prstGeom>
        </p:spPr>
        <p:txBody>
          <a:bodyPr lIns="0" tIns="0" rIns="0" bIns="0" rtlCol="0" anchor="t">
            <a:spAutoFit/>
          </a:bodyPr>
          <a:lstStyle/>
          <a:p>
            <a:pPr marL="0" lvl="0" indent="0" algn="l">
              <a:lnSpc>
                <a:spcPts val="11999"/>
              </a:lnSpc>
            </a:pPr>
            <a:r>
              <a:rPr lang="en-US" sz="9999" b="1" dirty="0">
                <a:solidFill>
                  <a:srgbClr val="000000"/>
                </a:solidFill>
                <a:latin typeface="Open Sans Bold"/>
                <a:ea typeface="Open Sans Bold"/>
                <a:cs typeface="Open Sans Bold"/>
                <a:sym typeface="Open Sans Bold"/>
              </a:rPr>
              <a:t>Thank You!</a:t>
            </a:r>
          </a:p>
        </p:txBody>
      </p:sp>
      <p:sp>
        <p:nvSpPr>
          <p:cNvPr id="17" name="TextBox 17"/>
          <p:cNvSpPr txBox="1"/>
          <p:nvPr/>
        </p:nvSpPr>
        <p:spPr>
          <a:xfrm>
            <a:off x="9573077" y="7531140"/>
            <a:ext cx="11685683" cy="628248"/>
          </a:xfrm>
          <a:prstGeom prst="rect">
            <a:avLst/>
          </a:prstGeom>
        </p:spPr>
        <p:txBody>
          <a:bodyPr lIns="0" tIns="0" rIns="0" bIns="0" rtlCol="0" anchor="t">
            <a:spAutoFit/>
          </a:bodyPr>
          <a:lstStyle/>
          <a:p>
            <a:pPr marL="0" lvl="0" indent="0" algn="l">
              <a:lnSpc>
                <a:spcPts val="5158"/>
              </a:lnSpc>
              <a:spcBef>
                <a:spcPct val="0"/>
              </a:spcBef>
            </a:pPr>
            <a:r>
              <a:rPr lang="en-US" sz="3684" dirty="0">
                <a:solidFill>
                  <a:srgbClr val="000000"/>
                </a:solidFill>
                <a:latin typeface="Open Sans"/>
                <a:ea typeface="Open Sans"/>
                <a:cs typeface="Open Sans"/>
                <a:sym typeface="Open Sans"/>
              </a:rPr>
              <a:t>Happy Writing!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ADE"/>
        </a:solidFill>
        <a:effectLst/>
      </p:bgPr>
    </p:bg>
    <p:spTree>
      <p:nvGrpSpPr>
        <p:cNvPr id="1" name=""/>
        <p:cNvGrpSpPr/>
        <p:nvPr/>
      </p:nvGrpSpPr>
      <p:grpSpPr>
        <a:xfrm>
          <a:off x="0" y="0"/>
          <a:ext cx="0" cy="0"/>
          <a:chOff x="0" y="0"/>
          <a:chExt cx="0" cy="0"/>
        </a:xfrm>
      </p:grpSpPr>
      <p:sp>
        <p:nvSpPr>
          <p:cNvPr id="3" name="AutoShape 3">
            <a:extLst>
              <a:ext uri="{C183D7F6-B498-43B3-948B-1728B52AA6E4}">
                <adec:decorative xmlns:adec="http://schemas.microsoft.com/office/drawing/2017/decorative" val="1"/>
              </a:ext>
            </a:extLst>
          </p:cNvPr>
          <p:cNvSpPr/>
          <p:nvPr/>
        </p:nvSpPr>
        <p:spPr>
          <a:xfrm rot="5400000">
            <a:off x="-4105275" y="5133975"/>
            <a:ext cx="10287000" cy="0"/>
          </a:xfrm>
          <a:prstGeom prst="line">
            <a:avLst/>
          </a:prstGeom>
          <a:ln w="19050" cap="rnd">
            <a:solidFill>
              <a:srgbClr val="000000"/>
            </a:solidFill>
            <a:prstDash val="solid"/>
            <a:headEnd type="none" w="sm" len="sm"/>
            <a:tailEnd type="none" w="sm" len="sm"/>
          </a:ln>
        </p:spPr>
      </p:sp>
      <p:sp>
        <p:nvSpPr>
          <p:cNvPr id="4" name="AutoShape 4">
            <a:extLst>
              <a:ext uri="{C183D7F6-B498-43B3-948B-1728B52AA6E4}">
                <adec:decorative xmlns:adec="http://schemas.microsoft.com/office/drawing/2017/decorative" val="1"/>
              </a:ext>
            </a:extLst>
          </p:cNvPr>
          <p:cNvSpPr/>
          <p:nvPr/>
        </p:nvSpPr>
        <p:spPr>
          <a:xfrm rot="-10800000">
            <a:off x="0" y="3077275"/>
            <a:ext cx="18288000" cy="0"/>
          </a:xfrm>
          <a:prstGeom prst="line">
            <a:avLst/>
          </a:prstGeom>
          <a:ln w="19050" cap="rnd">
            <a:solidFill>
              <a:srgbClr val="000000"/>
            </a:solidFill>
            <a:prstDash val="solid"/>
            <a:headEnd type="none" w="sm" len="sm"/>
            <a:tailEnd type="none" w="sm" len="sm"/>
          </a:ln>
        </p:spPr>
      </p:sp>
      <p:sp>
        <p:nvSpPr>
          <p:cNvPr id="13" name="Title 12">
            <a:extLst>
              <a:ext uri="{FF2B5EF4-FFF2-40B4-BE49-F238E27FC236}">
                <a16:creationId xmlns:a16="http://schemas.microsoft.com/office/drawing/2014/main" id="{EC55787C-0EB8-4B95-AB01-85A15A54395A}"/>
              </a:ext>
            </a:extLst>
          </p:cNvPr>
          <p:cNvSpPr>
            <a:spLocks noGrp="1"/>
          </p:cNvSpPr>
          <p:nvPr>
            <p:ph type="title"/>
          </p:nvPr>
        </p:nvSpPr>
        <p:spPr>
          <a:xfrm>
            <a:off x="1006270" y="629319"/>
            <a:ext cx="8229600" cy="1143000"/>
          </a:xfrm>
        </p:spPr>
        <p:txBody>
          <a:bodyPr>
            <a:normAutofit fontScale="90000"/>
          </a:bodyPr>
          <a:lstStyle/>
          <a:p>
            <a:r>
              <a:rPr lang="en-US" sz="7700" dirty="0">
                <a:solidFill>
                  <a:srgbClr val="000000"/>
                </a:solidFill>
                <a:latin typeface="Archivo Black"/>
                <a:ea typeface="Archivo Black"/>
                <a:cs typeface="Archivo Black"/>
                <a:sym typeface="Archivo Black"/>
              </a:rPr>
              <a:t>References</a:t>
            </a:r>
            <a:endParaRPr lang="en-US" sz="7700" dirty="0"/>
          </a:p>
        </p:txBody>
      </p:sp>
      <p:sp>
        <p:nvSpPr>
          <p:cNvPr id="12" name="TextBox 12"/>
          <p:cNvSpPr txBox="1"/>
          <p:nvPr/>
        </p:nvSpPr>
        <p:spPr>
          <a:xfrm>
            <a:off x="1840996" y="3783699"/>
            <a:ext cx="15559033" cy="349250"/>
          </a:xfrm>
          <a:prstGeom prst="rect">
            <a:avLst/>
          </a:prstGeom>
        </p:spPr>
        <p:txBody>
          <a:bodyPr lIns="0" tIns="0" rIns="0" bIns="0" rtlCol="0" anchor="t">
            <a:spAutoFit/>
          </a:bodyPr>
          <a:lstStyle/>
          <a:p>
            <a:pPr algn="l">
              <a:lnSpc>
                <a:spcPts val="2800"/>
              </a:lnSpc>
            </a:pPr>
            <a:r>
              <a:rPr lang="en-US" sz="2000" dirty="0">
                <a:solidFill>
                  <a:srgbClr val="000000"/>
                </a:solidFill>
                <a:latin typeface="Canva Sans"/>
                <a:ea typeface="Canva Sans"/>
                <a:cs typeface="Canva Sans"/>
                <a:sym typeface="Canva Sans"/>
              </a:rPr>
              <a:t>APA. (2019). </a:t>
            </a:r>
            <a:r>
              <a:rPr lang="en-US" sz="2000" i="1" dirty="0">
                <a:solidFill>
                  <a:srgbClr val="000000"/>
                </a:solidFill>
                <a:latin typeface="Canva Sans Italics"/>
                <a:ea typeface="Canva Sans Italics"/>
                <a:cs typeface="Canva Sans Italics"/>
                <a:sym typeface="Canva Sans Italics"/>
              </a:rPr>
              <a:t>Sentence Case Capitalization. https://apastyle.apa.org/style-grammar-guidelines/capitalization/sentence-case</a:t>
            </a:r>
          </a:p>
        </p:txBody>
      </p:sp>
      <p:sp>
        <p:nvSpPr>
          <p:cNvPr id="7" name="TextBox 7"/>
          <p:cNvSpPr txBox="1"/>
          <p:nvPr/>
        </p:nvSpPr>
        <p:spPr>
          <a:xfrm>
            <a:off x="1868351" y="4271047"/>
            <a:ext cx="15669646" cy="349250"/>
          </a:xfrm>
          <a:prstGeom prst="rect">
            <a:avLst/>
          </a:prstGeom>
        </p:spPr>
        <p:txBody>
          <a:bodyPr lIns="0" tIns="0" rIns="0" bIns="0" rtlCol="0" anchor="t">
            <a:spAutoFit/>
          </a:bodyPr>
          <a:lstStyle/>
          <a:p>
            <a:pPr algn="l">
              <a:lnSpc>
                <a:spcPts val="2800"/>
              </a:lnSpc>
            </a:pPr>
            <a:r>
              <a:rPr lang="en-US" sz="2000" dirty="0">
                <a:solidFill>
                  <a:srgbClr val="000000"/>
                </a:solidFill>
                <a:latin typeface="Canva Sans"/>
                <a:ea typeface="Canva Sans"/>
                <a:cs typeface="Canva Sans"/>
                <a:sym typeface="Canva Sans"/>
              </a:rPr>
              <a:t>APA. (2020). </a:t>
            </a:r>
            <a:r>
              <a:rPr lang="en-US" sz="2000" i="1" dirty="0">
                <a:solidFill>
                  <a:srgbClr val="000000"/>
                </a:solidFill>
                <a:latin typeface="Canva Sans Italics"/>
                <a:ea typeface="Canva Sans Italics"/>
                <a:cs typeface="Canva Sans Italics"/>
                <a:sym typeface="Canva Sans Italics"/>
              </a:rPr>
              <a:t>Publication manual of the American Psychological Association </a:t>
            </a:r>
            <a:r>
              <a:rPr lang="en-US" sz="2000" dirty="0">
                <a:solidFill>
                  <a:srgbClr val="000000"/>
                </a:solidFill>
                <a:latin typeface="Canva Sans"/>
                <a:ea typeface="Canva Sans"/>
                <a:cs typeface="Canva Sans"/>
                <a:sym typeface="Canva Sans"/>
              </a:rPr>
              <a:t>(7th ed.). American Psychological Association. </a:t>
            </a:r>
          </a:p>
        </p:txBody>
      </p:sp>
      <p:sp>
        <p:nvSpPr>
          <p:cNvPr id="5" name="TextBox 5"/>
          <p:cNvSpPr txBox="1"/>
          <p:nvPr/>
        </p:nvSpPr>
        <p:spPr>
          <a:xfrm>
            <a:off x="1868351" y="4807974"/>
            <a:ext cx="16110053" cy="694614"/>
          </a:xfrm>
          <a:prstGeom prst="rect">
            <a:avLst/>
          </a:prstGeom>
        </p:spPr>
        <p:txBody>
          <a:bodyPr wrap="square" lIns="0" tIns="0" rIns="0" bIns="0" rtlCol="0" anchor="t">
            <a:spAutoFit/>
          </a:bodyPr>
          <a:lstStyle/>
          <a:p>
            <a:pPr>
              <a:lnSpc>
                <a:spcPts val="2800"/>
              </a:lnSpc>
            </a:pPr>
            <a:r>
              <a:rPr lang="en-US" sz="2000" dirty="0">
                <a:solidFill>
                  <a:srgbClr val="000000"/>
                </a:solidFill>
                <a:latin typeface="Canva Sans"/>
                <a:ea typeface="Canva Sans"/>
                <a:cs typeface="Canva Sans"/>
                <a:sym typeface="Canva Sans"/>
              </a:rPr>
              <a:t>Purdue Online Writing Lab. (n.d.a). </a:t>
            </a:r>
            <a:r>
              <a:rPr lang="en-US" sz="2000" i="1" dirty="0">
                <a:solidFill>
                  <a:srgbClr val="000000"/>
                </a:solidFill>
                <a:latin typeface="Canva Sans Italics"/>
                <a:ea typeface="Canva Sans Italics"/>
                <a:cs typeface="Canva Sans Italics"/>
                <a:sym typeface="Canva Sans Italics"/>
              </a:rPr>
              <a:t>General Format</a:t>
            </a:r>
            <a:r>
              <a:rPr lang="en-US" sz="2000" dirty="0">
                <a:solidFill>
                  <a:srgbClr val="000000"/>
                </a:solidFill>
                <a:latin typeface="Canva Sans"/>
                <a:ea typeface="Canva Sans"/>
                <a:cs typeface="Canva Sans"/>
                <a:sym typeface="Canva Sans"/>
              </a:rPr>
              <a:t>. Purdue Online Writing Lab. https://owl.purdue.edu/owl/research_and_citation/ 	apa_style/apa_formatting_and_style_guide/general_format.html  </a:t>
            </a:r>
          </a:p>
        </p:txBody>
      </p:sp>
      <p:sp>
        <p:nvSpPr>
          <p:cNvPr id="8" name="TextBox 8"/>
          <p:cNvSpPr txBox="1"/>
          <p:nvPr/>
        </p:nvSpPr>
        <p:spPr>
          <a:xfrm>
            <a:off x="1868351" y="5674397"/>
            <a:ext cx="16245390" cy="694614"/>
          </a:xfrm>
          <a:prstGeom prst="rect">
            <a:avLst/>
          </a:prstGeom>
        </p:spPr>
        <p:txBody>
          <a:bodyPr wrap="square" lIns="0" tIns="0" rIns="0" bIns="0" rtlCol="0" anchor="t">
            <a:spAutoFit/>
          </a:bodyPr>
          <a:lstStyle/>
          <a:p>
            <a:pPr>
              <a:lnSpc>
                <a:spcPts val="2800"/>
              </a:lnSpc>
            </a:pPr>
            <a:r>
              <a:rPr lang="en-US" sz="2000" dirty="0">
                <a:solidFill>
                  <a:srgbClr val="000000"/>
                </a:solidFill>
                <a:latin typeface="Canva Sans"/>
                <a:ea typeface="Canva Sans"/>
                <a:cs typeface="Canva Sans"/>
                <a:sym typeface="Canva Sans"/>
              </a:rPr>
              <a:t>Purdue Online Writing Lab. (n.d.b). </a:t>
            </a:r>
            <a:r>
              <a:rPr lang="en-US" sz="2000" i="1" dirty="0">
                <a:solidFill>
                  <a:srgbClr val="000000"/>
                </a:solidFill>
                <a:latin typeface="Canva Sans Italics"/>
                <a:ea typeface="Canva Sans Italics"/>
                <a:cs typeface="Canva Sans Italics"/>
                <a:sym typeface="Canva Sans Italics"/>
              </a:rPr>
              <a:t>In-text citations: The basics</a:t>
            </a:r>
            <a:r>
              <a:rPr lang="en-US" sz="2000" dirty="0">
                <a:solidFill>
                  <a:srgbClr val="000000"/>
                </a:solidFill>
                <a:latin typeface="Canva Sans"/>
                <a:ea typeface="Canva Sans"/>
                <a:cs typeface="Canva Sans"/>
                <a:sym typeface="Canva Sans"/>
              </a:rPr>
              <a:t>. Purdue Online Writing Lab. https://owl.purdue.edu/owl/research_and 	_citation/apa_style/apa_formatting_and_style_guide/in_text_citations_the_basics.html  </a:t>
            </a:r>
          </a:p>
        </p:txBody>
      </p:sp>
      <p:sp>
        <p:nvSpPr>
          <p:cNvPr id="10" name="TextBox 10"/>
          <p:cNvSpPr txBox="1"/>
          <p:nvPr/>
        </p:nvSpPr>
        <p:spPr>
          <a:xfrm>
            <a:off x="1840996" y="6528472"/>
            <a:ext cx="16272745" cy="694614"/>
          </a:xfrm>
          <a:prstGeom prst="rect">
            <a:avLst/>
          </a:prstGeom>
        </p:spPr>
        <p:txBody>
          <a:bodyPr wrap="square" lIns="0" tIns="0" rIns="0" bIns="0" rtlCol="0" anchor="t">
            <a:spAutoFit/>
          </a:bodyPr>
          <a:lstStyle/>
          <a:p>
            <a:pPr>
              <a:lnSpc>
                <a:spcPts val="2800"/>
              </a:lnSpc>
            </a:pPr>
            <a:r>
              <a:rPr lang="en-US" sz="2000" dirty="0">
                <a:solidFill>
                  <a:srgbClr val="000000"/>
                </a:solidFill>
                <a:latin typeface="Canva Sans"/>
                <a:ea typeface="Canva Sans"/>
                <a:cs typeface="Canva Sans"/>
                <a:sym typeface="Canva Sans"/>
              </a:rPr>
              <a:t>Purdue Online Writing Lab. (n.d.c). </a:t>
            </a:r>
            <a:r>
              <a:rPr lang="en-US" sz="2000" i="1" dirty="0">
                <a:solidFill>
                  <a:srgbClr val="000000"/>
                </a:solidFill>
                <a:latin typeface="Canva Sans Italics"/>
                <a:ea typeface="Canva Sans Italics"/>
                <a:cs typeface="Canva Sans Italics"/>
                <a:sym typeface="Canva Sans Italics"/>
              </a:rPr>
              <a:t>Reference list: Basic Rules</a:t>
            </a:r>
            <a:r>
              <a:rPr lang="en-US" sz="2000" dirty="0">
                <a:solidFill>
                  <a:srgbClr val="000000"/>
                </a:solidFill>
                <a:latin typeface="Canva Sans"/>
                <a:ea typeface="Canva Sans"/>
                <a:cs typeface="Canva Sans"/>
                <a:sym typeface="Canva Sans"/>
              </a:rPr>
              <a:t>. Purdue Online Writing Lab. https://owl.purdue.edu/owl/research_and_ 	citation/apa_style/apa_formatting_and_style_guide/reference_list_basic_rules.html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8BFB8"/>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879206" y="-251899"/>
            <a:ext cx="21571817" cy="7756462"/>
            <a:chOff x="0" y="0"/>
            <a:chExt cx="5681466" cy="2042854"/>
          </a:xfrm>
        </p:grpSpPr>
        <p:sp>
          <p:nvSpPr>
            <p:cNvPr id="3" name="Freeform 3"/>
            <p:cNvSpPr/>
            <p:nvPr/>
          </p:nvSpPr>
          <p:spPr>
            <a:xfrm>
              <a:off x="0" y="0"/>
              <a:ext cx="5681466" cy="2042854"/>
            </a:xfrm>
            <a:custGeom>
              <a:avLst/>
              <a:gdLst/>
              <a:ahLst/>
              <a:cxnLst/>
              <a:rect l="l" t="t" r="r" b="b"/>
              <a:pathLst>
                <a:path w="5681466" h="2042854">
                  <a:moveTo>
                    <a:pt x="0" y="0"/>
                  </a:moveTo>
                  <a:lnTo>
                    <a:pt x="5681466" y="0"/>
                  </a:lnTo>
                  <a:lnTo>
                    <a:pt x="5681466" y="2042854"/>
                  </a:lnTo>
                  <a:lnTo>
                    <a:pt x="0" y="2042854"/>
                  </a:lnTo>
                  <a:close/>
                </a:path>
              </a:pathLst>
            </a:custGeom>
            <a:solidFill>
              <a:srgbClr val="FFF09E"/>
            </a:solidFill>
          </p:spPr>
        </p:sp>
        <p:sp>
          <p:nvSpPr>
            <p:cNvPr id="4" name="TextBox 4"/>
            <p:cNvSpPr txBox="1"/>
            <p:nvPr/>
          </p:nvSpPr>
          <p:spPr>
            <a:xfrm>
              <a:off x="0" y="-57150"/>
              <a:ext cx="5681466" cy="2100004"/>
            </a:xfrm>
            <a:prstGeom prst="rect">
              <a:avLst/>
            </a:prstGeom>
          </p:spPr>
          <p:txBody>
            <a:bodyPr lIns="50800" tIns="50800" rIns="50800" bIns="50800" rtlCol="0" anchor="ctr"/>
            <a:lstStyle/>
            <a:p>
              <a:pPr algn="ctr">
                <a:lnSpc>
                  <a:spcPts val="2659"/>
                </a:lnSpc>
              </a:pPr>
              <a:endParaRPr dirty="0"/>
            </a:p>
          </p:txBody>
        </p:sp>
      </p:grpSp>
      <p:sp>
        <p:nvSpPr>
          <p:cNvPr id="5" name="Freeform 5">
            <a:extLst>
              <a:ext uri="{C183D7F6-B498-43B3-948B-1728B52AA6E4}">
                <adec:decorative xmlns:adec="http://schemas.microsoft.com/office/drawing/2017/decorative" val="1"/>
              </a:ext>
            </a:extLst>
          </p:cNvPr>
          <p:cNvSpPr/>
          <p:nvPr/>
        </p:nvSpPr>
        <p:spPr>
          <a:xfrm flipH="1">
            <a:off x="-151863" y="2748668"/>
            <a:ext cx="9119734" cy="8390156"/>
          </a:xfrm>
          <a:custGeom>
            <a:avLst/>
            <a:gdLst/>
            <a:ahLst/>
            <a:cxnLst/>
            <a:rect l="l" t="t" r="r" b="b"/>
            <a:pathLst>
              <a:path w="9119734" h="8390156">
                <a:moveTo>
                  <a:pt x="9119735" y="0"/>
                </a:moveTo>
                <a:lnTo>
                  <a:pt x="0" y="0"/>
                </a:lnTo>
                <a:lnTo>
                  <a:pt x="0" y="8390156"/>
                </a:lnTo>
                <a:lnTo>
                  <a:pt x="9119735" y="8390156"/>
                </a:lnTo>
                <a:lnTo>
                  <a:pt x="9119735"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a:extLst>
              <a:ext uri="{C183D7F6-B498-43B3-948B-1728B52AA6E4}">
                <adec:decorative xmlns:adec="http://schemas.microsoft.com/office/drawing/2017/decorative" val="1"/>
              </a:ext>
            </a:extLst>
          </p:cNvPr>
          <p:cNvSpPr/>
          <p:nvPr/>
        </p:nvSpPr>
        <p:spPr>
          <a:xfrm>
            <a:off x="15676907" y="6943746"/>
            <a:ext cx="3164787" cy="4716749"/>
          </a:xfrm>
          <a:custGeom>
            <a:avLst/>
            <a:gdLst/>
            <a:ahLst/>
            <a:cxnLst/>
            <a:rect l="l" t="t" r="r" b="b"/>
            <a:pathLst>
              <a:path w="3164787" h="4716749">
                <a:moveTo>
                  <a:pt x="0" y="0"/>
                </a:moveTo>
                <a:lnTo>
                  <a:pt x="3164786" y="0"/>
                </a:lnTo>
                <a:lnTo>
                  <a:pt x="3164786" y="4716749"/>
                </a:lnTo>
                <a:lnTo>
                  <a:pt x="0" y="47167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a:extLst>
              <a:ext uri="{C183D7F6-B498-43B3-948B-1728B52AA6E4}">
                <adec:decorative xmlns:adec="http://schemas.microsoft.com/office/drawing/2017/decorative" val="1"/>
              </a:ext>
            </a:extLst>
          </p:cNvPr>
          <p:cNvSpPr/>
          <p:nvPr/>
        </p:nvSpPr>
        <p:spPr>
          <a:xfrm>
            <a:off x="1028700" y="259945"/>
            <a:ext cx="1881272" cy="1881272"/>
          </a:xfrm>
          <a:custGeom>
            <a:avLst/>
            <a:gdLst/>
            <a:ahLst/>
            <a:cxnLst/>
            <a:rect l="l" t="t" r="r" b="b"/>
            <a:pathLst>
              <a:path w="1881272" h="1881272">
                <a:moveTo>
                  <a:pt x="0" y="0"/>
                </a:moveTo>
                <a:lnTo>
                  <a:pt x="1881272" y="0"/>
                </a:lnTo>
                <a:lnTo>
                  <a:pt x="1881272" y="1881272"/>
                </a:lnTo>
                <a:lnTo>
                  <a:pt x="0" y="18812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a:extLst>
              <a:ext uri="{C183D7F6-B498-43B3-948B-1728B52AA6E4}">
                <adec:decorative xmlns:adec="http://schemas.microsoft.com/office/drawing/2017/decorative" val="1"/>
              </a:ext>
            </a:extLst>
          </p:cNvPr>
          <p:cNvSpPr/>
          <p:nvPr/>
        </p:nvSpPr>
        <p:spPr>
          <a:xfrm>
            <a:off x="7956581" y="7143018"/>
            <a:ext cx="1463583" cy="1935317"/>
          </a:xfrm>
          <a:custGeom>
            <a:avLst/>
            <a:gdLst/>
            <a:ahLst/>
            <a:cxnLst/>
            <a:rect l="l" t="t" r="r" b="b"/>
            <a:pathLst>
              <a:path w="1463583" h="1935317">
                <a:moveTo>
                  <a:pt x="0" y="0"/>
                </a:moveTo>
                <a:lnTo>
                  <a:pt x="1463583" y="0"/>
                </a:lnTo>
                <a:lnTo>
                  <a:pt x="1463583" y="1935317"/>
                </a:lnTo>
                <a:lnTo>
                  <a:pt x="0" y="1935317"/>
                </a:lnTo>
                <a:lnTo>
                  <a:pt x="0" y="0"/>
                </a:lnTo>
                <a:close/>
              </a:path>
            </a:pathLst>
          </a:custGeom>
          <a:blipFill>
            <a:blip r:embed="rId8"/>
            <a:stretch>
              <a:fillRect/>
            </a:stretch>
          </a:blipFill>
        </p:spPr>
      </p:sp>
      <p:sp>
        <p:nvSpPr>
          <p:cNvPr id="9" name="Freeform 9">
            <a:extLst>
              <a:ext uri="{C183D7F6-B498-43B3-948B-1728B52AA6E4}">
                <adec:decorative xmlns:adec="http://schemas.microsoft.com/office/drawing/2017/decorative" val="1"/>
              </a:ext>
            </a:extLst>
          </p:cNvPr>
          <p:cNvSpPr/>
          <p:nvPr/>
        </p:nvSpPr>
        <p:spPr>
          <a:xfrm>
            <a:off x="7587338" y="8028702"/>
            <a:ext cx="213616" cy="163951"/>
          </a:xfrm>
          <a:custGeom>
            <a:avLst/>
            <a:gdLst/>
            <a:ahLst/>
            <a:cxnLst/>
            <a:rect l="l" t="t" r="r" b="b"/>
            <a:pathLst>
              <a:path w="213616" h="163951">
                <a:moveTo>
                  <a:pt x="0" y="0"/>
                </a:moveTo>
                <a:lnTo>
                  <a:pt x="213616" y="0"/>
                </a:lnTo>
                <a:lnTo>
                  <a:pt x="213616" y="163950"/>
                </a:lnTo>
                <a:lnTo>
                  <a:pt x="0" y="163950"/>
                </a:lnTo>
                <a:lnTo>
                  <a:pt x="0" y="0"/>
                </a:lnTo>
                <a:close/>
              </a:path>
            </a:pathLst>
          </a:custGeom>
          <a:blipFill>
            <a:blip r:embed="rId9">
              <a:alphaModFix amt="76000"/>
              <a:extLst>
                <a:ext uri="{96DAC541-7B7A-43D3-8B79-37D633B846F1}">
                  <asvg:svgBlip xmlns:asvg="http://schemas.microsoft.com/office/drawing/2016/SVG/main" r:embed="rId10"/>
                </a:ext>
              </a:extLst>
            </a:blip>
            <a:stretch>
              <a:fillRect/>
            </a:stretch>
          </a:blipFill>
        </p:spPr>
      </p:sp>
      <p:sp>
        <p:nvSpPr>
          <p:cNvPr id="15" name="Title 14">
            <a:extLst>
              <a:ext uri="{FF2B5EF4-FFF2-40B4-BE49-F238E27FC236}">
                <a16:creationId xmlns:a16="http://schemas.microsoft.com/office/drawing/2014/main" id="{60722D38-E2BC-4C37-8B6B-3A5A22098906}"/>
              </a:ext>
            </a:extLst>
          </p:cNvPr>
          <p:cNvSpPr>
            <a:spLocks noGrp="1"/>
          </p:cNvSpPr>
          <p:nvPr>
            <p:ph type="title"/>
          </p:nvPr>
        </p:nvSpPr>
        <p:spPr>
          <a:xfrm>
            <a:off x="7792799" y="350500"/>
            <a:ext cx="7315200" cy="1143000"/>
          </a:xfrm>
        </p:spPr>
        <p:txBody>
          <a:bodyPr>
            <a:noAutofit/>
          </a:bodyPr>
          <a:lstStyle/>
          <a:p>
            <a:r>
              <a:rPr lang="en-US" sz="7000" b="1" dirty="0">
                <a:solidFill>
                  <a:srgbClr val="000000"/>
                </a:solidFill>
                <a:latin typeface="Canva Sans Bold"/>
                <a:ea typeface="Canva Sans Bold"/>
                <a:cs typeface="Canva Sans Bold"/>
                <a:sym typeface="Canva Sans Bold"/>
              </a:rPr>
              <a:t>Introduction</a:t>
            </a:r>
            <a:endParaRPr lang="en-US" sz="7000" dirty="0"/>
          </a:p>
        </p:txBody>
      </p:sp>
      <p:sp>
        <p:nvSpPr>
          <p:cNvPr id="12" name="TextBox 12"/>
          <p:cNvSpPr txBox="1"/>
          <p:nvPr/>
        </p:nvSpPr>
        <p:spPr>
          <a:xfrm>
            <a:off x="8688372" y="1680115"/>
            <a:ext cx="8115300" cy="688974"/>
          </a:xfrm>
          <a:prstGeom prst="rect">
            <a:avLst/>
          </a:prstGeom>
        </p:spPr>
        <p:txBody>
          <a:bodyPr lIns="0" tIns="0" rIns="0" bIns="0" rtlCol="0" anchor="t">
            <a:spAutoFit/>
          </a:bodyPr>
          <a:lstStyle/>
          <a:p>
            <a:pPr algn="l">
              <a:lnSpc>
                <a:spcPts val="5600"/>
              </a:lnSpc>
            </a:pPr>
            <a:r>
              <a:rPr lang="en-US" sz="4000" dirty="0">
                <a:solidFill>
                  <a:srgbClr val="000000"/>
                </a:solidFill>
                <a:latin typeface="Kollektif"/>
                <a:ea typeface="Kollektif"/>
                <a:cs typeface="Kollektif"/>
                <a:sym typeface="Kollektif"/>
              </a:rPr>
              <a:t>What is APA style?</a:t>
            </a:r>
          </a:p>
        </p:txBody>
      </p:sp>
      <p:sp>
        <p:nvSpPr>
          <p:cNvPr id="10" name="TextBox 10"/>
          <p:cNvSpPr txBox="1"/>
          <p:nvPr/>
        </p:nvSpPr>
        <p:spPr>
          <a:xfrm>
            <a:off x="8688372" y="2292889"/>
            <a:ext cx="9537472" cy="1735455"/>
          </a:xfrm>
          <a:prstGeom prst="rect">
            <a:avLst/>
          </a:prstGeom>
        </p:spPr>
        <p:txBody>
          <a:bodyPr lIns="0" tIns="0" rIns="0" bIns="0" rtlCol="0" anchor="t">
            <a:spAutoFit/>
          </a:bodyPr>
          <a:lstStyle/>
          <a:p>
            <a:pPr marL="712472" lvl="1" indent="-356236" algn="l">
              <a:lnSpc>
                <a:spcPts val="4620"/>
              </a:lnSpc>
              <a:buFont typeface="Arial"/>
              <a:buChar char="•"/>
            </a:pPr>
            <a:r>
              <a:rPr lang="en-US" sz="3300" dirty="0">
                <a:solidFill>
                  <a:srgbClr val="000000"/>
                </a:solidFill>
                <a:latin typeface="Kollektif"/>
                <a:ea typeface="Kollektif"/>
                <a:cs typeface="Kollektif"/>
                <a:sym typeface="Kollektif"/>
              </a:rPr>
              <a:t>Research writing and citation guidelines created by the American Psychological Association (APA)</a:t>
            </a:r>
          </a:p>
        </p:txBody>
      </p:sp>
      <p:sp>
        <p:nvSpPr>
          <p:cNvPr id="13" name="TextBox 13"/>
          <p:cNvSpPr txBox="1"/>
          <p:nvPr/>
        </p:nvSpPr>
        <p:spPr>
          <a:xfrm>
            <a:off x="8688372" y="4213764"/>
            <a:ext cx="9095019" cy="688974"/>
          </a:xfrm>
          <a:prstGeom prst="rect">
            <a:avLst/>
          </a:prstGeom>
        </p:spPr>
        <p:txBody>
          <a:bodyPr lIns="0" tIns="0" rIns="0" bIns="0" rtlCol="0" anchor="t">
            <a:spAutoFit/>
          </a:bodyPr>
          <a:lstStyle/>
          <a:p>
            <a:pPr algn="l">
              <a:lnSpc>
                <a:spcPts val="5600"/>
              </a:lnSpc>
            </a:pPr>
            <a:r>
              <a:rPr lang="en-US" sz="4000" dirty="0">
                <a:solidFill>
                  <a:srgbClr val="000000"/>
                </a:solidFill>
                <a:latin typeface="Kollektif"/>
                <a:ea typeface="Kollektif"/>
                <a:cs typeface="Kollektif"/>
                <a:sym typeface="Kollektif"/>
              </a:rPr>
              <a:t>What types of subjects use APA?</a:t>
            </a:r>
          </a:p>
        </p:txBody>
      </p:sp>
      <p:sp>
        <p:nvSpPr>
          <p:cNvPr id="14" name="TextBox 14"/>
          <p:cNvSpPr txBox="1"/>
          <p:nvPr/>
        </p:nvSpPr>
        <p:spPr>
          <a:xfrm>
            <a:off x="8688372" y="4826539"/>
            <a:ext cx="9537472" cy="2316480"/>
          </a:xfrm>
          <a:prstGeom prst="rect">
            <a:avLst/>
          </a:prstGeom>
        </p:spPr>
        <p:txBody>
          <a:bodyPr lIns="0" tIns="0" rIns="0" bIns="0" rtlCol="0" anchor="t">
            <a:spAutoFit/>
          </a:bodyPr>
          <a:lstStyle/>
          <a:p>
            <a:pPr marL="712472" lvl="1" indent="-356236" algn="l">
              <a:lnSpc>
                <a:spcPts val="4620"/>
              </a:lnSpc>
              <a:buFont typeface="Arial"/>
              <a:buChar char="•"/>
            </a:pPr>
            <a:r>
              <a:rPr lang="en-US" sz="3300" dirty="0">
                <a:solidFill>
                  <a:srgbClr val="000000"/>
                </a:solidFill>
                <a:latin typeface="Kollektif"/>
                <a:ea typeface="Kollektif"/>
                <a:cs typeface="Kollektif"/>
                <a:sym typeface="Kollektif"/>
              </a:rPr>
              <a:t>Business</a:t>
            </a:r>
          </a:p>
          <a:p>
            <a:pPr marL="712472" lvl="1" indent="-356236" algn="l">
              <a:lnSpc>
                <a:spcPts val="4620"/>
              </a:lnSpc>
              <a:buFont typeface="Arial"/>
              <a:buChar char="•"/>
            </a:pPr>
            <a:r>
              <a:rPr lang="en-US" sz="3300" dirty="0">
                <a:solidFill>
                  <a:srgbClr val="000000"/>
                </a:solidFill>
                <a:latin typeface="Kollektif"/>
                <a:ea typeface="Kollektif"/>
                <a:cs typeface="Kollektif"/>
                <a:sym typeface="Kollektif"/>
              </a:rPr>
              <a:t>Social Sciences</a:t>
            </a:r>
          </a:p>
          <a:p>
            <a:pPr marL="712472" lvl="1" indent="-356236" algn="l">
              <a:lnSpc>
                <a:spcPts val="4620"/>
              </a:lnSpc>
              <a:buFont typeface="Arial"/>
              <a:buChar char="•"/>
            </a:pPr>
            <a:r>
              <a:rPr lang="en-US" sz="3300" dirty="0">
                <a:solidFill>
                  <a:srgbClr val="000000"/>
                </a:solidFill>
                <a:latin typeface="Kollektif"/>
                <a:ea typeface="Kollektif"/>
                <a:cs typeface="Kollektif"/>
                <a:sym typeface="Kollektif"/>
              </a:rPr>
              <a:t>Health Care</a:t>
            </a:r>
          </a:p>
          <a:p>
            <a:pPr marL="712472" lvl="1" indent="-356236" algn="l">
              <a:lnSpc>
                <a:spcPts val="4620"/>
              </a:lnSpc>
              <a:buFont typeface="Arial"/>
              <a:buChar char="•"/>
            </a:pPr>
            <a:r>
              <a:rPr lang="en-US" sz="3300" dirty="0">
                <a:solidFill>
                  <a:srgbClr val="000000"/>
                </a:solidFill>
                <a:latin typeface="Kollektif"/>
                <a:ea typeface="Kollektif"/>
                <a:cs typeface="Kollektif"/>
                <a:sym typeface="Kollektif"/>
              </a:rPr>
              <a:t>AND Other Related Fields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DE"/>
        </a:solidFill>
        <a:effectLst/>
      </p:bgPr>
    </p:bg>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ED4FD051-86F8-4A21-BE5A-37D8C62380FF}"/>
              </a:ext>
            </a:extLst>
          </p:cNvPr>
          <p:cNvSpPr>
            <a:spLocks noGrp="1"/>
          </p:cNvSpPr>
          <p:nvPr>
            <p:ph type="ctrTitle"/>
          </p:nvPr>
        </p:nvSpPr>
        <p:spPr>
          <a:xfrm>
            <a:off x="838200" y="235274"/>
            <a:ext cx="14478000" cy="1470025"/>
          </a:xfrm>
        </p:spPr>
        <p:txBody>
          <a:bodyPr>
            <a:normAutofit/>
          </a:bodyPr>
          <a:lstStyle/>
          <a:p>
            <a:r>
              <a:rPr lang="en-US" sz="7000" b="1" dirty="0">
                <a:solidFill>
                  <a:srgbClr val="000000"/>
                </a:solidFill>
                <a:latin typeface="Canva Sans Bold"/>
                <a:ea typeface="Canva Sans Bold"/>
                <a:cs typeface="Canva Sans Bold"/>
                <a:sym typeface="Canva Sans Bold"/>
              </a:rPr>
              <a:t>Paper Structure and Formatting:</a:t>
            </a:r>
            <a:endParaRPr lang="en-US" sz="7000" dirty="0"/>
          </a:p>
        </p:txBody>
      </p:sp>
      <p:sp>
        <p:nvSpPr>
          <p:cNvPr id="23" name="Subtitle 22">
            <a:extLst>
              <a:ext uri="{FF2B5EF4-FFF2-40B4-BE49-F238E27FC236}">
                <a16:creationId xmlns:a16="http://schemas.microsoft.com/office/drawing/2014/main" id="{696C101B-D7E4-4AD7-88BE-0B2A8D11F50A}"/>
              </a:ext>
            </a:extLst>
          </p:cNvPr>
          <p:cNvSpPr>
            <a:spLocks noGrp="1"/>
          </p:cNvSpPr>
          <p:nvPr>
            <p:ph type="subTitle" idx="1"/>
          </p:nvPr>
        </p:nvSpPr>
        <p:spPr>
          <a:xfrm>
            <a:off x="838200" y="1470423"/>
            <a:ext cx="6400800" cy="1097244"/>
          </a:xfrm>
        </p:spPr>
        <p:txBody>
          <a:bodyPr>
            <a:normAutofit/>
          </a:bodyPr>
          <a:lstStyle/>
          <a:p>
            <a:r>
              <a:rPr lang="en-US" sz="4700" b="1" dirty="0">
                <a:solidFill>
                  <a:srgbClr val="000000"/>
                </a:solidFill>
                <a:latin typeface="Canva Sans Bold"/>
                <a:ea typeface="Canva Sans Bold"/>
                <a:cs typeface="Canva Sans Bold"/>
                <a:sym typeface="Canva Sans Bold"/>
              </a:rPr>
              <a:t>General Information</a:t>
            </a:r>
          </a:p>
        </p:txBody>
      </p:sp>
      <p:sp>
        <p:nvSpPr>
          <p:cNvPr id="24" name="TextBox 23">
            <a:extLst>
              <a:ext uri="{FF2B5EF4-FFF2-40B4-BE49-F238E27FC236}">
                <a16:creationId xmlns:a16="http://schemas.microsoft.com/office/drawing/2014/main" id="{9110E099-3277-482B-9F55-EE6C21A17C36}"/>
              </a:ext>
            </a:extLst>
          </p:cNvPr>
          <p:cNvSpPr txBox="1"/>
          <p:nvPr/>
        </p:nvSpPr>
        <p:spPr>
          <a:xfrm>
            <a:off x="975853" y="2558746"/>
            <a:ext cx="10210799" cy="3466077"/>
          </a:xfrm>
          <a:prstGeom prst="rect">
            <a:avLst/>
          </a:prstGeom>
          <a:noFill/>
        </p:spPr>
        <p:txBody>
          <a:bodyPr wrap="square" rtlCol="0">
            <a:spAutoFit/>
          </a:bodyPr>
          <a:lstStyle/>
          <a:p>
            <a:r>
              <a:rPr lang="en-US" sz="3500" dirty="0">
                <a:latin typeface="Kollektif" panose="020B0604020202020204" charset="0"/>
              </a:rPr>
              <a:t>Text: </a:t>
            </a:r>
          </a:p>
          <a:p>
            <a:pPr marL="690882" lvl="1" indent="-345441">
              <a:lnSpc>
                <a:spcPts val="4480"/>
              </a:lnSpc>
              <a:buFont typeface="Arial"/>
              <a:buChar char="•"/>
            </a:pPr>
            <a:r>
              <a:rPr lang="en-US" sz="3200" dirty="0">
                <a:solidFill>
                  <a:srgbClr val="000000"/>
                </a:solidFill>
                <a:latin typeface="Kollektif"/>
                <a:ea typeface="Kollektif"/>
                <a:cs typeface="Kollektif"/>
                <a:sym typeface="Kollektif"/>
              </a:rPr>
              <a:t>Must be a legible font</a:t>
            </a:r>
          </a:p>
          <a:p>
            <a:pPr marL="690882" lvl="1" indent="-345441">
              <a:lnSpc>
                <a:spcPts val="4480"/>
              </a:lnSpc>
              <a:buFont typeface="Arial"/>
              <a:buChar char="•"/>
            </a:pPr>
            <a:r>
              <a:rPr lang="en-US" sz="3200" dirty="0">
                <a:solidFill>
                  <a:srgbClr val="000000"/>
                </a:solidFill>
                <a:latin typeface="Kollektif"/>
                <a:ea typeface="Kollektif"/>
                <a:cs typeface="Kollektif"/>
                <a:sym typeface="Kollektif"/>
              </a:rPr>
              <a:t>Recommended Times New Roman, Arial, Calibri, etc.</a:t>
            </a:r>
          </a:p>
          <a:p>
            <a:pPr marL="690882" lvl="1" indent="-345441">
              <a:lnSpc>
                <a:spcPts val="4480"/>
              </a:lnSpc>
              <a:buFont typeface="Arial"/>
              <a:buChar char="•"/>
            </a:pPr>
            <a:r>
              <a:rPr lang="en-US" sz="3200" dirty="0">
                <a:solidFill>
                  <a:srgbClr val="000000"/>
                </a:solidFill>
                <a:latin typeface="Kollektif"/>
                <a:ea typeface="Kollektif"/>
                <a:cs typeface="Kollektif"/>
                <a:sym typeface="Kollektif"/>
              </a:rPr>
              <a:t>10-12 point (depends on the font)</a:t>
            </a:r>
          </a:p>
          <a:p>
            <a:pPr marL="690882" lvl="1" indent="-345441">
              <a:lnSpc>
                <a:spcPts val="4480"/>
              </a:lnSpc>
              <a:buFont typeface="Arial"/>
              <a:buChar char="•"/>
            </a:pPr>
            <a:r>
              <a:rPr lang="en-US" sz="3200" dirty="0">
                <a:solidFill>
                  <a:srgbClr val="000000"/>
                </a:solidFill>
                <a:latin typeface="Kollektif"/>
                <a:ea typeface="Kollektif"/>
                <a:cs typeface="Kollektif"/>
                <a:sym typeface="Kollektif"/>
              </a:rPr>
              <a:t>Double-spaced</a:t>
            </a:r>
          </a:p>
          <a:p>
            <a:pPr marL="690882" lvl="1" indent="-345441">
              <a:lnSpc>
                <a:spcPts val="4480"/>
              </a:lnSpc>
              <a:buFont typeface="Arial"/>
              <a:buChar char="•"/>
            </a:pPr>
            <a:r>
              <a:rPr lang="en-US" sz="3200" dirty="0">
                <a:solidFill>
                  <a:srgbClr val="000000"/>
                </a:solidFill>
                <a:latin typeface="Kollektif"/>
                <a:ea typeface="Kollektif"/>
                <a:cs typeface="Kollektif"/>
                <a:sym typeface="Kollektif"/>
              </a:rPr>
              <a:t>Left-aligned</a:t>
            </a:r>
          </a:p>
        </p:txBody>
      </p:sp>
      <p:sp>
        <p:nvSpPr>
          <p:cNvPr id="25" name="TextBox 24">
            <a:extLst>
              <a:ext uri="{FF2B5EF4-FFF2-40B4-BE49-F238E27FC236}">
                <a16:creationId xmlns:a16="http://schemas.microsoft.com/office/drawing/2014/main" id="{087BF5F9-13EA-4211-ABC9-4E04D285D1E2}"/>
              </a:ext>
            </a:extLst>
          </p:cNvPr>
          <p:cNvSpPr txBox="1"/>
          <p:nvPr/>
        </p:nvSpPr>
        <p:spPr>
          <a:xfrm>
            <a:off x="915236" y="6005521"/>
            <a:ext cx="7009564" cy="1157753"/>
          </a:xfrm>
          <a:prstGeom prst="rect">
            <a:avLst/>
          </a:prstGeom>
          <a:noFill/>
        </p:spPr>
        <p:txBody>
          <a:bodyPr wrap="square" rtlCol="0">
            <a:spAutoFit/>
          </a:bodyPr>
          <a:lstStyle/>
          <a:p>
            <a:r>
              <a:rPr lang="en-US" sz="3500" dirty="0">
                <a:latin typeface="Kollektif" panose="020B0604020202020204" charset="0"/>
              </a:rPr>
              <a:t>Margins:</a:t>
            </a:r>
          </a:p>
          <a:p>
            <a:pPr marL="690882" lvl="1" indent="-345441">
              <a:lnSpc>
                <a:spcPts val="4480"/>
              </a:lnSpc>
              <a:buFont typeface="Arial"/>
              <a:buChar char="•"/>
            </a:pPr>
            <a:r>
              <a:rPr lang="en-US" sz="3200" dirty="0">
                <a:solidFill>
                  <a:srgbClr val="000000"/>
                </a:solidFill>
                <a:latin typeface="Kollektif"/>
                <a:ea typeface="Kollektif"/>
                <a:cs typeface="Kollektif"/>
                <a:sym typeface="Kollektif"/>
              </a:rPr>
              <a:t>1 inch margins on all sides</a:t>
            </a:r>
            <a:endParaRPr lang="en-US" sz="3500" dirty="0">
              <a:latin typeface="Kollektif" panose="020B0604020202020204" charset="0"/>
            </a:endParaRPr>
          </a:p>
        </p:txBody>
      </p:sp>
      <p:sp>
        <p:nvSpPr>
          <p:cNvPr id="26" name="TextBox 25">
            <a:extLst>
              <a:ext uri="{FF2B5EF4-FFF2-40B4-BE49-F238E27FC236}">
                <a16:creationId xmlns:a16="http://schemas.microsoft.com/office/drawing/2014/main" id="{B6BF40AC-654F-4CAC-A281-80E442A9DC09}"/>
              </a:ext>
            </a:extLst>
          </p:cNvPr>
          <p:cNvSpPr txBox="1"/>
          <p:nvPr/>
        </p:nvSpPr>
        <p:spPr>
          <a:xfrm>
            <a:off x="929150" y="7216379"/>
            <a:ext cx="10758115" cy="1157753"/>
          </a:xfrm>
          <a:prstGeom prst="rect">
            <a:avLst/>
          </a:prstGeom>
          <a:noFill/>
        </p:spPr>
        <p:txBody>
          <a:bodyPr wrap="square" rtlCol="0">
            <a:spAutoFit/>
          </a:bodyPr>
          <a:lstStyle/>
          <a:p>
            <a:r>
              <a:rPr lang="en-US" sz="3500" dirty="0">
                <a:latin typeface="Kollektif" panose="020B0604020202020204" charset="0"/>
              </a:rPr>
              <a:t>Paragraphs:</a:t>
            </a:r>
          </a:p>
          <a:p>
            <a:pPr marL="690882" lvl="1" indent="-345441">
              <a:lnSpc>
                <a:spcPts val="4480"/>
              </a:lnSpc>
              <a:buFont typeface="Arial"/>
              <a:buChar char="•"/>
            </a:pPr>
            <a:r>
              <a:rPr lang="en-US" sz="3200" dirty="0">
                <a:solidFill>
                  <a:srgbClr val="000000"/>
                </a:solidFill>
                <a:latin typeface="Kollektif"/>
                <a:ea typeface="Kollektif"/>
                <a:cs typeface="Kollektif"/>
                <a:sym typeface="Kollektif"/>
              </a:rPr>
              <a:t>New paragraphs indented half-inch (i.e. using tab key)</a:t>
            </a:r>
            <a:endParaRPr lang="en-US" sz="3500" dirty="0">
              <a:latin typeface="Kollektif" panose="020B0604020202020204" charset="0"/>
            </a:endParaRPr>
          </a:p>
        </p:txBody>
      </p:sp>
      <p:sp>
        <p:nvSpPr>
          <p:cNvPr id="27" name="TextBox 26">
            <a:extLst>
              <a:ext uri="{FF2B5EF4-FFF2-40B4-BE49-F238E27FC236}">
                <a16:creationId xmlns:a16="http://schemas.microsoft.com/office/drawing/2014/main" id="{D63A5C8A-71B6-4AB9-8A09-95E44685AECE}"/>
              </a:ext>
            </a:extLst>
          </p:cNvPr>
          <p:cNvSpPr txBox="1"/>
          <p:nvPr/>
        </p:nvSpPr>
        <p:spPr>
          <a:xfrm>
            <a:off x="929151" y="8427323"/>
            <a:ext cx="6096000" cy="1157753"/>
          </a:xfrm>
          <a:prstGeom prst="rect">
            <a:avLst/>
          </a:prstGeom>
          <a:noFill/>
        </p:spPr>
        <p:txBody>
          <a:bodyPr wrap="square" rtlCol="0">
            <a:spAutoFit/>
          </a:bodyPr>
          <a:lstStyle/>
          <a:p>
            <a:r>
              <a:rPr lang="en-US" sz="3500" dirty="0">
                <a:latin typeface="Kollektif" panose="020B0604020202020204" charset="0"/>
              </a:rPr>
              <a:t>Pages: </a:t>
            </a:r>
          </a:p>
          <a:p>
            <a:pPr marL="690882" lvl="1" indent="-345441">
              <a:lnSpc>
                <a:spcPts val="4480"/>
              </a:lnSpc>
              <a:buFont typeface="Arial"/>
              <a:buChar char="•"/>
            </a:pPr>
            <a:r>
              <a:rPr lang="en-US" sz="3200" dirty="0">
                <a:solidFill>
                  <a:srgbClr val="000000"/>
                </a:solidFill>
                <a:latin typeface="Kollektif"/>
                <a:ea typeface="Kollektif"/>
                <a:cs typeface="Kollektif"/>
                <a:sym typeface="Kollektif"/>
              </a:rPr>
              <a:t>Numbered in top right corner</a:t>
            </a:r>
          </a:p>
        </p:txBody>
      </p:sp>
      <p:sp>
        <p:nvSpPr>
          <p:cNvPr id="2" name="Freeform 2" descr="Cover art for the Publication Manual of the American Psychological Association 7th Edition: The Official Guide to APA Style."/>
          <p:cNvSpPr/>
          <p:nvPr/>
        </p:nvSpPr>
        <p:spPr>
          <a:xfrm>
            <a:off x="11901115" y="2353866"/>
            <a:ext cx="4833104" cy="6904434"/>
          </a:xfrm>
          <a:custGeom>
            <a:avLst/>
            <a:gdLst/>
            <a:ahLst/>
            <a:cxnLst/>
            <a:rect l="l" t="t" r="r" b="b"/>
            <a:pathLst>
              <a:path w="4833104" h="6904434">
                <a:moveTo>
                  <a:pt x="0" y="0"/>
                </a:moveTo>
                <a:lnTo>
                  <a:pt x="4833104" y="0"/>
                </a:lnTo>
                <a:lnTo>
                  <a:pt x="4833104" y="6904434"/>
                </a:lnTo>
                <a:lnTo>
                  <a:pt x="0" y="6904434"/>
                </a:lnTo>
                <a:lnTo>
                  <a:pt x="0" y="0"/>
                </a:lnTo>
                <a:close/>
              </a:path>
            </a:pathLst>
          </a:custGeom>
          <a:blipFill>
            <a:blip r:embed="rId3"/>
            <a:stretch>
              <a:fillRect/>
            </a:stretch>
          </a:blipFill>
        </p:spPr>
      </p:sp>
      <p:sp>
        <p:nvSpPr>
          <p:cNvPr id="17" name="TextBox 17"/>
          <p:cNvSpPr txBox="1"/>
          <p:nvPr/>
        </p:nvSpPr>
        <p:spPr>
          <a:xfrm>
            <a:off x="15587960" y="9906867"/>
            <a:ext cx="1328440" cy="251607"/>
          </a:xfrm>
          <a:prstGeom prst="rect">
            <a:avLst/>
          </a:prstGeom>
        </p:spPr>
        <p:txBody>
          <a:bodyPr wrap="square" lIns="0" tIns="0" rIns="0" bIns="0" rtlCol="0" anchor="t">
            <a:spAutoFit/>
          </a:bodyPr>
          <a:lstStyle/>
          <a:p>
            <a:pPr algn="ctr">
              <a:lnSpc>
                <a:spcPts val="2100"/>
              </a:lnSpc>
            </a:pPr>
            <a:r>
              <a:rPr lang="en-US" sz="1500" dirty="0">
                <a:solidFill>
                  <a:srgbClr val="000000"/>
                </a:solidFill>
                <a:latin typeface="Canva Sans"/>
                <a:ea typeface="Canva Sans"/>
                <a:cs typeface="Canva Sans"/>
                <a:sym typeface="Canva Sans"/>
              </a:rPr>
              <a:t>APA, 2020.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8BFB8"/>
        </a:solidFill>
        <a:effectLst/>
      </p:bgPr>
    </p:bg>
    <p:spTree>
      <p:nvGrpSpPr>
        <p:cNvPr id="1" name=""/>
        <p:cNvGrpSpPr/>
        <p:nvPr/>
      </p:nvGrpSpPr>
      <p:grpSpPr>
        <a:xfrm>
          <a:off x="0" y="0"/>
          <a:ext cx="0" cy="0"/>
          <a:chOff x="0" y="0"/>
          <a:chExt cx="0" cy="0"/>
        </a:xfrm>
      </p:grpSpPr>
      <p:sp>
        <p:nvSpPr>
          <p:cNvPr id="11" name="Freeform 11">
            <a:extLst>
              <a:ext uri="{C183D7F6-B498-43B3-948B-1728B52AA6E4}">
                <adec:decorative xmlns:adec="http://schemas.microsoft.com/office/drawing/2017/decorative" val="1"/>
              </a:ext>
            </a:extLst>
          </p:cNvPr>
          <p:cNvSpPr/>
          <p:nvPr/>
        </p:nvSpPr>
        <p:spPr>
          <a:xfrm flipV="1">
            <a:off x="14705871" y="1909591"/>
            <a:ext cx="848503" cy="240763"/>
          </a:xfrm>
          <a:custGeom>
            <a:avLst/>
            <a:gdLst/>
            <a:ahLst/>
            <a:cxnLst/>
            <a:rect l="l" t="t" r="r" b="b"/>
            <a:pathLst>
              <a:path w="848503" h="240763">
                <a:moveTo>
                  <a:pt x="0" y="240763"/>
                </a:moveTo>
                <a:lnTo>
                  <a:pt x="848503" y="240763"/>
                </a:lnTo>
                <a:lnTo>
                  <a:pt x="848503" y="0"/>
                </a:lnTo>
                <a:lnTo>
                  <a:pt x="0" y="0"/>
                </a:lnTo>
                <a:lnTo>
                  <a:pt x="0" y="240763"/>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14" name="Title 13">
            <a:extLst>
              <a:ext uri="{FF2B5EF4-FFF2-40B4-BE49-F238E27FC236}">
                <a16:creationId xmlns:a16="http://schemas.microsoft.com/office/drawing/2014/main" id="{8B26C432-B3C3-4D7C-AD1D-18A1789D3CE5}"/>
              </a:ext>
            </a:extLst>
          </p:cNvPr>
          <p:cNvSpPr>
            <a:spLocks noGrp="1"/>
          </p:cNvSpPr>
          <p:nvPr>
            <p:ph type="title"/>
          </p:nvPr>
        </p:nvSpPr>
        <p:spPr>
          <a:xfrm>
            <a:off x="381000" y="381029"/>
            <a:ext cx="5638800" cy="1143000"/>
          </a:xfrm>
        </p:spPr>
        <p:txBody>
          <a:bodyPr>
            <a:noAutofit/>
          </a:bodyPr>
          <a:lstStyle/>
          <a:p>
            <a:r>
              <a:rPr lang="en-US" sz="7000" b="1" dirty="0">
                <a:solidFill>
                  <a:srgbClr val="000000"/>
                </a:solidFill>
                <a:latin typeface="Canva Sans Bold"/>
                <a:ea typeface="Canva Sans Bold"/>
                <a:cs typeface="Canva Sans Bold"/>
                <a:sym typeface="Canva Sans Bold"/>
              </a:rPr>
              <a:t>Title Page</a:t>
            </a:r>
            <a:endParaRPr lang="en-US" sz="7000" dirty="0"/>
          </a:p>
        </p:txBody>
      </p:sp>
      <p:sp>
        <p:nvSpPr>
          <p:cNvPr id="15" name="TextBox 14">
            <a:extLst>
              <a:ext uri="{FF2B5EF4-FFF2-40B4-BE49-F238E27FC236}">
                <a16:creationId xmlns:a16="http://schemas.microsoft.com/office/drawing/2014/main" id="{2A3342F5-84A7-40C3-82B6-38BB5462FB81}"/>
              </a:ext>
            </a:extLst>
          </p:cNvPr>
          <p:cNvSpPr txBox="1"/>
          <p:nvPr/>
        </p:nvSpPr>
        <p:spPr>
          <a:xfrm>
            <a:off x="2582689" y="1925006"/>
            <a:ext cx="5334000" cy="2888996"/>
          </a:xfrm>
          <a:prstGeom prst="rect">
            <a:avLst/>
          </a:prstGeom>
          <a:noFill/>
        </p:spPr>
        <p:txBody>
          <a:bodyPr wrap="square" rtlCol="0">
            <a:spAutoFit/>
          </a:bodyPr>
          <a:lstStyle/>
          <a:p>
            <a:r>
              <a:rPr lang="en-US" sz="3500" dirty="0">
                <a:latin typeface="Kollektif" panose="020B0604020202020204" charset="0"/>
              </a:rPr>
              <a:t>Format:</a:t>
            </a:r>
          </a:p>
          <a:p>
            <a:pPr marL="690882" lvl="1" indent="-345441">
              <a:lnSpc>
                <a:spcPts val="4480"/>
              </a:lnSpc>
              <a:buFont typeface="Arial"/>
              <a:buChar char="•"/>
            </a:pPr>
            <a:r>
              <a:rPr lang="en-US" sz="3200" dirty="0">
                <a:solidFill>
                  <a:srgbClr val="000000"/>
                </a:solidFill>
                <a:latin typeface="Kollektif"/>
                <a:ea typeface="Kollektif"/>
                <a:cs typeface="Kollektif"/>
                <a:sym typeface="Kollektif"/>
              </a:rPr>
              <a:t>Double-spaced</a:t>
            </a:r>
          </a:p>
          <a:p>
            <a:pPr marL="690882" lvl="1" indent="-345441">
              <a:lnSpc>
                <a:spcPts val="4480"/>
              </a:lnSpc>
              <a:buFont typeface="Arial"/>
              <a:buChar char="•"/>
            </a:pPr>
            <a:r>
              <a:rPr lang="en-US" sz="3200" dirty="0">
                <a:solidFill>
                  <a:srgbClr val="000000"/>
                </a:solidFill>
                <a:latin typeface="Kollektif"/>
                <a:ea typeface="Kollektif"/>
                <a:cs typeface="Kollektif"/>
                <a:sym typeface="Kollektif"/>
              </a:rPr>
              <a:t>Centered</a:t>
            </a:r>
          </a:p>
          <a:p>
            <a:pPr marL="690882" lvl="1" indent="-345441">
              <a:lnSpc>
                <a:spcPts val="4480"/>
              </a:lnSpc>
              <a:buFont typeface="Arial"/>
              <a:buChar char="•"/>
            </a:pPr>
            <a:r>
              <a:rPr lang="en-US" sz="3200" dirty="0">
                <a:solidFill>
                  <a:srgbClr val="000000"/>
                </a:solidFill>
                <a:latin typeface="Kollektif"/>
                <a:ea typeface="Kollektif"/>
                <a:cs typeface="Kollektif"/>
                <a:sym typeface="Kollektif"/>
              </a:rPr>
              <a:t>Upper-half of page</a:t>
            </a:r>
          </a:p>
          <a:p>
            <a:pPr marL="690882" lvl="1" indent="-345441">
              <a:lnSpc>
                <a:spcPts val="4480"/>
              </a:lnSpc>
              <a:buFont typeface="Arial"/>
              <a:buChar char="•"/>
            </a:pPr>
            <a:r>
              <a:rPr lang="en-US" sz="3200" dirty="0">
                <a:solidFill>
                  <a:srgbClr val="000000"/>
                </a:solidFill>
                <a:latin typeface="Kollektif"/>
                <a:ea typeface="Kollektif"/>
                <a:cs typeface="Kollektif"/>
                <a:sym typeface="Kollektif"/>
              </a:rPr>
              <a:t>Insert page number</a:t>
            </a:r>
          </a:p>
        </p:txBody>
      </p:sp>
      <p:sp>
        <p:nvSpPr>
          <p:cNvPr id="16" name="TextBox 15">
            <a:extLst>
              <a:ext uri="{FF2B5EF4-FFF2-40B4-BE49-F238E27FC236}">
                <a16:creationId xmlns:a16="http://schemas.microsoft.com/office/drawing/2014/main" id="{3ED53AC9-B3FA-4342-BCA7-241646B3A84B}"/>
              </a:ext>
            </a:extLst>
          </p:cNvPr>
          <p:cNvSpPr txBox="1"/>
          <p:nvPr/>
        </p:nvSpPr>
        <p:spPr>
          <a:xfrm>
            <a:off x="2597437" y="5074544"/>
            <a:ext cx="6324601" cy="4632037"/>
          </a:xfrm>
          <a:prstGeom prst="rect">
            <a:avLst/>
          </a:prstGeom>
          <a:noFill/>
        </p:spPr>
        <p:txBody>
          <a:bodyPr wrap="square" rtlCol="0">
            <a:spAutoFit/>
          </a:bodyPr>
          <a:lstStyle/>
          <a:p>
            <a:r>
              <a:rPr lang="en-US" sz="3500" dirty="0">
                <a:latin typeface="Kollektif" panose="020B0604020202020204" charset="0"/>
              </a:rPr>
              <a:t>Organization:</a:t>
            </a:r>
          </a:p>
          <a:p>
            <a:pPr marL="690882" lvl="1" indent="-345441">
              <a:lnSpc>
                <a:spcPts val="4480"/>
              </a:lnSpc>
              <a:buFont typeface="Arial"/>
              <a:buChar char="•"/>
            </a:pPr>
            <a:r>
              <a:rPr lang="en-US" sz="3200" dirty="0">
                <a:solidFill>
                  <a:srgbClr val="000000"/>
                </a:solidFill>
                <a:latin typeface="Kollektif"/>
                <a:ea typeface="Kollektif"/>
                <a:cs typeface="Kollektif"/>
                <a:sym typeface="Kollektif"/>
              </a:rPr>
              <a:t>Title: 1-2 lines, bolded</a:t>
            </a:r>
          </a:p>
          <a:p>
            <a:pPr marL="690882" lvl="1" indent="-345441">
              <a:lnSpc>
                <a:spcPts val="4480"/>
              </a:lnSpc>
              <a:buFont typeface="Arial"/>
              <a:buChar char="•"/>
            </a:pPr>
            <a:r>
              <a:rPr lang="en-US" sz="3200" dirty="0">
                <a:solidFill>
                  <a:srgbClr val="000000"/>
                </a:solidFill>
                <a:latin typeface="Kollektif"/>
                <a:ea typeface="Kollektif"/>
                <a:cs typeface="Kollektif"/>
                <a:sym typeface="Kollektif"/>
              </a:rPr>
              <a:t>Author's name</a:t>
            </a:r>
          </a:p>
          <a:p>
            <a:pPr marL="690882" lvl="1" indent="-345441">
              <a:lnSpc>
                <a:spcPts val="4480"/>
              </a:lnSpc>
              <a:buFont typeface="Arial"/>
              <a:buChar char="•"/>
            </a:pPr>
            <a:r>
              <a:rPr lang="en-US" sz="3200" dirty="0">
                <a:solidFill>
                  <a:srgbClr val="000000"/>
                </a:solidFill>
                <a:latin typeface="Kollektif"/>
                <a:ea typeface="Kollektif"/>
                <a:cs typeface="Kollektif"/>
                <a:sym typeface="Kollektif"/>
              </a:rPr>
              <a:t>Institution affiliation</a:t>
            </a:r>
          </a:p>
          <a:p>
            <a:pPr marL="690882" lvl="1" indent="-345441">
              <a:lnSpc>
                <a:spcPts val="4480"/>
              </a:lnSpc>
              <a:buFont typeface="Arial"/>
              <a:buChar char="•"/>
            </a:pPr>
            <a:r>
              <a:rPr lang="en-US" sz="3200" dirty="0">
                <a:solidFill>
                  <a:srgbClr val="000000"/>
                </a:solidFill>
                <a:latin typeface="Kollektif"/>
                <a:ea typeface="Kollektif"/>
                <a:cs typeface="Kollektif"/>
                <a:sym typeface="Kollektif"/>
              </a:rPr>
              <a:t>Class information</a:t>
            </a:r>
          </a:p>
          <a:p>
            <a:pPr marL="690882" lvl="1" indent="-345441">
              <a:lnSpc>
                <a:spcPts val="4480"/>
              </a:lnSpc>
              <a:buFont typeface="Arial"/>
              <a:buChar char="•"/>
            </a:pPr>
            <a:r>
              <a:rPr lang="en-US" sz="3200" dirty="0">
                <a:solidFill>
                  <a:srgbClr val="000000"/>
                </a:solidFill>
                <a:latin typeface="Kollektif"/>
                <a:ea typeface="Kollektif"/>
                <a:cs typeface="Kollektif"/>
                <a:sym typeface="Kollektif"/>
              </a:rPr>
              <a:t>Instructor's name</a:t>
            </a:r>
          </a:p>
          <a:p>
            <a:pPr marL="690882" lvl="1" indent="-345441">
              <a:lnSpc>
                <a:spcPts val="4480"/>
              </a:lnSpc>
              <a:buFont typeface="Arial"/>
              <a:buChar char="•"/>
            </a:pPr>
            <a:r>
              <a:rPr lang="en-US" sz="3200" dirty="0">
                <a:solidFill>
                  <a:srgbClr val="000000"/>
                </a:solidFill>
                <a:latin typeface="Kollektif"/>
                <a:ea typeface="Kollektif"/>
                <a:cs typeface="Kollektif"/>
                <a:sym typeface="Kollektif"/>
              </a:rPr>
              <a:t>Assignment due date</a:t>
            </a:r>
          </a:p>
          <a:p>
            <a:endParaRPr lang="en-US" sz="3500" dirty="0">
              <a:latin typeface="Kollektif" panose="020B0604020202020204" charset="0"/>
            </a:endParaRPr>
          </a:p>
        </p:txBody>
      </p:sp>
      <p:sp>
        <p:nvSpPr>
          <p:cNvPr id="2" name="Freeform 2" descr="Example of APA Title Page"/>
          <p:cNvSpPr/>
          <p:nvPr/>
        </p:nvSpPr>
        <p:spPr>
          <a:xfrm>
            <a:off x="9898677" y="1517656"/>
            <a:ext cx="6566910" cy="8419115"/>
          </a:xfrm>
          <a:custGeom>
            <a:avLst/>
            <a:gdLst/>
            <a:ahLst/>
            <a:cxnLst/>
            <a:rect l="l" t="t" r="r" b="b"/>
            <a:pathLst>
              <a:path w="6566910" h="8419115">
                <a:moveTo>
                  <a:pt x="0" y="0"/>
                </a:moveTo>
                <a:lnTo>
                  <a:pt x="6566910" y="0"/>
                </a:lnTo>
                <a:lnTo>
                  <a:pt x="6566910" y="8419115"/>
                </a:lnTo>
                <a:lnTo>
                  <a:pt x="0" y="8419115"/>
                </a:lnTo>
                <a:lnTo>
                  <a:pt x="0" y="0"/>
                </a:lnTo>
                <a:close/>
              </a:path>
            </a:pathLst>
          </a:custGeom>
          <a:blipFill>
            <a:blip r:embed="rId4"/>
            <a:stretch>
              <a:fillRect/>
            </a:stretch>
          </a:blipFill>
        </p:spPr>
      </p:sp>
      <p:sp>
        <p:nvSpPr>
          <p:cNvPr id="10" name="TextBox 10"/>
          <p:cNvSpPr txBox="1"/>
          <p:nvPr/>
        </p:nvSpPr>
        <p:spPr>
          <a:xfrm>
            <a:off x="10896600" y="1881016"/>
            <a:ext cx="3788464" cy="269338"/>
          </a:xfrm>
          <a:prstGeom prst="rect">
            <a:avLst/>
          </a:prstGeom>
        </p:spPr>
        <p:txBody>
          <a:bodyPr wrap="square" lIns="0" tIns="0" rIns="0" bIns="0" rtlCol="0" anchor="t">
            <a:spAutoFit/>
          </a:bodyPr>
          <a:lstStyle/>
          <a:p>
            <a:pPr marL="0" lvl="0" indent="0" algn="ctr">
              <a:lnSpc>
                <a:spcPts val="2240"/>
              </a:lnSpc>
              <a:spcBef>
                <a:spcPct val="0"/>
              </a:spcBef>
            </a:pPr>
            <a:r>
              <a:rPr lang="en-US" sz="1600" b="1" dirty="0">
                <a:solidFill>
                  <a:srgbClr val="BD4E27"/>
                </a:solidFill>
                <a:latin typeface="Canva Sans Bold"/>
                <a:ea typeface="Canva Sans Bold"/>
                <a:cs typeface="Canva Sans Bold"/>
                <a:sym typeface="Canva Sans Bold"/>
              </a:rPr>
              <a:t>Numbered pages begin on Title Page</a:t>
            </a:r>
          </a:p>
        </p:txBody>
      </p:sp>
      <p:sp>
        <p:nvSpPr>
          <p:cNvPr id="12" name="TextBox 12"/>
          <p:cNvSpPr txBox="1"/>
          <p:nvPr/>
        </p:nvSpPr>
        <p:spPr>
          <a:xfrm>
            <a:off x="15159410" y="9956801"/>
            <a:ext cx="1860798" cy="257174"/>
          </a:xfrm>
          <a:prstGeom prst="rect">
            <a:avLst/>
          </a:prstGeom>
        </p:spPr>
        <p:txBody>
          <a:bodyPr lIns="0" tIns="0" rIns="0" bIns="0" rtlCol="0" anchor="t">
            <a:spAutoFit/>
          </a:bodyPr>
          <a:lstStyle/>
          <a:p>
            <a:pPr algn="ctr">
              <a:lnSpc>
                <a:spcPts val="2100"/>
              </a:lnSpc>
            </a:pPr>
            <a:r>
              <a:rPr lang="en-US" sz="1500" dirty="0">
                <a:solidFill>
                  <a:srgbClr val="000000"/>
                </a:solidFill>
                <a:latin typeface="Canva Sans"/>
                <a:ea typeface="Canva Sans"/>
                <a:cs typeface="Canva Sans"/>
                <a:sym typeface="Canva Sans"/>
              </a:rPr>
              <a:t>Purdue Online, n.d.a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8A08F"/>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ACBC8B9-E855-4BA4-881C-60552F1C8DEA}"/>
              </a:ext>
            </a:extLst>
          </p:cNvPr>
          <p:cNvSpPr>
            <a:spLocks noGrp="1"/>
          </p:cNvSpPr>
          <p:nvPr>
            <p:ph type="title"/>
          </p:nvPr>
        </p:nvSpPr>
        <p:spPr>
          <a:xfrm>
            <a:off x="152400" y="363856"/>
            <a:ext cx="5935629" cy="1143000"/>
          </a:xfrm>
        </p:spPr>
        <p:txBody>
          <a:bodyPr>
            <a:noAutofit/>
          </a:bodyPr>
          <a:lstStyle/>
          <a:p>
            <a:r>
              <a:rPr lang="en-US" sz="7000" dirty="0">
                <a:latin typeface="Canva Sans Bold" panose="020B0604020202020204" charset="0"/>
              </a:rPr>
              <a:t>Abstract*</a:t>
            </a:r>
          </a:p>
        </p:txBody>
      </p:sp>
      <p:sp>
        <p:nvSpPr>
          <p:cNvPr id="15" name="TextBox 14">
            <a:extLst>
              <a:ext uri="{FF2B5EF4-FFF2-40B4-BE49-F238E27FC236}">
                <a16:creationId xmlns:a16="http://schemas.microsoft.com/office/drawing/2014/main" id="{EC31FD06-BA77-4333-B6E7-DDB6D371060D}"/>
              </a:ext>
            </a:extLst>
          </p:cNvPr>
          <p:cNvSpPr txBox="1"/>
          <p:nvPr/>
        </p:nvSpPr>
        <p:spPr>
          <a:xfrm>
            <a:off x="1691699" y="1823991"/>
            <a:ext cx="7742619" cy="6335452"/>
          </a:xfrm>
          <a:prstGeom prst="rect">
            <a:avLst/>
          </a:prstGeom>
          <a:noFill/>
        </p:spPr>
        <p:txBody>
          <a:bodyPr wrap="square" rtlCol="0">
            <a:spAutoFit/>
          </a:bodyPr>
          <a:lstStyle/>
          <a:p>
            <a:r>
              <a:rPr lang="en-US" sz="3500" dirty="0">
                <a:latin typeface="Kollektif" panose="020B0604020202020204" charset="0"/>
              </a:rPr>
              <a:t>General Information:</a:t>
            </a:r>
          </a:p>
          <a:p>
            <a:pPr marL="690882" lvl="1" indent="-345441">
              <a:lnSpc>
                <a:spcPts val="4960"/>
              </a:lnSpc>
              <a:buFont typeface="Arial"/>
              <a:buChar char="•"/>
            </a:pPr>
            <a:r>
              <a:rPr lang="en-US" sz="3200" dirty="0">
                <a:solidFill>
                  <a:srgbClr val="000000"/>
                </a:solidFill>
                <a:latin typeface="Kollektif"/>
                <a:ea typeface="Kollektif"/>
                <a:cs typeface="Kollektif"/>
                <a:sym typeface="Kollektif"/>
              </a:rPr>
              <a:t>One paragraph</a:t>
            </a:r>
          </a:p>
          <a:p>
            <a:pPr marL="1381764" lvl="2" indent="-460588">
              <a:lnSpc>
                <a:spcPts val="4960"/>
              </a:lnSpc>
              <a:buFont typeface="Arial"/>
              <a:buChar char="⚬"/>
            </a:pPr>
            <a:r>
              <a:rPr lang="en-US" sz="3200" dirty="0">
                <a:solidFill>
                  <a:srgbClr val="000000"/>
                </a:solidFill>
                <a:latin typeface="Kollektif"/>
                <a:ea typeface="Kollektif"/>
                <a:cs typeface="Kollektif"/>
                <a:sym typeface="Kollektif"/>
              </a:rPr>
              <a:t>Double-spaced</a:t>
            </a:r>
          </a:p>
          <a:p>
            <a:pPr marL="1381764" lvl="2" indent="-460588">
              <a:lnSpc>
                <a:spcPts val="4960"/>
              </a:lnSpc>
              <a:buFont typeface="Arial"/>
              <a:buChar char="⚬"/>
            </a:pPr>
            <a:r>
              <a:rPr lang="en-US" sz="3200" dirty="0">
                <a:solidFill>
                  <a:srgbClr val="000000"/>
                </a:solidFill>
                <a:latin typeface="Kollektif"/>
                <a:ea typeface="Kollektif"/>
                <a:cs typeface="Kollektif"/>
                <a:sym typeface="Kollektif"/>
              </a:rPr>
              <a:t>Not indented</a:t>
            </a:r>
          </a:p>
          <a:p>
            <a:pPr marL="1381764" lvl="2" indent="-460588">
              <a:lnSpc>
                <a:spcPts val="4960"/>
              </a:lnSpc>
              <a:buFont typeface="Arial"/>
              <a:buChar char="⚬"/>
            </a:pPr>
            <a:r>
              <a:rPr lang="en-US" sz="3200" dirty="0">
                <a:solidFill>
                  <a:srgbClr val="000000"/>
                </a:solidFill>
                <a:latin typeface="Kollektif"/>
                <a:ea typeface="Kollektif"/>
                <a:cs typeface="Kollektif"/>
                <a:sym typeface="Kollektif"/>
              </a:rPr>
              <a:t>Summary of key points</a:t>
            </a:r>
          </a:p>
          <a:p>
            <a:pPr marL="1381764" lvl="2" indent="-460588">
              <a:lnSpc>
                <a:spcPts val="4960"/>
              </a:lnSpc>
              <a:buFont typeface="Arial"/>
              <a:buChar char="⚬"/>
            </a:pPr>
            <a:r>
              <a:rPr lang="en-US" sz="3200" dirty="0">
                <a:solidFill>
                  <a:srgbClr val="000000"/>
                </a:solidFill>
                <a:latin typeface="Kollektif"/>
                <a:ea typeface="Kollektif"/>
                <a:cs typeface="Kollektif"/>
                <a:sym typeface="Kollektif"/>
              </a:rPr>
              <a:t>Typically no more than 250 words</a:t>
            </a:r>
          </a:p>
          <a:p>
            <a:pPr marL="690882" lvl="1" indent="-345441">
              <a:lnSpc>
                <a:spcPts val="4960"/>
              </a:lnSpc>
              <a:buFont typeface="Arial"/>
              <a:buChar char="•"/>
            </a:pPr>
            <a:r>
              <a:rPr lang="en-US" sz="3200" dirty="0">
                <a:solidFill>
                  <a:srgbClr val="000000"/>
                </a:solidFill>
                <a:latin typeface="Kollektif"/>
                <a:ea typeface="Kollektif"/>
                <a:cs typeface="Kollektif"/>
                <a:sym typeface="Kollektif"/>
              </a:rPr>
              <a:t>“Abstract” is bold and centered</a:t>
            </a:r>
          </a:p>
          <a:p>
            <a:pPr marL="690882" lvl="1" indent="-345441">
              <a:lnSpc>
                <a:spcPts val="4960"/>
              </a:lnSpc>
              <a:buFont typeface="Arial"/>
              <a:buChar char="•"/>
            </a:pPr>
            <a:r>
              <a:rPr lang="en-US" sz="3200" dirty="0">
                <a:solidFill>
                  <a:srgbClr val="000000"/>
                </a:solidFill>
                <a:latin typeface="Kollektif"/>
                <a:ea typeface="Kollektif"/>
                <a:cs typeface="Kollektif"/>
                <a:sym typeface="Kollektif"/>
              </a:rPr>
              <a:t>Keywords (if applicable) </a:t>
            </a:r>
          </a:p>
          <a:p>
            <a:pPr marL="1381764" lvl="2" indent="-460588">
              <a:lnSpc>
                <a:spcPts val="4960"/>
              </a:lnSpc>
              <a:buFont typeface="Arial"/>
              <a:buChar char="⚬"/>
            </a:pPr>
            <a:r>
              <a:rPr lang="en-US" sz="3200" dirty="0">
                <a:solidFill>
                  <a:srgbClr val="000000"/>
                </a:solidFill>
                <a:latin typeface="Kollektif"/>
                <a:ea typeface="Kollektif"/>
                <a:cs typeface="Kollektif"/>
                <a:sym typeface="Kollektif"/>
              </a:rPr>
              <a:t>Indented</a:t>
            </a:r>
          </a:p>
          <a:p>
            <a:pPr marL="1381764" lvl="2" indent="-460588">
              <a:lnSpc>
                <a:spcPts val="4960"/>
              </a:lnSpc>
              <a:buFont typeface="Arial"/>
              <a:buChar char="⚬"/>
            </a:pPr>
            <a:r>
              <a:rPr lang="en-US" sz="3200" dirty="0">
                <a:solidFill>
                  <a:srgbClr val="000000"/>
                </a:solidFill>
                <a:latin typeface="Kollektif"/>
                <a:ea typeface="Kollektif"/>
                <a:cs typeface="Kollektif"/>
                <a:sym typeface="Kollektif"/>
              </a:rPr>
              <a:t>“Keywords” is italicized</a:t>
            </a:r>
          </a:p>
        </p:txBody>
      </p:sp>
      <p:sp>
        <p:nvSpPr>
          <p:cNvPr id="12" name="TextBox 12"/>
          <p:cNvSpPr txBox="1"/>
          <p:nvPr/>
        </p:nvSpPr>
        <p:spPr>
          <a:xfrm>
            <a:off x="1080178" y="8225790"/>
            <a:ext cx="8965663" cy="1154430"/>
          </a:xfrm>
          <a:prstGeom prst="rect">
            <a:avLst/>
          </a:prstGeom>
        </p:spPr>
        <p:txBody>
          <a:bodyPr lIns="0" tIns="0" rIns="0" bIns="0" rtlCol="0" anchor="t">
            <a:spAutoFit/>
          </a:bodyPr>
          <a:lstStyle/>
          <a:p>
            <a:pPr marL="0" lvl="0" indent="0" algn="l">
              <a:lnSpc>
                <a:spcPts val="4620"/>
              </a:lnSpc>
              <a:spcBef>
                <a:spcPct val="0"/>
              </a:spcBef>
            </a:pPr>
            <a:r>
              <a:rPr lang="en-US" sz="3300" b="1" dirty="0">
                <a:solidFill>
                  <a:srgbClr val="000000"/>
                </a:solidFill>
                <a:latin typeface="Kollektif Bold"/>
                <a:ea typeface="Kollektif Bold"/>
                <a:cs typeface="Kollektif Bold"/>
                <a:sym typeface="Kollektif Bold"/>
              </a:rPr>
              <a:t>*Abstracts are not generally required for student papers!</a:t>
            </a:r>
          </a:p>
        </p:txBody>
      </p:sp>
      <p:sp>
        <p:nvSpPr>
          <p:cNvPr id="2" name="Freeform 2" descr="Example of APA Abstract "/>
          <p:cNvSpPr/>
          <p:nvPr/>
        </p:nvSpPr>
        <p:spPr>
          <a:xfrm>
            <a:off x="9911183" y="1517656"/>
            <a:ext cx="6554404" cy="8419115"/>
          </a:xfrm>
          <a:custGeom>
            <a:avLst/>
            <a:gdLst/>
            <a:ahLst/>
            <a:cxnLst/>
            <a:rect l="l" t="t" r="r" b="b"/>
            <a:pathLst>
              <a:path w="6554404" h="8419115">
                <a:moveTo>
                  <a:pt x="0" y="0"/>
                </a:moveTo>
                <a:lnTo>
                  <a:pt x="6554404" y="0"/>
                </a:lnTo>
                <a:lnTo>
                  <a:pt x="6554404" y="8419115"/>
                </a:lnTo>
                <a:lnTo>
                  <a:pt x="0" y="8419115"/>
                </a:lnTo>
                <a:lnTo>
                  <a:pt x="0" y="0"/>
                </a:lnTo>
                <a:close/>
              </a:path>
            </a:pathLst>
          </a:custGeom>
          <a:blipFill>
            <a:blip r:embed="rId2"/>
            <a:stretch>
              <a:fillRect/>
            </a:stretch>
          </a:blipFill>
        </p:spPr>
      </p:sp>
      <p:sp>
        <p:nvSpPr>
          <p:cNvPr id="7" name="Freeform 7">
            <a:extLst>
              <a:ext uri="{C183D7F6-B498-43B3-948B-1728B52AA6E4}">
                <adec:decorative xmlns:adec="http://schemas.microsoft.com/office/drawing/2017/decorative" val="1"/>
              </a:ext>
            </a:extLst>
          </p:cNvPr>
          <p:cNvSpPr/>
          <p:nvPr/>
        </p:nvSpPr>
        <p:spPr>
          <a:xfrm>
            <a:off x="7747677" y="987431"/>
            <a:ext cx="1974211" cy="1366368"/>
          </a:xfrm>
          <a:custGeom>
            <a:avLst/>
            <a:gdLst/>
            <a:ahLst/>
            <a:cxnLst/>
            <a:rect l="l" t="t" r="r" b="b"/>
            <a:pathLst>
              <a:path w="519957" h="359866">
                <a:moveTo>
                  <a:pt x="179933" y="0"/>
                </a:moveTo>
                <a:lnTo>
                  <a:pt x="340024" y="0"/>
                </a:lnTo>
                <a:cubicBezTo>
                  <a:pt x="439398" y="0"/>
                  <a:pt x="519957" y="80559"/>
                  <a:pt x="519957" y="179933"/>
                </a:cubicBezTo>
                <a:lnTo>
                  <a:pt x="519957" y="179933"/>
                </a:lnTo>
                <a:cubicBezTo>
                  <a:pt x="519957" y="279308"/>
                  <a:pt x="439398" y="359866"/>
                  <a:pt x="340024" y="359866"/>
                </a:cubicBezTo>
                <a:lnTo>
                  <a:pt x="179933" y="359866"/>
                </a:lnTo>
                <a:cubicBezTo>
                  <a:pt x="80559" y="359866"/>
                  <a:pt x="0" y="279308"/>
                  <a:pt x="0" y="179933"/>
                </a:cubicBezTo>
                <a:lnTo>
                  <a:pt x="0" y="179933"/>
                </a:lnTo>
                <a:cubicBezTo>
                  <a:pt x="0" y="80559"/>
                  <a:pt x="80559" y="0"/>
                  <a:pt x="179933" y="0"/>
                </a:cubicBezTo>
                <a:close/>
              </a:path>
            </a:pathLst>
          </a:custGeom>
          <a:solidFill>
            <a:srgbClr val="FFFADE"/>
          </a:solidFill>
        </p:spPr>
      </p:sp>
      <p:sp>
        <p:nvSpPr>
          <p:cNvPr id="11" name="Freeform 11">
            <a:extLst>
              <a:ext uri="{C183D7F6-B498-43B3-948B-1728B52AA6E4}">
                <adec:decorative xmlns:adec="http://schemas.microsoft.com/office/drawing/2017/decorative" val="1"/>
              </a:ext>
            </a:extLst>
          </p:cNvPr>
          <p:cNvSpPr/>
          <p:nvPr/>
        </p:nvSpPr>
        <p:spPr>
          <a:xfrm flipV="1">
            <a:off x="9362483" y="1870729"/>
            <a:ext cx="1366716" cy="387806"/>
          </a:xfrm>
          <a:custGeom>
            <a:avLst/>
            <a:gdLst/>
            <a:ahLst/>
            <a:cxnLst/>
            <a:rect l="l" t="t" r="r" b="b"/>
            <a:pathLst>
              <a:path w="1366716" h="387806">
                <a:moveTo>
                  <a:pt x="0" y="387806"/>
                </a:moveTo>
                <a:lnTo>
                  <a:pt x="1366717" y="387806"/>
                </a:lnTo>
                <a:lnTo>
                  <a:pt x="1366717" y="0"/>
                </a:lnTo>
                <a:lnTo>
                  <a:pt x="0" y="0"/>
                </a:lnTo>
                <a:lnTo>
                  <a:pt x="0" y="387806"/>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0" name="TextBox 10"/>
          <p:cNvSpPr txBox="1"/>
          <p:nvPr/>
        </p:nvSpPr>
        <p:spPr>
          <a:xfrm>
            <a:off x="7918461" y="1115110"/>
            <a:ext cx="1632642" cy="1111010"/>
          </a:xfrm>
          <a:prstGeom prst="rect">
            <a:avLst/>
          </a:prstGeom>
        </p:spPr>
        <p:txBody>
          <a:bodyPr lIns="0" tIns="0" rIns="0" bIns="0" rtlCol="0" anchor="t">
            <a:spAutoFit/>
          </a:bodyPr>
          <a:lstStyle/>
          <a:p>
            <a:pPr marL="0" lvl="0" indent="0" algn="ctr">
              <a:lnSpc>
                <a:spcPts val="2240"/>
              </a:lnSpc>
              <a:spcBef>
                <a:spcPct val="0"/>
              </a:spcBef>
            </a:pPr>
            <a:r>
              <a:rPr lang="en-US" sz="1600" b="1" dirty="0">
                <a:solidFill>
                  <a:srgbClr val="BD4E27"/>
                </a:solidFill>
                <a:latin typeface="Canva Sans Bold"/>
                <a:ea typeface="Canva Sans Bold"/>
                <a:cs typeface="Canva Sans Bold"/>
                <a:sym typeface="Canva Sans Bold"/>
              </a:rPr>
              <a:t>Title in header is not required for student papers!</a:t>
            </a:r>
          </a:p>
        </p:txBody>
      </p:sp>
      <p:sp>
        <p:nvSpPr>
          <p:cNvPr id="13" name="TextBox 13"/>
          <p:cNvSpPr txBox="1"/>
          <p:nvPr/>
        </p:nvSpPr>
        <p:spPr>
          <a:xfrm>
            <a:off x="15159410" y="9956801"/>
            <a:ext cx="1860798" cy="257174"/>
          </a:xfrm>
          <a:prstGeom prst="rect">
            <a:avLst/>
          </a:prstGeom>
        </p:spPr>
        <p:txBody>
          <a:bodyPr lIns="0" tIns="0" rIns="0" bIns="0" rtlCol="0" anchor="t">
            <a:spAutoFit/>
          </a:bodyPr>
          <a:lstStyle/>
          <a:p>
            <a:pPr algn="ctr">
              <a:lnSpc>
                <a:spcPts val="2100"/>
              </a:lnSpc>
            </a:pPr>
            <a:r>
              <a:rPr lang="en-US" sz="1500" dirty="0">
                <a:solidFill>
                  <a:srgbClr val="000000"/>
                </a:solidFill>
                <a:latin typeface="Canva Sans"/>
                <a:ea typeface="Canva Sans"/>
                <a:cs typeface="Canva Sans"/>
                <a:sym typeface="Canva Sans"/>
              </a:rPr>
              <a:t>Purdue Online, n.d.a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D29A"/>
        </a:solidFill>
        <a:effectLst/>
      </p:bgPr>
    </p:bg>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27EAC4C8-B6AD-4195-A75B-66CF558295C7}"/>
              </a:ext>
            </a:extLst>
          </p:cNvPr>
          <p:cNvSpPr>
            <a:spLocks noGrp="1"/>
          </p:cNvSpPr>
          <p:nvPr>
            <p:ph type="title"/>
          </p:nvPr>
        </p:nvSpPr>
        <p:spPr>
          <a:xfrm>
            <a:off x="1001661" y="336434"/>
            <a:ext cx="8229600" cy="1143000"/>
          </a:xfrm>
        </p:spPr>
        <p:txBody>
          <a:bodyPr>
            <a:noAutofit/>
          </a:bodyPr>
          <a:lstStyle/>
          <a:p>
            <a:pPr lvl="0" algn="l">
              <a:lnSpc>
                <a:spcPts val="9799"/>
              </a:lnSpc>
            </a:pPr>
            <a:r>
              <a:rPr lang="en-US" sz="7000" b="1" dirty="0">
                <a:solidFill>
                  <a:srgbClr val="000000"/>
                </a:solidFill>
                <a:latin typeface="Canva Sans Bold"/>
                <a:ea typeface="Canva Sans Bold"/>
                <a:cs typeface="Canva Sans Bold"/>
                <a:sym typeface="Canva Sans Bold"/>
              </a:rPr>
              <a:t>Main Body</a:t>
            </a:r>
          </a:p>
        </p:txBody>
      </p:sp>
      <p:sp>
        <p:nvSpPr>
          <p:cNvPr id="26" name="TextBox 25">
            <a:extLst>
              <a:ext uri="{FF2B5EF4-FFF2-40B4-BE49-F238E27FC236}">
                <a16:creationId xmlns:a16="http://schemas.microsoft.com/office/drawing/2014/main" id="{650C7639-0914-436F-89E2-2A020B81D824}"/>
              </a:ext>
            </a:extLst>
          </p:cNvPr>
          <p:cNvSpPr txBox="1"/>
          <p:nvPr/>
        </p:nvSpPr>
        <p:spPr>
          <a:xfrm>
            <a:off x="1660623" y="2516315"/>
            <a:ext cx="7086601" cy="4706801"/>
          </a:xfrm>
          <a:prstGeom prst="rect">
            <a:avLst/>
          </a:prstGeom>
          <a:noFill/>
        </p:spPr>
        <p:txBody>
          <a:bodyPr wrap="square" rtlCol="0">
            <a:spAutoFit/>
          </a:bodyPr>
          <a:lstStyle/>
          <a:p>
            <a:r>
              <a:rPr lang="en-US" sz="3500" dirty="0">
                <a:latin typeface="Kollektif" panose="020B0604020202020204" charset="0"/>
              </a:rPr>
              <a:t>General Information:</a:t>
            </a:r>
          </a:p>
          <a:p>
            <a:pPr marL="690882" lvl="1" indent="-345441">
              <a:lnSpc>
                <a:spcPts val="5440"/>
              </a:lnSpc>
              <a:buFont typeface="Arial"/>
              <a:buChar char="•"/>
            </a:pPr>
            <a:r>
              <a:rPr lang="en-US" sz="3200" dirty="0">
                <a:solidFill>
                  <a:srgbClr val="000000"/>
                </a:solidFill>
                <a:latin typeface="Kollektif"/>
                <a:ea typeface="Kollektif"/>
                <a:cs typeface="Kollektif"/>
                <a:sym typeface="Kollektif"/>
              </a:rPr>
              <a:t>Follows a 5 level heading system</a:t>
            </a:r>
          </a:p>
          <a:p>
            <a:pPr marL="690882" lvl="1" indent="-345441">
              <a:lnSpc>
                <a:spcPts val="5440"/>
              </a:lnSpc>
              <a:buFont typeface="Arial"/>
              <a:buChar char="•"/>
            </a:pPr>
            <a:r>
              <a:rPr lang="en-US" sz="3200" dirty="0">
                <a:solidFill>
                  <a:srgbClr val="000000"/>
                </a:solidFill>
                <a:latin typeface="Kollektif"/>
                <a:ea typeface="Kollektif"/>
                <a:cs typeface="Kollektif"/>
                <a:sym typeface="Kollektif"/>
              </a:rPr>
              <a:t>Text</a:t>
            </a:r>
          </a:p>
          <a:p>
            <a:pPr marL="1381764" lvl="2" indent="-460588">
              <a:lnSpc>
                <a:spcPts val="5440"/>
              </a:lnSpc>
              <a:buFont typeface="Arial"/>
              <a:buChar char="⚬"/>
            </a:pPr>
            <a:r>
              <a:rPr lang="en-US" sz="3200" dirty="0">
                <a:solidFill>
                  <a:srgbClr val="000000"/>
                </a:solidFill>
                <a:latin typeface="Kollektif"/>
                <a:ea typeface="Kollektif"/>
                <a:cs typeface="Kollektif"/>
                <a:sym typeface="Kollektif"/>
              </a:rPr>
              <a:t>Left-aligned</a:t>
            </a:r>
          </a:p>
          <a:p>
            <a:pPr marL="1381764" lvl="2" indent="-460588">
              <a:lnSpc>
                <a:spcPts val="5440"/>
              </a:lnSpc>
              <a:buFont typeface="Arial"/>
              <a:buChar char="⚬"/>
            </a:pPr>
            <a:r>
              <a:rPr lang="en-US" sz="3200" dirty="0">
                <a:solidFill>
                  <a:srgbClr val="000000"/>
                </a:solidFill>
                <a:latin typeface="Kollektif"/>
                <a:ea typeface="Kollektif"/>
                <a:cs typeface="Kollektif"/>
                <a:sym typeface="Kollektif"/>
              </a:rPr>
              <a:t>New paragraphs are indented</a:t>
            </a:r>
          </a:p>
          <a:p>
            <a:pPr marL="1381764" lvl="2" indent="-460588">
              <a:lnSpc>
                <a:spcPts val="5440"/>
              </a:lnSpc>
              <a:buFont typeface="Arial"/>
              <a:buChar char="⚬"/>
            </a:pPr>
            <a:r>
              <a:rPr lang="en-US" sz="3200" dirty="0">
                <a:solidFill>
                  <a:srgbClr val="000000"/>
                </a:solidFill>
                <a:latin typeface="Kollektif"/>
                <a:ea typeface="Kollektif"/>
                <a:cs typeface="Kollektif"/>
                <a:sym typeface="Kollektif"/>
              </a:rPr>
              <a:t>Legible font</a:t>
            </a:r>
          </a:p>
          <a:p>
            <a:pPr marL="1381764" lvl="2" indent="-460588">
              <a:lnSpc>
                <a:spcPts val="5440"/>
              </a:lnSpc>
              <a:buFont typeface="Arial"/>
              <a:buChar char="⚬"/>
            </a:pPr>
            <a:r>
              <a:rPr lang="en-US" sz="3200" dirty="0">
                <a:solidFill>
                  <a:srgbClr val="000000"/>
                </a:solidFill>
                <a:latin typeface="Kollektif"/>
                <a:ea typeface="Kollektif"/>
                <a:cs typeface="Kollektif"/>
                <a:sym typeface="Kollektif"/>
              </a:rPr>
              <a:t>Double-spaced</a:t>
            </a:r>
            <a:endParaRPr lang="en-US" sz="3500" dirty="0">
              <a:latin typeface="Kollektif" panose="020B0604020202020204" charset="0"/>
            </a:endParaRPr>
          </a:p>
        </p:txBody>
      </p:sp>
      <p:sp>
        <p:nvSpPr>
          <p:cNvPr id="2" name="Freeform 2" descr="Example of APA Main Body Formatting"/>
          <p:cNvSpPr/>
          <p:nvPr/>
        </p:nvSpPr>
        <p:spPr>
          <a:xfrm>
            <a:off x="9911183" y="1517656"/>
            <a:ext cx="6501991" cy="8419115"/>
          </a:xfrm>
          <a:custGeom>
            <a:avLst/>
            <a:gdLst/>
            <a:ahLst/>
            <a:cxnLst/>
            <a:rect l="l" t="t" r="r" b="b"/>
            <a:pathLst>
              <a:path w="6501991" h="8419115">
                <a:moveTo>
                  <a:pt x="0" y="0"/>
                </a:moveTo>
                <a:lnTo>
                  <a:pt x="6501991" y="0"/>
                </a:lnTo>
                <a:lnTo>
                  <a:pt x="6501991" y="8419115"/>
                </a:lnTo>
                <a:lnTo>
                  <a:pt x="0" y="8419115"/>
                </a:lnTo>
                <a:lnTo>
                  <a:pt x="0" y="0"/>
                </a:lnTo>
                <a:close/>
              </a:path>
            </a:pathLst>
          </a:custGeom>
          <a:blipFill>
            <a:blip r:embed="rId2"/>
            <a:stretch>
              <a:fillRect/>
            </a:stretch>
          </a:blipFill>
        </p:spPr>
      </p:sp>
      <p:sp>
        <p:nvSpPr>
          <p:cNvPr id="6" name="Freeform 6">
            <a:extLst>
              <a:ext uri="{C183D7F6-B498-43B3-948B-1728B52AA6E4}">
                <adec:decorative xmlns:adec="http://schemas.microsoft.com/office/drawing/2017/decorative" val="1"/>
              </a:ext>
            </a:extLst>
          </p:cNvPr>
          <p:cNvSpPr/>
          <p:nvPr/>
        </p:nvSpPr>
        <p:spPr>
          <a:xfrm>
            <a:off x="7990184" y="1680955"/>
            <a:ext cx="1920999" cy="1277680"/>
          </a:xfrm>
          <a:custGeom>
            <a:avLst/>
            <a:gdLst/>
            <a:ahLst/>
            <a:cxnLst/>
            <a:rect l="l" t="t" r="r" b="b"/>
            <a:pathLst>
              <a:path w="505942" h="336508">
                <a:moveTo>
                  <a:pt x="168254" y="0"/>
                </a:moveTo>
                <a:lnTo>
                  <a:pt x="337688" y="0"/>
                </a:lnTo>
                <a:cubicBezTo>
                  <a:pt x="430612" y="0"/>
                  <a:pt x="505942" y="75330"/>
                  <a:pt x="505942" y="168254"/>
                </a:cubicBezTo>
                <a:lnTo>
                  <a:pt x="505942" y="168254"/>
                </a:lnTo>
                <a:cubicBezTo>
                  <a:pt x="505942" y="261178"/>
                  <a:pt x="430612" y="336508"/>
                  <a:pt x="337688" y="336508"/>
                </a:cubicBezTo>
                <a:lnTo>
                  <a:pt x="168254" y="336508"/>
                </a:lnTo>
                <a:cubicBezTo>
                  <a:pt x="75330" y="336508"/>
                  <a:pt x="0" y="261178"/>
                  <a:pt x="0" y="168254"/>
                </a:cubicBezTo>
                <a:lnTo>
                  <a:pt x="0" y="168254"/>
                </a:lnTo>
                <a:cubicBezTo>
                  <a:pt x="0" y="75330"/>
                  <a:pt x="75330" y="0"/>
                  <a:pt x="168254" y="0"/>
                </a:cubicBezTo>
                <a:close/>
              </a:path>
            </a:pathLst>
          </a:custGeom>
          <a:solidFill>
            <a:srgbClr val="FFFADE"/>
          </a:solidFill>
        </p:spPr>
      </p:sp>
      <p:sp>
        <p:nvSpPr>
          <p:cNvPr id="9" name="Freeform 9">
            <a:extLst>
              <a:ext uri="{C183D7F6-B498-43B3-948B-1728B52AA6E4}">
                <adec:decorative xmlns:adec="http://schemas.microsoft.com/office/drawing/2017/decorative" val="1"/>
              </a:ext>
            </a:extLst>
          </p:cNvPr>
          <p:cNvSpPr/>
          <p:nvPr/>
        </p:nvSpPr>
        <p:spPr>
          <a:xfrm flipV="1">
            <a:off x="9968105" y="2185659"/>
            <a:ext cx="1366716" cy="387806"/>
          </a:xfrm>
          <a:custGeom>
            <a:avLst/>
            <a:gdLst/>
            <a:ahLst/>
            <a:cxnLst/>
            <a:rect l="l" t="t" r="r" b="b"/>
            <a:pathLst>
              <a:path w="1366716" h="387806">
                <a:moveTo>
                  <a:pt x="0" y="387806"/>
                </a:moveTo>
                <a:lnTo>
                  <a:pt x="1366717" y="387806"/>
                </a:lnTo>
                <a:lnTo>
                  <a:pt x="1366717" y="0"/>
                </a:lnTo>
                <a:lnTo>
                  <a:pt x="0" y="0"/>
                </a:lnTo>
                <a:lnTo>
                  <a:pt x="0" y="387806"/>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0" name="TextBox 29">
            <a:extLst>
              <a:ext uri="{FF2B5EF4-FFF2-40B4-BE49-F238E27FC236}">
                <a16:creationId xmlns:a16="http://schemas.microsoft.com/office/drawing/2014/main" id="{B51C0C6B-8CF6-4598-B5CD-BFE3F6652FC1}"/>
              </a:ext>
            </a:extLst>
          </p:cNvPr>
          <p:cNvSpPr txBox="1"/>
          <p:nvPr/>
        </p:nvSpPr>
        <p:spPr>
          <a:xfrm>
            <a:off x="7990184" y="2012898"/>
            <a:ext cx="1892538" cy="584775"/>
          </a:xfrm>
          <a:prstGeom prst="rect">
            <a:avLst/>
          </a:prstGeom>
          <a:noFill/>
        </p:spPr>
        <p:txBody>
          <a:bodyPr wrap="square" rtlCol="0">
            <a:spAutoFit/>
          </a:bodyPr>
          <a:lstStyle/>
          <a:p>
            <a:pPr algn="ctr"/>
            <a:r>
              <a:rPr lang="en-US" sz="1600" b="1" dirty="0">
                <a:solidFill>
                  <a:srgbClr val="BD4E27"/>
                </a:solidFill>
                <a:latin typeface="Canva Sans Bold"/>
                <a:ea typeface="Canva Sans Bold"/>
                <a:cs typeface="Canva Sans Bold"/>
                <a:sym typeface="Canva Sans Bold"/>
              </a:rPr>
              <a:t>Title is bold and centered</a:t>
            </a:r>
          </a:p>
        </p:txBody>
      </p:sp>
      <p:sp>
        <p:nvSpPr>
          <p:cNvPr id="10" name="Freeform 10">
            <a:extLst>
              <a:ext uri="{C183D7F6-B498-43B3-948B-1728B52AA6E4}">
                <adec:decorative xmlns:adec="http://schemas.microsoft.com/office/drawing/2017/decorative" val="1"/>
              </a:ext>
            </a:extLst>
          </p:cNvPr>
          <p:cNvSpPr/>
          <p:nvPr/>
        </p:nvSpPr>
        <p:spPr>
          <a:xfrm flipV="1">
            <a:off x="9684099" y="7593908"/>
            <a:ext cx="1366716" cy="387806"/>
          </a:xfrm>
          <a:custGeom>
            <a:avLst/>
            <a:gdLst/>
            <a:ahLst/>
            <a:cxnLst/>
            <a:rect l="l" t="t" r="r" b="b"/>
            <a:pathLst>
              <a:path w="1366716" h="387806">
                <a:moveTo>
                  <a:pt x="0" y="387806"/>
                </a:moveTo>
                <a:lnTo>
                  <a:pt x="1366717" y="387806"/>
                </a:lnTo>
                <a:lnTo>
                  <a:pt x="1366717" y="0"/>
                </a:lnTo>
                <a:lnTo>
                  <a:pt x="0" y="0"/>
                </a:lnTo>
                <a:lnTo>
                  <a:pt x="0" y="387806"/>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Freeform 12">
            <a:extLst>
              <a:ext uri="{C183D7F6-B498-43B3-948B-1728B52AA6E4}">
                <adec:decorative xmlns:adec="http://schemas.microsoft.com/office/drawing/2017/decorative" val="1"/>
              </a:ext>
            </a:extLst>
          </p:cNvPr>
          <p:cNvSpPr/>
          <p:nvPr/>
        </p:nvSpPr>
        <p:spPr>
          <a:xfrm>
            <a:off x="7724933" y="7148971"/>
            <a:ext cx="1920999" cy="1277680"/>
          </a:xfrm>
          <a:custGeom>
            <a:avLst/>
            <a:gdLst/>
            <a:ahLst/>
            <a:cxnLst/>
            <a:rect l="l" t="t" r="r" b="b"/>
            <a:pathLst>
              <a:path w="505942" h="336508">
                <a:moveTo>
                  <a:pt x="168254" y="0"/>
                </a:moveTo>
                <a:lnTo>
                  <a:pt x="337688" y="0"/>
                </a:lnTo>
                <a:cubicBezTo>
                  <a:pt x="430612" y="0"/>
                  <a:pt x="505942" y="75330"/>
                  <a:pt x="505942" y="168254"/>
                </a:cubicBezTo>
                <a:lnTo>
                  <a:pt x="505942" y="168254"/>
                </a:lnTo>
                <a:cubicBezTo>
                  <a:pt x="505942" y="261178"/>
                  <a:pt x="430612" y="336508"/>
                  <a:pt x="337688" y="336508"/>
                </a:cubicBezTo>
                <a:lnTo>
                  <a:pt x="168254" y="336508"/>
                </a:lnTo>
                <a:cubicBezTo>
                  <a:pt x="75330" y="336508"/>
                  <a:pt x="0" y="261178"/>
                  <a:pt x="0" y="168254"/>
                </a:cubicBezTo>
                <a:lnTo>
                  <a:pt x="0" y="168254"/>
                </a:lnTo>
                <a:cubicBezTo>
                  <a:pt x="0" y="75330"/>
                  <a:pt x="75330" y="0"/>
                  <a:pt x="168254" y="0"/>
                </a:cubicBezTo>
                <a:close/>
              </a:path>
            </a:pathLst>
          </a:custGeom>
          <a:solidFill>
            <a:srgbClr val="FFFADE"/>
          </a:solidFill>
        </p:spPr>
      </p:sp>
      <p:sp>
        <p:nvSpPr>
          <p:cNvPr id="14" name="TextBox 14"/>
          <p:cNvSpPr txBox="1"/>
          <p:nvPr/>
        </p:nvSpPr>
        <p:spPr>
          <a:xfrm>
            <a:off x="7681655" y="7503331"/>
            <a:ext cx="1964276" cy="540385"/>
          </a:xfrm>
          <a:prstGeom prst="rect">
            <a:avLst/>
          </a:prstGeom>
        </p:spPr>
        <p:txBody>
          <a:bodyPr lIns="0" tIns="0" rIns="0" bIns="0" rtlCol="0" anchor="t">
            <a:spAutoFit/>
          </a:bodyPr>
          <a:lstStyle/>
          <a:p>
            <a:pPr marL="0" lvl="0" indent="0" algn="ctr">
              <a:lnSpc>
                <a:spcPts val="2240"/>
              </a:lnSpc>
              <a:spcBef>
                <a:spcPct val="0"/>
              </a:spcBef>
            </a:pPr>
            <a:r>
              <a:rPr lang="en-US" sz="1600" b="1" dirty="0">
                <a:solidFill>
                  <a:srgbClr val="BD4E27"/>
                </a:solidFill>
                <a:latin typeface="Canva Sans Bold"/>
                <a:ea typeface="Canva Sans Bold"/>
                <a:cs typeface="Canva Sans Bold"/>
                <a:sym typeface="Canva Sans Bold"/>
              </a:rPr>
              <a:t>New paragraphs are indented</a:t>
            </a:r>
          </a:p>
        </p:txBody>
      </p:sp>
      <p:sp>
        <p:nvSpPr>
          <p:cNvPr id="15" name="Freeform 15">
            <a:extLst>
              <a:ext uri="{C183D7F6-B498-43B3-948B-1728B52AA6E4}">
                <adec:decorative xmlns:adec="http://schemas.microsoft.com/office/drawing/2017/decorative" val="1"/>
              </a:ext>
            </a:extLst>
          </p:cNvPr>
          <p:cNvSpPr/>
          <p:nvPr/>
        </p:nvSpPr>
        <p:spPr>
          <a:xfrm flipH="1" flipV="1">
            <a:off x="14030948" y="5339407"/>
            <a:ext cx="1366716" cy="387806"/>
          </a:xfrm>
          <a:custGeom>
            <a:avLst/>
            <a:gdLst/>
            <a:ahLst/>
            <a:cxnLst/>
            <a:rect l="l" t="t" r="r" b="b"/>
            <a:pathLst>
              <a:path w="1366716" h="387806">
                <a:moveTo>
                  <a:pt x="1366717" y="387806"/>
                </a:moveTo>
                <a:lnTo>
                  <a:pt x="0" y="387806"/>
                </a:lnTo>
                <a:lnTo>
                  <a:pt x="0" y="0"/>
                </a:lnTo>
                <a:lnTo>
                  <a:pt x="1366717" y="0"/>
                </a:lnTo>
                <a:lnTo>
                  <a:pt x="1366717" y="387806"/>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8" name="Freeform 18">
            <a:extLst>
              <a:ext uri="{C183D7F6-B498-43B3-948B-1728B52AA6E4}">
                <adec:decorative xmlns:adec="http://schemas.microsoft.com/office/drawing/2017/decorative" val="1"/>
              </a:ext>
            </a:extLst>
          </p:cNvPr>
          <p:cNvSpPr/>
          <p:nvPr/>
        </p:nvSpPr>
        <p:spPr>
          <a:xfrm>
            <a:off x="15518918" y="4894471"/>
            <a:ext cx="1920999" cy="1277680"/>
          </a:xfrm>
          <a:custGeom>
            <a:avLst/>
            <a:gdLst/>
            <a:ahLst/>
            <a:cxnLst/>
            <a:rect l="l" t="t" r="r" b="b"/>
            <a:pathLst>
              <a:path w="505942" h="336508">
                <a:moveTo>
                  <a:pt x="168254" y="0"/>
                </a:moveTo>
                <a:lnTo>
                  <a:pt x="337688" y="0"/>
                </a:lnTo>
                <a:cubicBezTo>
                  <a:pt x="430612" y="0"/>
                  <a:pt x="505942" y="75330"/>
                  <a:pt x="505942" y="168254"/>
                </a:cubicBezTo>
                <a:lnTo>
                  <a:pt x="505942" y="168254"/>
                </a:lnTo>
                <a:cubicBezTo>
                  <a:pt x="505942" y="261178"/>
                  <a:pt x="430612" y="336508"/>
                  <a:pt x="337688" y="336508"/>
                </a:cubicBezTo>
                <a:lnTo>
                  <a:pt x="168254" y="336508"/>
                </a:lnTo>
                <a:cubicBezTo>
                  <a:pt x="75330" y="336508"/>
                  <a:pt x="0" y="261178"/>
                  <a:pt x="0" y="168254"/>
                </a:cubicBezTo>
                <a:lnTo>
                  <a:pt x="0" y="168254"/>
                </a:lnTo>
                <a:cubicBezTo>
                  <a:pt x="0" y="75330"/>
                  <a:pt x="75330" y="0"/>
                  <a:pt x="168254" y="0"/>
                </a:cubicBezTo>
                <a:close/>
              </a:path>
            </a:pathLst>
          </a:custGeom>
          <a:solidFill>
            <a:srgbClr val="FFFADE"/>
          </a:solidFill>
        </p:spPr>
      </p:sp>
      <p:sp>
        <p:nvSpPr>
          <p:cNvPr id="27" name="TextBox 26">
            <a:extLst>
              <a:ext uri="{FF2B5EF4-FFF2-40B4-BE49-F238E27FC236}">
                <a16:creationId xmlns:a16="http://schemas.microsoft.com/office/drawing/2014/main" id="{73C4803E-5367-459D-8951-1F2944BC762D}"/>
              </a:ext>
            </a:extLst>
          </p:cNvPr>
          <p:cNvSpPr txBox="1"/>
          <p:nvPr/>
        </p:nvSpPr>
        <p:spPr>
          <a:xfrm>
            <a:off x="15519266" y="5240922"/>
            <a:ext cx="1920651" cy="584775"/>
          </a:xfrm>
          <a:prstGeom prst="rect">
            <a:avLst/>
          </a:prstGeom>
          <a:noFill/>
        </p:spPr>
        <p:txBody>
          <a:bodyPr wrap="square" rtlCol="0">
            <a:spAutoFit/>
          </a:bodyPr>
          <a:lstStyle/>
          <a:p>
            <a:pPr algn="ctr"/>
            <a:r>
              <a:rPr lang="en-US" sz="1600" b="1" dirty="0">
                <a:solidFill>
                  <a:srgbClr val="BD4E27"/>
                </a:solidFill>
                <a:latin typeface="Canva Sans Bold"/>
                <a:ea typeface="Canva Sans Bold"/>
                <a:cs typeface="Canva Sans Bold"/>
                <a:sym typeface="Canva Sans Bold"/>
              </a:rPr>
              <a:t>Contains in-text citations</a:t>
            </a:r>
            <a:endParaRPr lang="en-US" sz="1600" dirty="0"/>
          </a:p>
        </p:txBody>
      </p:sp>
      <p:sp>
        <p:nvSpPr>
          <p:cNvPr id="24" name="TextBox 24"/>
          <p:cNvSpPr txBox="1"/>
          <p:nvPr/>
        </p:nvSpPr>
        <p:spPr>
          <a:xfrm>
            <a:off x="15613038" y="9963143"/>
            <a:ext cx="998562" cy="250831"/>
          </a:xfrm>
          <a:prstGeom prst="rect">
            <a:avLst/>
          </a:prstGeom>
        </p:spPr>
        <p:txBody>
          <a:bodyPr wrap="square" lIns="0" tIns="0" rIns="0" bIns="0" rtlCol="0" anchor="t">
            <a:spAutoFit/>
          </a:bodyPr>
          <a:lstStyle/>
          <a:p>
            <a:pPr algn="ctr">
              <a:lnSpc>
                <a:spcPts val="2100"/>
              </a:lnSpc>
            </a:pPr>
            <a:r>
              <a:rPr lang="en-US" sz="1500" dirty="0">
                <a:solidFill>
                  <a:srgbClr val="000000"/>
                </a:solidFill>
                <a:latin typeface="Canva Sans"/>
                <a:ea typeface="Canva Sans"/>
                <a:cs typeface="Canva Sans"/>
                <a:sym typeface="Canva Sans"/>
              </a:rPr>
              <a:t>APA, 2020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ADE"/>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5C51625-5DB5-4C2D-8A5A-B43E507BE6F9}"/>
              </a:ext>
            </a:extLst>
          </p:cNvPr>
          <p:cNvSpPr>
            <a:spLocks noGrp="1"/>
          </p:cNvSpPr>
          <p:nvPr>
            <p:ph type="title"/>
          </p:nvPr>
        </p:nvSpPr>
        <p:spPr>
          <a:xfrm>
            <a:off x="489393" y="374656"/>
            <a:ext cx="5181600" cy="1143000"/>
          </a:xfrm>
        </p:spPr>
        <p:txBody>
          <a:bodyPr>
            <a:noAutofit/>
          </a:bodyPr>
          <a:lstStyle/>
          <a:p>
            <a:r>
              <a:rPr lang="en-US" sz="7000" dirty="0">
                <a:latin typeface="Canva Sans Bold" panose="020B0604020202020204" charset="0"/>
              </a:rPr>
              <a:t>Headings</a:t>
            </a:r>
          </a:p>
        </p:txBody>
      </p:sp>
      <p:sp>
        <p:nvSpPr>
          <p:cNvPr id="9" name="TextBox 9"/>
          <p:cNvSpPr txBox="1"/>
          <p:nvPr/>
        </p:nvSpPr>
        <p:spPr>
          <a:xfrm>
            <a:off x="1028700" y="2397179"/>
            <a:ext cx="8115300" cy="596900"/>
          </a:xfrm>
          <a:prstGeom prst="rect">
            <a:avLst/>
          </a:prstGeom>
        </p:spPr>
        <p:txBody>
          <a:bodyPr lIns="0" tIns="0" rIns="0" bIns="0" rtlCol="0" anchor="t">
            <a:spAutoFit/>
          </a:bodyPr>
          <a:lstStyle/>
          <a:p>
            <a:pPr algn="l">
              <a:lnSpc>
                <a:spcPts val="4900"/>
              </a:lnSpc>
            </a:pPr>
            <a:r>
              <a:rPr lang="en-US" sz="3500" b="1" dirty="0">
                <a:solidFill>
                  <a:srgbClr val="000000"/>
                </a:solidFill>
                <a:latin typeface="Canva Sans Bold"/>
                <a:ea typeface="Canva Sans Bold"/>
                <a:cs typeface="Canva Sans Bold"/>
                <a:sym typeface="Canva Sans Bold"/>
              </a:rPr>
              <a:t>APA uses a 5 level system.</a:t>
            </a:r>
          </a:p>
        </p:txBody>
      </p:sp>
      <p:graphicFrame>
        <p:nvGraphicFramePr>
          <p:cNvPr id="13" name="Table 13">
            <a:extLst>
              <a:ext uri="{FF2B5EF4-FFF2-40B4-BE49-F238E27FC236}">
                <a16:creationId xmlns:a16="http://schemas.microsoft.com/office/drawing/2014/main" id="{0BBC1239-505D-41FB-89AA-108926B0950D}"/>
              </a:ext>
            </a:extLst>
          </p:cNvPr>
          <p:cNvGraphicFramePr>
            <a:graphicFrameLocks noGrp="1"/>
          </p:cNvGraphicFramePr>
          <p:nvPr>
            <p:extLst>
              <p:ext uri="{D42A27DB-BD31-4B8C-83A1-F6EECF244321}">
                <p14:modId xmlns:p14="http://schemas.microsoft.com/office/powerpoint/2010/main" val="3161047661"/>
              </p:ext>
            </p:extLst>
          </p:nvPr>
        </p:nvGraphicFramePr>
        <p:xfrm>
          <a:off x="634181" y="3898792"/>
          <a:ext cx="10262419" cy="5257800"/>
        </p:xfrm>
        <a:graphic>
          <a:graphicData uri="http://schemas.openxmlformats.org/drawingml/2006/table">
            <a:tbl>
              <a:tblPr firstRow="1" bandRow="1">
                <a:tableStyleId>{46F890A9-2807-4EBB-B81D-B2AA78EC7F39}</a:tableStyleId>
              </a:tblPr>
              <a:tblGrid>
                <a:gridCol w="2094090">
                  <a:extLst>
                    <a:ext uri="{9D8B030D-6E8A-4147-A177-3AD203B41FA5}">
                      <a16:colId xmlns:a16="http://schemas.microsoft.com/office/drawing/2014/main" val="986406694"/>
                    </a:ext>
                  </a:extLst>
                </a:gridCol>
                <a:gridCol w="8168329">
                  <a:extLst>
                    <a:ext uri="{9D8B030D-6E8A-4147-A177-3AD203B41FA5}">
                      <a16:colId xmlns:a16="http://schemas.microsoft.com/office/drawing/2014/main" val="3579640482"/>
                    </a:ext>
                  </a:extLst>
                </a:gridCol>
              </a:tblGrid>
              <a:tr h="1097280">
                <a:tc>
                  <a:txBody>
                    <a:bodyPr/>
                    <a:lstStyle/>
                    <a:p>
                      <a:r>
                        <a:rPr lang="en-US" sz="2600" dirty="0">
                          <a:solidFill>
                            <a:schemeClr val="tx1"/>
                          </a:solidFill>
                          <a:latin typeface="+mn-lt"/>
                        </a:rPr>
                        <a:t>APA Headings</a:t>
                      </a:r>
                    </a:p>
                  </a:txBody>
                  <a:tcPr anchor="ctr">
                    <a:solidFill>
                      <a:srgbClr val="F4D29A"/>
                    </a:solidFill>
                  </a:tcPr>
                </a:tc>
                <a:tc>
                  <a:txBody>
                    <a:bodyPr/>
                    <a:lstStyle/>
                    <a:p>
                      <a:endParaRPr lang="en-US" dirty="0"/>
                    </a:p>
                  </a:txBody>
                  <a:tcPr>
                    <a:solidFill>
                      <a:srgbClr val="F4D29A"/>
                    </a:solidFill>
                  </a:tcPr>
                </a:tc>
                <a:extLst>
                  <a:ext uri="{0D108BD9-81ED-4DB2-BD59-A6C34878D82A}">
                    <a16:rowId xmlns:a16="http://schemas.microsoft.com/office/drawing/2014/main" val="1212539110"/>
                  </a:ext>
                </a:extLst>
              </a:tr>
              <a:tr h="731520">
                <a:tc>
                  <a:txBody>
                    <a:bodyPr/>
                    <a:lstStyle/>
                    <a:p>
                      <a:pPr algn="ctr"/>
                      <a:r>
                        <a:rPr lang="en-US" sz="2400" b="0" dirty="0"/>
                        <a:t>Level</a:t>
                      </a:r>
                    </a:p>
                  </a:txBody>
                  <a:tcPr anchor="ctr"/>
                </a:tc>
                <a:tc>
                  <a:txBody>
                    <a:bodyPr/>
                    <a:lstStyle/>
                    <a:p>
                      <a:pPr algn="ctr"/>
                      <a:r>
                        <a:rPr lang="en-US" sz="2400" b="0" dirty="0"/>
                        <a:t>Format</a:t>
                      </a:r>
                    </a:p>
                  </a:txBody>
                  <a:tcPr anchor="ctr"/>
                </a:tc>
                <a:extLst>
                  <a:ext uri="{0D108BD9-81ED-4DB2-BD59-A6C34878D82A}">
                    <a16:rowId xmlns:a16="http://schemas.microsoft.com/office/drawing/2014/main" val="790997796"/>
                  </a:ext>
                </a:extLst>
              </a:tr>
              <a:tr h="685800">
                <a:tc>
                  <a:txBody>
                    <a:bodyPr/>
                    <a:lstStyle/>
                    <a:p>
                      <a:pPr algn="ctr"/>
                      <a:r>
                        <a:rPr lang="en-US" sz="2000" dirty="0"/>
                        <a:t>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effectLst/>
                        </a:rPr>
                        <a:t>Centered, Boldface, Title Case Heading</a:t>
                      </a:r>
                      <a:endParaRPr lang="en-US" sz="2000" b="1" dirty="0">
                        <a:latin typeface="+mn-lt"/>
                      </a:endParaRPr>
                    </a:p>
                  </a:txBody>
                  <a:tcPr anchor="ctr"/>
                </a:tc>
                <a:extLst>
                  <a:ext uri="{0D108BD9-81ED-4DB2-BD59-A6C34878D82A}">
                    <a16:rowId xmlns:a16="http://schemas.microsoft.com/office/drawing/2014/main" val="3307683993"/>
                  </a:ext>
                </a:extLst>
              </a:tr>
              <a:tr h="685800">
                <a:tc>
                  <a:txBody>
                    <a:bodyPr/>
                    <a:lstStyle/>
                    <a:p>
                      <a:pPr algn="ctr"/>
                      <a:r>
                        <a:rPr lang="en-US" sz="2000" dirty="0"/>
                        <a:t>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effectLst/>
                        </a:rPr>
                        <a:t>Flush Left, Boldface, Title Case Heading</a:t>
                      </a:r>
                      <a:endParaRPr lang="en-US" sz="2000" b="1" dirty="0"/>
                    </a:p>
                  </a:txBody>
                  <a:tcPr anchor="ctr"/>
                </a:tc>
                <a:extLst>
                  <a:ext uri="{0D108BD9-81ED-4DB2-BD59-A6C34878D82A}">
                    <a16:rowId xmlns:a16="http://schemas.microsoft.com/office/drawing/2014/main" val="899277501"/>
                  </a:ext>
                </a:extLst>
              </a:tr>
              <a:tr h="685800">
                <a:tc>
                  <a:txBody>
                    <a:bodyPr/>
                    <a:lstStyle/>
                    <a:p>
                      <a:pPr algn="ctr"/>
                      <a:r>
                        <a:rPr lang="en-US" sz="2000" dirty="0"/>
                        <a:t>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1" dirty="0">
                          <a:effectLst/>
                        </a:rPr>
                        <a:t>Flush Left, Boldface Italic, Title Case Heading</a:t>
                      </a:r>
                      <a:endParaRPr lang="en-US" sz="2000" b="1" i="1" dirty="0"/>
                    </a:p>
                  </a:txBody>
                  <a:tcPr anchor="ctr"/>
                </a:tc>
                <a:extLst>
                  <a:ext uri="{0D108BD9-81ED-4DB2-BD59-A6C34878D82A}">
                    <a16:rowId xmlns:a16="http://schemas.microsoft.com/office/drawing/2014/main" val="2303586208"/>
                  </a:ext>
                </a:extLst>
              </a:tr>
              <a:tr h="685800">
                <a:tc>
                  <a:txBody>
                    <a:bodyPr/>
                    <a:lstStyle/>
                    <a:p>
                      <a:pPr algn="ctr"/>
                      <a:r>
                        <a:rPr lang="en-US" sz="2000" dirty="0"/>
                        <a:t>4</a:t>
                      </a:r>
                    </a:p>
                  </a:txBody>
                  <a:tcPr anchor="ctr"/>
                </a:tc>
                <a:tc>
                  <a:txBody>
                    <a:bodyPr/>
                    <a:lstStyle/>
                    <a:p>
                      <a:r>
                        <a:rPr lang="en-US" sz="2000" b="1" dirty="0"/>
                        <a:t>      </a:t>
                      </a:r>
                      <a:r>
                        <a:rPr lang="en-US" sz="2000" b="1" dirty="0">
                          <a:effectLst/>
                        </a:rPr>
                        <a:t>Indented, Boldface Title Case Heading Ending With a Period. </a:t>
                      </a:r>
                      <a:endParaRPr lang="en-US" sz="2000" dirty="0"/>
                    </a:p>
                  </a:txBody>
                  <a:tcPr anchor="ctr"/>
                </a:tc>
                <a:extLst>
                  <a:ext uri="{0D108BD9-81ED-4DB2-BD59-A6C34878D82A}">
                    <a16:rowId xmlns:a16="http://schemas.microsoft.com/office/drawing/2014/main" val="3849706216"/>
                  </a:ext>
                </a:extLst>
              </a:tr>
              <a:tr h="685800">
                <a:tc>
                  <a:txBody>
                    <a:bodyPr/>
                    <a:lstStyle/>
                    <a:p>
                      <a:pPr algn="ctr"/>
                      <a:r>
                        <a:rPr lang="en-US" sz="2000" dirty="0"/>
                        <a:t>5</a:t>
                      </a:r>
                    </a:p>
                  </a:txBody>
                  <a:tcPr anchor="ctr"/>
                </a:tc>
                <a:tc>
                  <a:txBody>
                    <a:bodyPr/>
                    <a:lstStyle/>
                    <a:p>
                      <a:r>
                        <a:rPr lang="en-US" sz="2000" b="1" i="1" dirty="0"/>
                        <a:t>      </a:t>
                      </a:r>
                      <a:r>
                        <a:rPr lang="en-US" sz="2000" b="1" i="1" dirty="0">
                          <a:effectLst/>
                        </a:rPr>
                        <a:t>Indented, Boldface Italic, Title Case Heading Ending With a Period.</a:t>
                      </a:r>
                      <a:endParaRPr lang="en-US" sz="2000" dirty="0"/>
                    </a:p>
                  </a:txBody>
                  <a:tcPr anchor="ctr"/>
                </a:tc>
                <a:extLst>
                  <a:ext uri="{0D108BD9-81ED-4DB2-BD59-A6C34878D82A}">
                    <a16:rowId xmlns:a16="http://schemas.microsoft.com/office/drawing/2014/main" val="3693923364"/>
                  </a:ext>
                </a:extLst>
              </a:tr>
            </a:tbl>
          </a:graphicData>
        </a:graphic>
      </p:graphicFrame>
      <p:grpSp>
        <p:nvGrpSpPr>
          <p:cNvPr id="2" name="Group 2" descr="Example of APA Headings in use"/>
          <p:cNvGrpSpPr/>
          <p:nvPr/>
        </p:nvGrpSpPr>
        <p:grpSpPr>
          <a:xfrm>
            <a:off x="11555546" y="1409667"/>
            <a:ext cx="5861617" cy="7848633"/>
            <a:chOff x="0" y="0"/>
            <a:chExt cx="7815488" cy="10464844"/>
          </a:xfrm>
        </p:grpSpPr>
        <p:sp>
          <p:nvSpPr>
            <p:cNvPr id="4" name="Freeform 4"/>
            <p:cNvSpPr/>
            <p:nvPr/>
          </p:nvSpPr>
          <p:spPr>
            <a:xfrm>
              <a:off x="0" y="0"/>
              <a:ext cx="7815488" cy="10464844"/>
            </a:xfrm>
            <a:custGeom>
              <a:avLst/>
              <a:gdLst/>
              <a:ahLst/>
              <a:cxnLst/>
              <a:rect l="l" t="t" r="r" b="b"/>
              <a:pathLst>
                <a:path w="1543800" h="2067130">
                  <a:moveTo>
                    <a:pt x="67360" y="0"/>
                  </a:moveTo>
                  <a:lnTo>
                    <a:pt x="1476440" y="0"/>
                  </a:lnTo>
                  <a:cubicBezTo>
                    <a:pt x="1513642" y="0"/>
                    <a:pt x="1543800" y="30158"/>
                    <a:pt x="1543800" y="67360"/>
                  </a:cubicBezTo>
                  <a:lnTo>
                    <a:pt x="1543800" y="1999770"/>
                  </a:lnTo>
                  <a:cubicBezTo>
                    <a:pt x="1543800" y="2036972"/>
                    <a:pt x="1513642" y="2067130"/>
                    <a:pt x="1476440" y="2067130"/>
                  </a:cubicBezTo>
                  <a:lnTo>
                    <a:pt x="67360" y="2067130"/>
                  </a:lnTo>
                  <a:cubicBezTo>
                    <a:pt x="30158" y="2067130"/>
                    <a:pt x="0" y="2036972"/>
                    <a:pt x="0" y="1999770"/>
                  </a:cubicBezTo>
                  <a:lnTo>
                    <a:pt x="0" y="67360"/>
                  </a:lnTo>
                  <a:cubicBezTo>
                    <a:pt x="0" y="30158"/>
                    <a:pt x="30158" y="0"/>
                    <a:pt x="67360" y="0"/>
                  </a:cubicBezTo>
                  <a:close/>
                </a:path>
              </a:pathLst>
            </a:custGeom>
            <a:solidFill>
              <a:srgbClr val="F4D29A"/>
            </a:solidFill>
          </p:spPr>
        </p:sp>
        <p:sp>
          <p:nvSpPr>
            <p:cNvPr id="6" name="Freeform 6">
              <a:extLst>
                <a:ext uri="{C183D7F6-B498-43B3-948B-1728B52AA6E4}">
                  <adec:decorative xmlns:adec="http://schemas.microsoft.com/office/drawing/2017/decorative" val="1"/>
                </a:ext>
              </a:extLst>
            </p:cNvPr>
            <p:cNvSpPr/>
            <p:nvPr/>
          </p:nvSpPr>
          <p:spPr>
            <a:xfrm>
              <a:off x="356309" y="384278"/>
              <a:ext cx="7102870" cy="9696289"/>
            </a:xfrm>
            <a:custGeom>
              <a:avLst/>
              <a:gdLst/>
              <a:ahLst/>
              <a:cxnLst/>
              <a:rect l="l" t="t" r="r" b="b"/>
              <a:pathLst>
                <a:path w="7102870" h="9696289">
                  <a:moveTo>
                    <a:pt x="0" y="0"/>
                  </a:moveTo>
                  <a:lnTo>
                    <a:pt x="7102870" y="0"/>
                  </a:lnTo>
                  <a:lnTo>
                    <a:pt x="7102870" y="9696289"/>
                  </a:lnTo>
                  <a:lnTo>
                    <a:pt x="0" y="9696289"/>
                  </a:lnTo>
                  <a:lnTo>
                    <a:pt x="0" y="0"/>
                  </a:lnTo>
                  <a:close/>
                </a:path>
              </a:pathLst>
            </a:custGeom>
            <a:blipFill>
              <a:blip r:embed="rId2"/>
              <a:stretch>
                <a:fillRect/>
              </a:stretch>
            </a:blipFill>
          </p:spPr>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8BFB8"/>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6C3918-5DD1-4B1B-8AA9-6B3768F5CD2B}"/>
              </a:ext>
            </a:extLst>
          </p:cNvPr>
          <p:cNvSpPr>
            <a:spLocks noGrp="1"/>
          </p:cNvSpPr>
          <p:nvPr>
            <p:ph type="title"/>
          </p:nvPr>
        </p:nvSpPr>
        <p:spPr>
          <a:xfrm>
            <a:off x="457200" y="385717"/>
            <a:ext cx="9372600" cy="1143000"/>
          </a:xfrm>
        </p:spPr>
        <p:txBody>
          <a:bodyPr>
            <a:noAutofit/>
          </a:bodyPr>
          <a:lstStyle/>
          <a:p>
            <a:r>
              <a:rPr lang="en-US" sz="7000" dirty="0">
                <a:latin typeface="Canva Sans Bold" panose="020B0604020202020204" charset="0"/>
              </a:rPr>
              <a:t>What can be cited?</a:t>
            </a:r>
          </a:p>
        </p:txBody>
      </p:sp>
      <p:sp>
        <p:nvSpPr>
          <p:cNvPr id="8" name="TextBox 7">
            <a:extLst>
              <a:ext uri="{FF2B5EF4-FFF2-40B4-BE49-F238E27FC236}">
                <a16:creationId xmlns:a16="http://schemas.microsoft.com/office/drawing/2014/main" id="{100D53D3-7BFF-47DD-A2C9-FCF94CB3286B}"/>
              </a:ext>
            </a:extLst>
          </p:cNvPr>
          <p:cNvSpPr txBox="1"/>
          <p:nvPr/>
        </p:nvSpPr>
        <p:spPr>
          <a:xfrm>
            <a:off x="1333500" y="2064439"/>
            <a:ext cx="5181600" cy="6149504"/>
          </a:xfrm>
          <a:prstGeom prst="rect">
            <a:avLst/>
          </a:prstGeom>
          <a:noFill/>
        </p:spPr>
        <p:txBody>
          <a:bodyPr wrap="square" rtlCol="0">
            <a:spAutoFit/>
          </a:bodyPr>
          <a:lstStyle/>
          <a:p>
            <a:pPr marL="690882" lvl="1" indent="-345441">
              <a:lnSpc>
                <a:spcPts val="6016"/>
              </a:lnSpc>
              <a:buFont typeface="Arial"/>
              <a:buChar char="•"/>
            </a:pPr>
            <a:r>
              <a:rPr lang="en-US" sz="3200" dirty="0">
                <a:solidFill>
                  <a:srgbClr val="000000"/>
                </a:solidFill>
                <a:latin typeface="Kollektif"/>
                <a:ea typeface="Kollektif"/>
                <a:cs typeface="Kollektif"/>
                <a:sym typeface="Kollektif"/>
              </a:rPr>
              <a:t>Books</a:t>
            </a:r>
          </a:p>
          <a:p>
            <a:pPr marL="690882" lvl="1" indent="-345441">
              <a:lnSpc>
                <a:spcPts val="6016"/>
              </a:lnSpc>
              <a:buFont typeface="Arial"/>
              <a:buChar char="•"/>
            </a:pPr>
            <a:r>
              <a:rPr lang="en-US" sz="3200" dirty="0">
                <a:solidFill>
                  <a:srgbClr val="000000"/>
                </a:solidFill>
                <a:latin typeface="Kollektif"/>
                <a:ea typeface="Kollektif"/>
                <a:cs typeface="Kollektif"/>
                <a:sym typeface="Kollektif"/>
              </a:rPr>
              <a:t>eBooks</a:t>
            </a:r>
          </a:p>
          <a:p>
            <a:pPr marL="690882" lvl="1" indent="-345441">
              <a:lnSpc>
                <a:spcPts val="6016"/>
              </a:lnSpc>
              <a:buFont typeface="Arial"/>
              <a:buChar char="•"/>
            </a:pPr>
            <a:r>
              <a:rPr lang="en-US" sz="3200" dirty="0">
                <a:solidFill>
                  <a:srgbClr val="000000"/>
                </a:solidFill>
                <a:latin typeface="Kollektif"/>
                <a:ea typeface="Kollektif"/>
                <a:cs typeface="Kollektif"/>
                <a:sym typeface="Kollektif"/>
              </a:rPr>
              <a:t>Book chapters</a:t>
            </a:r>
          </a:p>
          <a:p>
            <a:pPr marL="690882" lvl="1" indent="-345441">
              <a:lnSpc>
                <a:spcPts val="6016"/>
              </a:lnSpc>
              <a:buFont typeface="Arial"/>
              <a:buChar char="•"/>
            </a:pPr>
            <a:r>
              <a:rPr lang="en-US" sz="3200" dirty="0">
                <a:solidFill>
                  <a:srgbClr val="000000"/>
                </a:solidFill>
                <a:latin typeface="Kollektif"/>
                <a:ea typeface="Kollektif"/>
                <a:cs typeface="Kollektif"/>
                <a:sym typeface="Kollektif"/>
              </a:rPr>
              <a:t>Magazines</a:t>
            </a:r>
          </a:p>
          <a:p>
            <a:pPr marL="690882" lvl="1" indent="-345441">
              <a:lnSpc>
                <a:spcPts val="6016"/>
              </a:lnSpc>
              <a:buFont typeface="Arial"/>
              <a:buChar char="•"/>
            </a:pPr>
            <a:r>
              <a:rPr lang="en-US" sz="3200" dirty="0">
                <a:solidFill>
                  <a:srgbClr val="000000"/>
                </a:solidFill>
                <a:latin typeface="Kollektif"/>
                <a:ea typeface="Kollektif"/>
                <a:cs typeface="Kollektif"/>
                <a:sym typeface="Kollektif"/>
              </a:rPr>
              <a:t>Newspapers</a:t>
            </a:r>
          </a:p>
          <a:p>
            <a:pPr marL="690882" lvl="1" indent="-345441">
              <a:lnSpc>
                <a:spcPts val="6016"/>
              </a:lnSpc>
              <a:buFont typeface="Arial"/>
              <a:buChar char="•"/>
            </a:pPr>
            <a:r>
              <a:rPr lang="en-US" sz="3200" dirty="0">
                <a:solidFill>
                  <a:srgbClr val="000000"/>
                </a:solidFill>
                <a:latin typeface="Kollektif"/>
                <a:ea typeface="Kollektif"/>
                <a:cs typeface="Kollektif"/>
                <a:sym typeface="Kollektif"/>
              </a:rPr>
              <a:t>Journal articles</a:t>
            </a:r>
          </a:p>
          <a:p>
            <a:pPr marL="690882" lvl="1" indent="-345441">
              <a:lnSpc>
                <a:spcPts val="6016"/>
              </a:lnSpc>
              <a:buFont typeface="Arial"/>
              <a:buChar char="•"/>
            </a:pPr>
            <a:r>
              <a:rPr lang="en-US" sz="3200" dirty="0">
                <a:solidFill>
                  <a:srgbClr val="000000"/>
                </a:solidFill>
                <a:latin typeface="Kollektif"/>
                <a:ea typeface="Kollektif"/>
                <a:cs typeface="Kollektif"/>
                <a:sym typeface="Kollektif"/>
              </a:rPr>
              <a:t>Webpages</a:t>
            </a:r>
          </a:p>
          <a:p>
            <a:pPr marL="690882" lvl="1" indent="-345441">
              <a:lnSpc>
                <a:spcPts val="6016"/>
              </a:lnSpc>
              <a:buFont typeface="Arial"/>
              <a:buChar char="•"/>
            </a:pPr>
            <a:r>
              <a:rPr lang="en-US" sz="3200" dirty="0">
                <a:solidFill>
                  <a:srgbClr val="000000"/>
                </a:solidFill>
                <a:latin typeface="Kollektif"/>
                <a:ea typeface="Kollektif"/>
                <a:cs typeface="Kollektif"/>
                <a:sym typeface="Kollektif"/>
              </a:rPr>
              <a:t>Interviews</a:t>
            </a:r>
          </a:p>
        </p:txBody>
      </p:sp>
      <p:sp>
        <p:nvSpPr>
          <p:cNvPr id="10" name="TextBox 9">
            <a:extLst>
              <a:ext uri="{FF2B5EF4-FFF2-40B4-BE49-F238E27FC236}">
                <a16:creationId xmlns:a16="http://schemas.microsoft.com/office/drawing/2014/main" id="{99E57BC5-C2D0-41BC-A426-838A98941E34}"/>
              </a:ext>
            </a:extLst>
          </p:cNvPr>
          <p:cNvSpPr txBox="1"/>
          <p:nvPr/>
        </p:nvSpPr>
        <p:spPr>
          <a:xfrm>
            <a:off x="6515100" y="2064439"/>
            <a:ext cx="5257800" cy="6149504"/>
          </a:xfrm>
          <a:prstGeom prst="rect">
            <a:avLst/>
          </a:prstGeom>
          <a:noFill/>
        </p:spPr>
        <p:txBody>
          <a:bodyPr wrap="square" rtlCol="0">
            <a:spAutoFit/>
          </a:bodyPr>
          <a:lstStyle/>
          <a:p>
            <a:pPr marL="690882" lvl="1" indent="-345441">
              <a:lnSpc>
                <a:spcPts val="6016"/>
              </a:lnSpc>
              <a:buFont typeface="Arial"/>
              <a:buChar char="•"/>
            </a:pPr>
            <a:r>
              <a:rPr lang="en-US" sz="3200" dirty="0">
                <a:solidFill>
                  <a:srgbClr val="000000"/>
                </a:solidFill>
                <a:latin typeface="Kollektif"/>
                <a:ea typeface="Kollektif"/>
                <a:cs typeface="Kollektif"/>
                <a:sym typeface="Kollektif"/>
              </a:rPr>
              <a:t>Infographics  </a:t>
            </a:r>
          </a:p>
          <a:p>
            <a:pPr marL="690882" lvl="1" indent="-345441">
              <a:lnSpc>
                <a:spcPts val="6016"/>
              </a:lnSpc>
              <a:buFont typeface="Arial"/>
              <a:buChar char="•"/>
            </a:pPr>
            <a:r>
              <a:rPr lang="en-US" sz="3200" dirty="0">
                <a:solidFill>
                  <a:srgbClr val="000000"/>
                </a:solidFill>
                <a:latin typeface="Kollektif"/>
                <a:ea typeface="Kollektif"/>
                <a:cs typeface="Kollektif"/>
                <a:sym typeface="Kollektif"/>
              </a:rPr>
              <a:t>Emails </a:t>
            </a:r>
          </a:p>
          <a:p>
            <a:pPr marL="690882" lvl="1" indent="-345441">
              <a:lnSpc>
                <a:spcPts val="6016"/>
              </a:lnSpc>
              <a:buFont typeface="Arial"/>
              <a:buChar char="•"/>
            </a:pPr>
            <a:r>
              <a:rPr lang="en-US" sz="3200" dirty="0">
                <a:solidFill>
                  <a:srgbClr val="000000"/>
                </a:solidFill>
                <a:latin typeface="Kollektif"/>
                <a:ea typeface="Kollektif"/>
                <a:cs typeface="Kollektif"/>
                <a:sym typeface="Kollektif"/>
              </a:rPr>
              <a:t>Online forums </a:t>
            </a:r>
          </a:p>
          <a:p>
            <a:pPr marL="690882" lvl="1" indent="-345441">
              <a:lnSpc>
                <a:spcPts val="6016"/>
              </a:lnSpc>
              <a:buFont typeface="Arial"/>
              <a:buChar char="•"/>
            </a:pPr>
            <a:r>
              <a:rPr lang="en-US" sz="3200" dirty="0">
                <a:solidFill>
                  <a:srgbClr val="000000"/>
                </a:solidFill>
                <a:latin typeface="Kollektif"/>
                <a:ea typeface="Kollektif"/>
                <a:cs typeface="Kollektif"/>
                <a:sym typeface="Kollektif"/>
              </a:rPr>
              <a:t>Social media profiles</a:t>
            </a:r>
          </a:p>
          <a:p>
            <a:pPr marL="690882" lvl="1" indent="-345441">
              <a:lnSpc>
                <a:spcPts val="6016"/>
              </a:lnSpc>
              <a:buFont typeface="Arial"/>
              <a:buChar char="•"/>
            </a:pPr>
            <a:r>
              <a:rPr lang="en-US" sz="3200" dirty="0">
                <a:solidFill>
                  <a:srgbClr val="000000"/>
                </a:solidFill>
                <a:latin typeface="Kollektif"/>
                <a:ea typeface="Kollektif"/>
                <a:cs typeface="Kollektif"/>
                <a:sym typeface="Kollektif"/>
              </a:rPr>
              <a:t>Facebook posts </a:t>
            </a:r>
          </a:p>
          <a:p>
            <a:pPr marL="690882" lvl="1" indent="-345441">
              <a:lnSpc>
                <a:spcPts val="6016"/>
              </a:lnSpc>
              <a:buFont typeface="Arial"/>
              <a:buChar char="•"/>
            </a:pPr>
            <a:r>
              <a:rPr lang="en-US" sz="3200" dirty="0">
                <a:solidFill>
                  <a:srgbClr val="000000"/>
                </a:solidFill>
                <a:latin typeface="Kollektif"/>
                <a:ea typeface="Kollektif"/>
                <a:cs typeface="Kollektif"/>
                <a:sym typeface="Kollektif"/>
              </a:rPr>
              <a:t>Instagram photos/stories/reels</a:t>
            </a:r>
          </a:p>
          <a:p>
            <a:pPr marL="690882" lvl="1" indent="-345441">
              <a:lnSpc>
                <a:spcPts val="6016"/>
              </a:lnSpc>
              <a:buFont typeface="Arial"/>
              <a:buChar char="•"/>
            </a:pPr>
            <a:r>
              <a:rPr lang="en-US" sz="3200" dirty="0">
                <a:solidFill>
                  <a:srgbClr val="000000"/>
                </a:solidFill>
                <a:latin typeface="Kollektif"/>
                <a:ea typeface="Kollektif"/>
                <a:cs typeface="Kollektif"/>
                <a:sym typeface="Kollektif"/>
              </a:rPr>
              <a:t>Blog posts</a:t>
            </a:r>
          </a:p>
        </p:txBody>
      </p:sp>
      <p:sp>
        <p:nvSpPr>
          <p:cNvPr id="11" name="TextBox 10">
            <a:extLst>
              <a:ext uri="{FF2B5EF4-FFF2-40B4-BE49-F238E27FC236}">
                <a16:creationId xmlns:a16="http://schemas.microsoft.com/office/drawing/2014/main" id="{D538523F-E4E3-43A0-A6C1-19D1653FFF87}"/>
              </a:ext>
            </a:extLst>
          </p:cNvPr>
          <p:cNvSpPr txBox="1"/>
          <p:nvPr/>
        </p:nvSpPr>
        <p:spPr>
          <a:xfrm>
            <a:off x="11887200" y="2064104"/>
            <a:ext cx="4366866" cy="6149504"/>
          </a:xfrm>
          <a:prstGeom prst="rect">
            <a:avLst/>
          </a:prstGeom>
          <a:noFill/>
        </p:spPr>
        <p:txBody>
          <a:bodyPr wrap="square" rtlCol="0">
            <a:spAutoFit/>
          </a:bodyPr>
          <a:lstStyle/>
          <a:p>
            <a:pPr marL="690882" lvl="1" indent="-345441">
              <a:lnSpc>
                <a:spcPts val="6016"/>
              </a:lnSpc>
              <a:buFont typeface="Arial"/>
              <a:buChar char="•"/>
            </a:pPr>
            <a:r>
              <a:rPr lang="en-US" sz="3200" dirty="0">
                <a:solidFill>
                  <a:srgbClr val="000000"/>
                </a:solidFill>
                <a:latin typeface="Kollektif"/>
                <a:ea typeface="Kollektif"/>
                <a:cs typeface="Kollektif"/>
                <a:sym typeface="Kollektif"/>
              </a:rPr>
              <a:t>YouTube videos </a:t>
            </a:r>
          </a:p>
          <a:p>
            <a:pPr marL="690882" lvl="1" indent="-345441">
              <a:lnSpc>
                <a:spcPts val="6016"/>
              </a:lnSpc>
              <a:buFont typeface="Arial"/>
              <a:buChar char="•"/>
            </a:pPr>
            <a:r>
              <a:rPr lang="en-US" sz="3200" dirty="0">
                <a:solidFill>
                  <a:srgbClr val="000000"/>
                </a:solidFill>
                <a:latin typeface="Kollektif"/>
                <a:ea typeface="Kollektif"/>
                <a:cs typeface="Kollektif"/>
                <a:sym typeface="Kollektif"/>
              </a:rPr>
              <a:t>Podcasts </a:t>
            </a:r>
          </a:p>
          <a:p>
            <a:pPr marL="690882" lvl="1" indent="-345441">
              <a:lnSpc>
                <a:spcPts val="6016"/>
              </a:lnSpc>
              <a:buFont typeface="Arial"/>
              <a:buChar char="•"/>
            </a:pPr>
            <a:r>
              <a:rPr lang="en-US" sz="3200" dirty="0">
                <a:solidFill>
                  <a:srgbClr val="000000"/>
                </a:solidFill>
                <a:latin typeface="Kollektif"/>
                <a:ea typeface="Kollektif"/>
                <a:cs typeface="Kollektif"/>
                <a:sym typeface="Kollektif"/>
              </a:rPr>
              <a:t>Vodcasts </a:t>
            </a:r>
          </a:p>
          <a:p>
            <a:pPr marL="690882" lvl="1" indent="-345441">
              <a:lnSpc>
                <a:spcPts val="6016"/>
              </a:lnSpc>
              <a:buFont typeface="Arial"/>
              <a:buChar char="•"/>
            </a:pPr>
            <a:r>
              <a:rPr lang="en-US" sz="3200" dirty="0">
                <a:solidFill>
                  <a:srgbClr val="000000"/>
                </a:solidFill>
                <a:latin typeface="Kollektif"/>
                <a:ea typeface="Kollektif"/>
                <a:cs typeface="Kollektif"/>
                <a:sym typeface="Kollektif"/>
              </a:rPr>
              <a:t>TV series </a:t>
            </a:r>
          </a:p>
          <a:p>
            <a:pPr marL="690882" lvl="1" indent="-345441">
              <a:lnSpc>
                <a:spcPts val="6016"/>
              </a:lnSpc>
              <a:buFont typeface="Arial"/>
              <a:buChar char="•"/>
            </a:pPr>
            <a:r>
              <a:rPr lang="en-US" sz="3200" dirty="0">
                <a:solidFill>
                  <a:srgbClr val="000000"/>
                </a:solidFill>
                <a:latin typeface="Kollektif"/>
                <a:ea typeface="Kollektif"/>
                <a:cs typeface="Kollektif"/>
                <a:sym typeface="Kollektif"/>
              </a:rPr>
              <a:t>Episodes </a:t>
            </a:r>
          </a:p>
          <a:p>
            <a:pPr marL="690882" lvl="1" indent="-345441">
              <a:lnSpc>
                <a:spcPts val="6016"/>
              </a:lnSpc>
              <a:buFont typeface="Arial"/>
              <a:buChar char="•"/>
            </a:pPr>
            <a:r>
              <a:rPr lang="en-US" sz="3200" dirty="0">
                <a:solidFill>
                  <a:srgbClr val="000000"/>
                </a:solidFill>
                <a:latin typeface="Kollektif"/>
                <a:ea typeface="Kollektif"/>
                <a:cs typeface="Kollektif"/>
                <a:sym typeface="Kollektif"/>
              </a:rPr>
              <a:t>Music</a:t>
            </a:r>
          </a:p>
          <a:p>
            <a:pPr marL="690882" lvl="1" indent="-345441">
              <a:lnSpc>
                <a:spcPts val="6016"/>
              </a:lnSpc>
              <a:buFont typeface="Arial"/>
              <a:buChar char="•"/>
            </a:pPr>
            <a:r>
              <a:rPr lang="en-US" sz="3200" dirty="0">
                <a:solidFill>
                  <a:srgbClr val="000000"/>
                </a:solidFill>
                <a:latin typeface="Kollektif"/>
                <a:ea typeface="Kollektif"/>
                <a:cs typeface="Kollektif"/>
                <a:sym typeface="Kollektif"/>
              </a:rPr>
              <a:t>ChatGPT</a:t>
            </a:r>
          </a:p>
          <a:p>
            <a:pPr marL="690882" lvl="1" indent="-345441">
              <a:lnSpc>
                <a:spcPts val="6016"/>
              </a:lnSpc>
              <a:buFont typeface="Arial"/>
              <a:buChar char="•"/>
            </a:pPr>
            <a:r>
              <a:rPr lang="en-US" sz="3200" dirty="0">
                <a:solidFill>
                  <a:srgbClr val="000000"/>
                </a:solidFill>
                <a:latin typeface="Kollektif"/>
                <a:ea typeface="Kollektif"/>
                <a:cs typeface="Kollektif"/>
                <a:sym typeface="Kollektif"/>
              </a:rPr>
              <a:t>AND MORE...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TotalTime>
  <Words>2267</Words>
  <Application>Microsoft Office PowerPoint</Application>
  <PresentationFormat>Custom</PresentationFormat>
  <Paragraphs>251</Paragraphs>
  <Slides>26</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26</vt:i4>
      </vt:variant>
    </vt:vector>
  </HeadingPairs>
  <TitlesOfParts>
    <vt:vector size="40" baseType="lpstr">
      <vt:lpstr>Canva Sans</vt:lpstr>
      <vt:lpstr>Canva Sans Bold</vt:lpstr>
      <vt:lpstr>Calibri</vt:lpstr>
      <vt:lpstr>Canva Sans Medium</vt:lpstr>
      <vt:lpstr>Canva Sans Bold Italics</vt:lpstr>
      <vt:lpstr>Canva Sans Italics</vt:lpstr>
      <vt:lpstr>Kollektif Italics</vt:lpstr>
      <vt:lpstr>Kollektif Bold</vt:lpstr>
      <vt:lpstr>Arial</vt:lpstr>
      <vt:lpstr>Open Sans Bold</vt:lpstr>
      <vt:lpstr>Archivo Black</vt:lpstr>
      <vt:lpstr>Open Sans</vt:lpstr>
      <vt:lpstr>Kollektif</vt:lpstr>
      <vt:lpstr>Office Theme</vt:lpstr>
      <vt:lpstr>APA BASICS:</vt:lpstr>
      <vt:lpstr>Overview</vt:lpstr>
      <vt:lpstr>Introduction</vt:lpstr>
      <vt:lpstr>Paper Structure and Formatting:</vt:lpstr>
      <vt:lpstr>Title Page</vt:lpstr>
      <vt:lpstr>Abstract*</vt:lpstr>
      <vt:lpstr>Main Body</vt:lpstr>
      <vt:lpstr>Headings</vt:lpstr>
      <vt:lpstr>What can be cited?</vt:lpstr>
      <vt:lpstr>In-text Citations</vt:lpstr>
      <vt:lpstr>In-text Examples:</vt:lpstr>
      <vt:lpstr>In-text Examples:</vt:lpstr>
      <vt:lpstr>In-text Examples:</vt:lpstr>
      <vt:lpstr>Long Quotes</vt:lpstr>
      <vt:lpstr>References</vt:lpstr>
      <vt:lpstr>Sentence Case</vt:lpstr>
      <vt:lpstr>Sentence Case:</vt:lpstr>
      <vt:lpstr>What makes up a citation?</vt:lpstr>
      <vt:lpstr>Citation Examples</vt:lpstr>
      <vt:lpstr>Creating Citations:</vt:lpstr>
      <vt:lpstr>Creating Citations</vt:lpstr>
      <vt:lpstr>Creating Citations</vt:lpstr>
      <vt:lpstr>Creating Citations</vt:lpstr>
      <vt:lpstr>Resources</vt:lpstr>
      <vt:lpstr>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 Guided Tutorial</dc:title>
  <cp:lastModifiedBy>Katie Massey</cp:lastModifiedBy>
  <cp:revision>36</cp:revision>
  <dcterms:created xsi:type="dcterms:W3CDTF">2006-08-16T00:00:00Z</dcterms:created>
  <dcterms:modified xsi:type="dcterms:W3CDTF">2026-03-23T13:54:54Z</dcterms:modified>
  <dc:identifier>DAFu01NoQ2s</dc:identifier>
</cp:coreProperties>
</file>