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7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ry Tice" userId="383f4e1a-712d-4328-aee0-cab9a229d247" providerId="ADAL" clId="{8C9D4D2F-E7E6-4ADA-8D44-3E3C297A9E50}"/>
    <pc:docChg chg="custSel modSld">
      <pc:chgData name="Hilary Tice" userId="383f4e1a-712d-4328-aee0-cab9a229d247" providerId="ADAL" clId="{8C9D4D2F-E7E6-4ADA-8D44-3E3C297A9E50}" dt="2026-04-19T23:33:59.076" v="1122" actId="20577"/>
      <pc:docMkLst>
        <pc:docMk/>
      </pc:docMkLst>
      <pc:sldChg chg="modSp mod">
        <pc:chgData name="Hilary Tice" userId="383f4e1a-712d-4328-aee0-cab9a229d247" providerId="ADAL" clId="{8C9D4D2F-E7E6-4ADA-8D44-3E3C297A9E50}" dt="2026-04-19T23:11:37.717" v="936" actId="13244"/>
        <pc:sldMkLst>
          <pc:docMk/>
          <pc:sldMk cId="0" sldId="256"/>
        </pc:sldMkLst>
        <pc:spChg chg="mod">
          <ac:chgData name="Hilary Tice" userId="383f4e1a-712d-4328-aee0-cab9a229d247" providerId="ADAL" clId="{8C9D4D2F-E7E6-4ADA-8D44-3E3C297A9E50}" dt="2026-04-19T23:06:11.245" v="343" actId="962"/>
          <ac:spMkLst>
            <pc:docMk/>
            <pc:sldMk cId="0" sldId="256"/>
            <ac:spMk id="2" creationId="{00000000-0000-0000-0000-000000000000}"/>
          </ac:spMkLst>
        </pc:spChg>
        <pc:picChg chg="mod ord">
          <ac:chgData name="Hilary Tice" userId="383f4e1a-712d-4328-aee0-cab9a229d247" providerId="ADAL" clId="{8C9D4D2F-E7E6-4ADA-8D44-3E3C297A9E50}" dt="2026-04-19T23:11:37.717" v="936" actId="13244"/>
          <ac:picMkLst>
            <pc:docMk/>
            <pc:sldMk cId="0" sldId="256"/>
            <ac:picMk id="3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07:46.483" v="612" actId="962"/>
        <pc:sldMkLst>
          <pc:docMk/>
          <pc:sldMk cId="0" sldId="257"/>
        </pc:sldMkLst>
        <pc:spChg chg="mod">
          <ac:chgData name="Hilary Tice" userId="383f4e1a-712d-4328-aee0-cab9a229d247" providerId="ADAL" clId="{8C9D4D2F-E7E6-4ADA-8D44-3E3C297A9E50}" dt="2026-04-19T23:07:33.390" v="611" actId="962"/>
          <ac:spMkLst>
            <pc:docMk/>
            <pc:sldMk cId="0" sldId="257"/>
            <ac:spMk id="2" creationId="{00000000-0000-0000-0000-000000000000}"/>
          </ac:spMkLst>
        </pc:spChg>
        <pc:grpChg chg="mod">
          <ac:chgData name="Hilary Tice" userId="383f4e1a-712d-4328-aee0-cab9a229d247" providerId="ADAL" clId="{8C9D4D2F-E7E6-4ADA-8D44-3E3C297A9E50}" dt="2026-04-19T23:07:46.483" v="612" actId="962"/>
          <ac:grpSpMkLst>
            <pc:docMk/>
            <pc:sldMk cId="0" sldId="257"/>
            <ac:grpSpMk id="3" creationId="{00000000-0000-0000-0000-000000000000}"/>
          </ac:grpSpMkLst>
        </pc:grpChg>
      </pc:sldChg>
      <pc:sldChg chg="modSp mod">
        <pc:chgData name="Hilary Tice" userId="383f4e1a-712d-4328-aee0-cab9a229d247" providerId="ADAL" clId="{8C9D4D2F-E7E6-4ADA-8D44-3E3C297A9E50}" dt="2026-04-19T23:15:49.285" v="1120" actId="962"/>
        <pc:sldMkLst>
          <pc:docMk/>
          <pc:sldMk cId="0" sldId="258"/>
        </pc:sldMkLst>
        <pc:picChg chg="mod ord">
          <ac:chgData name="Hilary Tice" userId="383f4e1a-712d-4328-aee0-cab9a229d247" providerId="ADAL" clId="{8C9D4D2F-E7E6-4ADA-8D44-3E3C297A9E50}" dt="2026-04-19T23:12:25.195" v="937" actId="13244"/>
          <ac:picMkLst>
            <pc:docMk/>
            <pc:sldMk cId="0" sldId="258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15:49.285" v="1120" actId="962"/>
          <ac:picMkLst>
            <pc:docMk/>
            <pc:sldMk cId="0" sldId="258"/>
            <ac:picMk id="5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4:01.350" v="945" actId="20577"/>
        <pc:sldMkLst>
          <pc:docMk/>
          <pc:sldMk cId="0" sldId="259"/>
        </pc:sldMkLst>
        <pc:spChg chg="mod">
          <ac:chgData name="Hilary Tice" userId="383f4e1a-712d-4328-aee0-cab9a229d247" providerId="ADAL" clId="{8C9D4D2F-E7E6-4ADA-8D44-3E3C297A9E50}" dt="2026-04-19T23:14:01.350" v="945" actId="20577"/>
          <ac:spMkLst>
            <pc:docMk/>
            <pc:sldMk cId="0" sldId="259"/>
            <ac:spMk id="4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08:05.458" v="613" actId="478"/>
          <ac:picMkLst>
            <pc:docMk/>
            <pc:sldMk cId="0" sldId="259"/>
            <ac:picMk id="2" creationId="{00000000-0000-0000-0000-000000000000}"/>
          </ac:picMkLst>
        </pc:picChg>
        <pc:picChg chg="mod ord">
          <ac:chgData name="Hilary Tice" userId="383f4e1a-712d-4328-aee0-cab9a229d247" providerId="ADAL" clId="{8C9D4D2F-E7E6-4ADA-8D44-3E3C297A9E50}" dt="2026-04-19T23:12:45.450" v="938" actId="13244"/>
          <ac:picMkLst>
            <pc:docMk/>
            <pc:sldMk cId="0" sldId="259"/>
            <ac:picMk id="3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3:56.343" v="942" actId="20577"/>
        <pc:sldMkLst>
          <pc:docMk/>
          <pc:sldMk cId="0" sldId="260"/>
        </pc:sldMkLst>
        <pc:spChg chg="mod">
          <ac:chgData name="Hilary Tice" userId="383f4e1a-712d-4328-aee0-cab9a229d247" providerId="ADAL" clId="{8C9D4D2F-E7E6-4ADA-8D44-3E3C297A9E50}" dt="2026-04-19T23:13:56.343" v="942" actId="20577"/>
          <ac:spMkLst>
            <pc:docMk/>
            <pc:sldMk cId="0" sldId="260"/>
            <ac:spMk id="4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09:32.312" v="910" actId="478"/>
          <ac:picMkLst>
            <pc:docMk/>
            <pc:sldMk cId="0" sldId="260"/>
            <ac:picMk id="2" creationId="{00000000-0000-0000-0000-000000000000}"/>
          </ac:picMkLst>
        </pc:picChg>
        <pc:picChg chg="mod ord">
          <ac:chgData name="Hilary Tice" userId="383f4e1a-712d-4328-aee0-cab9a229d247" providerId="ADAL" clId="{8C9D4D2F-E7E6-4ADA-8D44-3E3C297A9E50}" dt="2026-04-19T23:12:54.853" v="939" actId="13244"/>
          <ac:picMkLst>
            <pc:docMk/>
            <pc:sldMk cId="0" sldId="260"/>
            <ac:picMk id="3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4:06.907" v="948" actId="20577"/>
        <pc:sldMkLst>
          <pc:docMk/>
          <pc:sldMk cId="0" sldId="261"/>
        </pc:sldMkLst>
        <pc:spChg chg="mod">
          <ac:chgData name="Hilary Tice" userId="383f4e1a-712d-4328-aee0-cab9a229d247" providerId="ADAL" clId="{8C9D4D2F-E7E6-4ADA-8D44-3E3C297A9E50}" dt="2026-04-19T23:14:06.907" v="948" actId="20577"/>
          <ac:spMkLst>
            <pc:docMk/>
            <pc:sldMk cId="0" sldId="261"/>
            <ac:spMk id="4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09:45.350" v="913" actId="478"/>
          <ac:picMkLst>
            <pc:docMk/>
            <pc:sldMk cId="0" sldId="261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09:54.394" v="914" actId="962"/>
          <ac:picMkLst>
            <pc:docMk/>
            <pc:sldMk cId="0" sldId="261"/>
            <ac:picMk id="3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4:14.227" v="951" actId="20577"/>
        <pc:sldMkLst>
          <pc:docMk/>
          <pc:sldMk cId="0" sldId="262"/>
        </pc:sldMkLst>
        <pc:spChg chg="mod">
          <ac:chgData name="Hilary Tice" userId="383f4e1a-712d-4328-aee0-cab9a229d247" providerId="ADAL" clId="{8C9D4D2F-E7E6-4ADA-8D44-3E3C297A9E50}" dt="2026-04-19T23:14:14.227" v="951" actId="20577"/>
          <ac:spMkLst>
            <pc:docMk/>
            <pc:sldMk cId="0" sldId="262"/>
            <ac:spMk id="4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09:56.838" v="915" actId="478"/>
          <ac:picMkLst>
            <pc:docMk/>
            <pc:sldMk cId="0" sldId="262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10:01.379" v="916" actId="962"/>
          <ac:picMkLst>
            <pc:docMk/>
            <pc:sldMk cId="0" sldId="262"/>
            <ac:picMk id="3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4:20.319" v="954" actId="20577"/>
        <pc:sldMkLst>
          <pc:docMk/>
          <pc:sldMk cId="0" sldId="263"/>
        </pc:sldMkLst>
        <pc:spChg chg="mod">
          <ac:chgData name="Hilary Tice" userId="383f4e1a-712d-4328-aee0-cab9a229d247" providerId="ADAL" clId="{8C9D4D2F-E7E6-4ADA-8D44-3E3C297A9E50}" dt="2026-04-19T23:14:20.319" v="954" actId="20577"/>
          <ac:spMkLst>
            <pc:docMk/>
            <pc:sldMk cId="0" sldId="263"/>
            <ac:spMk id="4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10:03.970" v="917" actId="478"/>
          <ac:picMkLst>
            <pc:docMk/>
            <pc:sldMk cId="0" sldId="263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10:08.097" v="918" actId="962"/>
          <ac:picMkLst>
            <pc:docMk/>
            <pc:sldMk cId="0" sldId="263"/>
            <ac:picMk id="3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4:35.462" v="957" actId="20577"/>
        <pc:sldMkLst>
          <pc:docMk/>
          <pc:sldMk cId="0" sldId="264"/>
        </pc:sldMkLst>
        <pc:spChg chg="mod">
          <ac:chgData name="Hilary Tice" userId="383f4e1a-712d-4328-aee0-cab9a229d247" providerId="ADAL" clId="{8C9D4D2F-E7E6-4ADA-8D44-3E3C297A9E50}" dt="2026-04-19T23:14:35.462" v="957" actId="20577"/>
          <ac:spMkLst>
            <pc:docMk/>
            <pc:sldMk cId="0" sldId="264"/>
            <ac:spMk id="4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10:10.757" v="919" actId="478"/>
          <ac:picMkLst>
            <pc:docMk/>
            <pc:sldMk cId="0" sldId="264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10:14.281" v="920" actId="962"/>
          <ac:picMkLst>
            <pc:docMk/>
            <pc:sldMk cId="0" sldId="264"/>
            <ac:picMk id="3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4:41.300" v="960" actId="20577"/>
        <pc:sldMkLst>
          <pc:docMk/>
          <pc:sldMk cId="0" sldId="265"/>
        </pc:sldMkLst>
        <pc:spChg chg="mod">
          <ac:chgData name="Hilary Tice" userId="383f4e1a-712d-4328-aee0-cab9a229d247" providerId="ADAL" clId="{8C9D4D2F-E7E6-4ADA-8D44-3E3C297A9E50}" dt="2026-04-19T23:14:41.300" v="960" actId="20577"/>
          <ac:spMkLst>
            <pc:docMk/>
            <pc:sldMk cId="0" sldId="265"/>
            <ac:spMk id="4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10:16.302" v="921" actId="478"/>
          <ac:picMkLst>
            <pc:docMk/>
            <pc:sldMk cId="0" sldId="265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10:20.124" v="922" actId="962"/>
          <ac:picMkLst>
            <pc:docMk/>
            <pc:sldMk cId="0" sldId="265"/>
            <ac:picMk id="3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0:25.826" v="923" actId="962"/>
        <pc:sldMkLst>
          <pc:docMk/>
          <pc:sldMk cId="0" sldId="266"/>
        </pc:sldMkLst>
        <pc:picChg chg="mod">
          <ac:chgData name="Hilary Tice" userId="383f4e1a-712d-4328-aee0-cab9a229d247" providerId="ADAL" clId="{8C9D4D2F-E7E6-4ADA-8D44-3E3C297A9E50}" dt="2026-04-19T23:10:25.826" v="923" actId="962"/>
          <ac:picMkLst>
            <pc:docMk/>
            <pc:sldMk cId="0" sldId="266"/>
            <ac:picMk id="2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33:59.076" v="1122" actId="20577"/>
        <pc:sldMkLst>
          <pc:docMk/>
          <pc:sldMk cId="0" sldId="267"/>
        </pc:sldMkLst>
        <pc:spChg chg="mod">
          <ac:chgData name="Hilary Tice" userId="383f4e1a-712d-4328-aee0-cab9a229d247" providerId="ADAL" clId="{8C9D4D2F-E7E6-4ADA-8D44-3E3C297A9E50}" dt="2026-04-19T23:33:59.076" v="1122" actId="20577"/>
          <ac:spMkLst>
            <pc:docMk/>
            <pc:sldMk cId="0" sldId="267"/>
            <ac:spMk id="5" creationId="{00000000-0000-0000-0000-000000000000}"/>
          </ac:spMkLst>
        </pc:spChg>
        <pc:picChg chg="del">
          <ac:chgData name="Hilary Tice" userId="383f4e1a-712d-4328-aee0-cab9a229d247" providerId="ADAL" clId="{8C9D4D2F-E7E6-4ADA-8D44-3E3C297A9E50}" dt="2026-04-19T23:10:31.147" v="924" actId="478"/>
          <ac:picMkLst>
            <pc:docMk/>
            <pc:sldMk cId="0" sldId="267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10:35.489" v="925" actId="962"/>
          <ac:picMkLst>
            <pc:docMk/>
            <pc:sldMk cId="0" sldId="267"/>
            <ac:picMk id="3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0:40.094" v="926" actId="962"/>
        <pc:sldMkLst>
          <pc:docMk/>
          <pc:sldMk cId="0" sldId="268"/>
        </pc:sldMkLst>
        <pc:picChg chg="mod">
          <ac:chgData name="Hilary Tice" userId="383f4e1a-712d-4328-aee0-cab9a229d247" providerId="ADAL" clId="{8C9D4D2F-E7E6-4ADA-8D44-3E3C297A9E50}" dt="2026-04-19T23:10:40.094" v="926" actId="962"/>
          <ac:picMkLst>
            <pc:docMk/>
            <pc:sldMk cId="0" sldId="268"/>
            <ac:picMk id="2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0:44.519" v="927" actId="962"/>
        <pc:sldMkLst>
          <pc:docMk/>
          <pc:sldMk cId="0" sldId="269"/>
        </pc:sldMkLst>
        <pc:picChg chg="mod">
          <ac:chgData name="Hilary Tice" userId="383f4e1a-712d-4328-aee0-cab9a229d247" providerId="ADAL" clId="{8C9D4D2F-E7E6-4ADA-8D44-3E3C297A9E50}" dt="2026-04-19T23:10:44.519" v="927" actId="962"/>
          <ac:picMkLst>
            <pc:docMk/>
            <pc:sldMk cId="0" sldId="269"/>
            <ac:picMk id="2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4:53.602" v="962" actId="20577"/>
        <pc:sldMkLst>
          <pc:docMk/>
          <pc:sldMk cId="0" sldId="270"/>
        </pc:sldMkLst>
        <pc:spChg chg="mod">
          <ac:chgData name="Hilary Tice" userId="383f4e1a-712d-4328-aee0-cab9a229d247" providerId="ADAL" clId="{8C9D4D2F-E7E6-4ADA-8D44-3E3C297A9E50}" dt="2026-04-19T23:14:53.602" v="962" actId="20577"/>
          <ac:spMkLst>
            <pc:docMk/>
            <pc:sldMk cId="0" sldId="270"/>
            <ac:spMk id="3" creationId="{00000000-0000-0000-0000-000000000000}"/>
          </ac:spMkLst>
        </pc:spChg>
        <pc:picChg chg="mod">
          <ac:chgData name="Hilary Tice" userId="383f4e1a-712d-4328-aee0-cab9a229d247" providerId="ADAL" clId="{8C9D4D2F-E7E6-4ADA-8D44-3E3C297A9E50}" dt="2026-04-19T23:10:48.526" v="928" actId="962"/>
          <ac:picMkLst>
            <pc:docMk/>
            <pc:sldMk cId="0" sldId="270"/>
            <ac:picMk id="2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0:52.511" v="929" actId="962"/>
        <pc:sldMkLst>
          <pc:docMk/>
          <pc:sldMk cId="0" sldId="271"/>
        </pc:sldMkLst>
        <pc:picChg chg="mod">
          <ac:chgData name="Hilary Tice" userId="383f4e1a-712d-4328-aee0-cab9a229d247" providerId="ADAL" clId="{8C9D4D2F-E7E6-4ADA-8D44-3E3C297A9E50}" dt="2026-04-19T23:10:52.511" v="929" actId="962"/>
          <ac:picMkLst>
            <pc:docMk/>
            <pc:sldMk cId="0" sldId="271"/>
            <ac:picMk id="2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0:56.186" v="930" actId="962"/>
        <pc:sldMkLst>
          <pc:docMk/>
          <pc:sldMk cId="0" sldId="272"/>
        </pc:sldMkLst>
        <pc:picChg chg="mod">
          <ac:chgData name="Hilary Tice" userId="383f4e1a-712d-4328-aee0-cab9a229d247" providerId="ADAL" clId="{8C9D4D2F-E7E6-4ADA-8D44-3E3C297A9E50}" dt="2026-04-19T23:10:56.186" v="930" actId="962"/>
          <ac:picMkLst>
            <pc:docMk/>
            <pc:sldMk cId="0" sldId="272"/>
            <ac:picMk id="2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5:01.005" v="965" actId="20577"/>
        <pc:sldMkLst>
          <pc:docMk/>
          <pc:sldMk cId="0" sldId="273"/>
        </pc:sldMkLst>
        <pc:spChg chg="mod">
          <ac:chgData name="Hilary Tice" userId="383f4e1a-712d-4328-aee0-cab9a229d247" providerId="ADAL" clId="{8C9D4D2F-E7E6-4ADA-8D44-3E3C297A9E50}" dt="2026-04-19T23:15:01.005" v="965" actId="20577"/>
          <ac:spMkLst>
            <pc:docMk/>
            <pc:sldMk cId="0" sldId="273"/>
            <ac:spMk id="3" creationId="{00000000-0000-0000-0000-000000000000}"/>
          </ac:spMkLst>
        </pc:spChg>
        <pc:picChg chg="mod">
          <ac:chgData name="Hilary Tice" userId="383f4e1a-712d-4328-aee0-cab9a229d247" providerId="ADAL" clId="{8C9D4D2F-E7E6-4ADA-8D44-3E3C297A9E50}" dt="2026-04-19T23:10:58.719" v="931" actId="962"/>
          <ac:picMkLst>
            <pc:docMk/>
            <pc:sldMk cId="0" sldId="273"/>
            <ac:picMk id="2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1:01.574" v="932" actId="962"/>
        <pc:sldMkLst>
          <pc:docMk/>
          <pc:sldMk cId="0" sldId="274"/>
        </pc:sldMkLst>
        <pc:picChg chg="mod">
          <ac:chgData name="Hilary Tice" userId="383f4e1a-712d-4328-aee0-cab9a229d247" providerId="ADAL" clId="{8C9D4D2F-E7E6-4ADA-8D44-3E3C297A9E50}" dt="2026-04-19T23:11:01.574" v="932" actId="962"/>
          <ac:picMkLst>
            <pc:docMk/>
            <pc:sldMk cId="0" sldId="274"/>
            <ac:picMk id="2" creationId="{00000000-0000-0000-0000-000000000000}"/>
          </ac:picMkLst>
        </pc:picChg>
      </pc:sldChg>
      <pc:sldChg chg="modSp mod">
        <pc:chgData name="Hilary Tice" userId="383f4e1a-712d-4328-aee0-cab9a229d247" providerId="ADAL" clId="{8C9D4D2F-E7E6-4ADA-8D44-3E3C297A9E50}" dt="2026-04-19T23:15:07.826" v="968" actId="20577"/>
        <pc:sldMkLst>
          <pc:docMk/>
          <pc:sldMk cId="0" sldId="275"/>
        </pc:sldMkLst>
        <pc:spChg chg="mod">
          <ac:chgData name="Hilary Tice" userId="383f4e1a-712d-4328-aee0-cab9a229d247" providerId="ADAL" clId="{8C9D4D2F-E7E6-4ADA-8D44-3E3C297A9E50}" dt="2026-04-19T23:15:07.826" v="968" actId="20577"/>
          <ac:spMkLst>
            <pc:docMk/>
            <pc:sldMk cId="0" sldId="275"/>
            <ac:spMk id="3" creationId="{00000000-0000-0000-0000-000000000000}"/>
          </ac:spMkLst>
        </pc:spChg>
        <pc:picChg chg="mod">
          <ac:chgData name="Hilary Tice" userId="383f4e1a-712d-4328-aee0-cab9a229d247" providerId="ADAL" clId="{8C9D4D2F-E7E6-4ADA-8D44-3E3C297A9E50}" dt="2026-04-19T23:11:03.824" v="933" actId="962"/>
          <ac:picMkLst>
            <pc:docMk/>
            <pc:sldMk cId="0" sldId="275"/>
            <ac:picMk id="2" creationId="{00000000-0000-0000-0000-000000000000}"/>
          </ac:picMkLst>
        </pc:picChg>
      </pc:sldChg>
      <pc:sldChg chg="delSp modSp mod">
        <pc:chgData name="Hilary Tice" userId="383f4e1a-712d-4328-aee0-cab9a229d247" providerId="ADAL" clId="{8C9D4D2F-E7E6-4ADA-8D44-3E3C297A9E50}" dt="2026-04-19T23:11:14.666" v="935" actId="962"/>
        <pc:sldMkLst>
          <pc:docMk/>
          <pc:sldMk cId="0" sldId="276"/>
        </pc:sldMkLst>
        <pc:picChg chg="del">
          <ac:chgData name="Hilary Tice" userId="383f4e1a-712d-4328-aee0-cab9a229d247" providerId="ADAL" clId="{8C9D4D2F-E7E6-4ADA-8D44-3E3C297A9E50}" dt="2026-04-19T23:11:09.782" v="934" actId="478"/>
          <ac:picMkLst>
            <pc:docMk/>
            <pc:sldMk cId="0" sldId="276"/>
            <ac:picMk id="2" creationId="{00000000-0000-0000-0000-000000000000}"/>
          </ac:picMkLst>
        </pc:picChg>
        <pc:picChg chg="mod">
          <ac:chgData name="Hilary Tice" userId="383f4e1a-712d-4328-aee0-cab9a229d247" providerId="ADAL" clId="{8C9D4D2F-E7E6-4ADA-8D44-3E3C297A9E50}" dt="2026-04-19T23:11:14.666" v="935" actId="962"/>
          <ac:picMkLst>
            <pc:docMk/>
            <pc:sldMk cId="0" sldId="276"/>
            <ac:picMk id="3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AC12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794637"/>
            <a:ext cx="9144000" cy="3348990"/>
          </a:xfrm>
          <a:custGeom>
            <a:avLst/>
            <a:gdLst/>
            <a:ahLst/>
            <a:cxnLst/>
            <a:rect l="l" t="t" r="r" b="b"/>
            <a:pathLst>
              <a:path w="9144000" h="3348990">
                <a:moveTo>
                  <a:pt x="0" y="3348862"/>
                </a:moveTo>
                <a:lnTo>
                  <a:pt x="9144000" y="3348862"/>
                </a:lnTo>
                <a:lnTo>
                  <a:pt x="9144000" y="0"/>
                </a:lnTo>
                <a:lnTo>
                  <a:pt x="0" y="0"/>
                </a:lnTo>
                <a:lnTo>
                  <a:pt x="0" y="3348862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686036"/>
            <a:ext cx="9144000" cy="1086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01000" y="542442"/>
            <a:ext cx="914400" cy="40535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0570" y="889253"/>
            <a:ext cx="1872614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9090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9090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AC12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794637"/>
            <a:ext cx="9144000" cy="3348990"/>
          </a:xfrm>
          <a:custGeom>
            <a:avLst/>
            <a:gdLst/>
            <a:ahLst/>
            <a:cxnLst/>
            <a:rect l="l" t="t" r="r" b="b"/>
            <a:pathLst>
              <a:path w="9144000" h="3348990">
                <a:moveTo>
                  <a:pt x="0" y="3348862"/>
                </a:moveTo>
                <a:lnTo>
                  <a:pt x="9144000" y="3348862"/>
                </a:lnTo>
                <a:lnTo>
                  <a:pt x="9144000" y="0"/>
                </a:lnTo>
                <a:lnTo>
                  <a:pt x="0" y="0"/>
                </a:lnTo>
                <a:lnTo>
                  <a:pt x="0" y="3348862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686036"/>
            <a:ext cx="9144000" cy="108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0570" y="400888"/>
            <a:ext cx="7901940" cy="1002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0570" y="1953469"/>
            <a:ext cx="7993380" cy="2550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9090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up.org/report/1940-statement-principles-academic-freedom-and-tenur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aup.org/reports-publications/aaup-policies-reports/topical-reports/recommended-institutional-regulations" TargetMode="External"/><Relationship Id="rId5" Type="http://schemas.openxmlformats.org/officeDocument/2006/relationships/hyperlink" Target="https://www.aaup.org/report/relationship-faculty-governance-academic-freedom" TargetMode="External"/><Relationship Id="rId4" Type="http://schemas.openxmlformats.org/officeDocument/2006/relationships/hyperlink" Target="https://www.aaup.org/report/protecting-independent-faculty-voice-academic-freedom-after-garcetti-v-ceballos#%3A~%3Atext%3DThe%20academic%20freedom%20of%20a%2Cpolicies%20and%20of%20those%20in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academicfreedom@aaup.or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Academic freedom, tenure and program discontinuance: an AAUP primer. By Michael DeCesare, Department of academic freedom, tenure and governance. Feb. 19, 202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AC123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478027" y="364947"/>
            <a:ext cx="6728459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Academic</a:t>
            </a:r>
            <a:r>
              <a:rPr sz="4000" spc="-114" dirty="0"/>
              <a:t> </a:t>
            </a:r>
            <a:r>
              <a:rPr sz="4000" dirty="0"/>
              <a:t>Freedom,</a:t>
            </a:r>
            <a:r>
              <a:rPr sz="4000" spc="-95" dirty="0"/>
              <a:t> </a:t>
            </a:r>
            <a:r>
              <a:rPr sz="4000" dirty="0"/>
              <a:t>Tenure,</a:t>
            </a:r>
            <a:r>
              <a:rPr sz="4000" spc="-95" dirty="0"/>
              <a:t> </a:t>
            </a:r>
            <a:r>
              <a:rPr sz="4000" spc="-25" dirty="0"/>
              <a:t>and </a:t>
            </a:r>
            <a:r>
              <a:rPr sz="4000" dirty="0"/>
              <a:t>Program</a:t>
            </a:r>
            <a:r>
              <a:rPr sz="4000" spc="-120" dirty="0"/>
              <a:t> </a:t>
            </a:r>
            <a:r>
              <a:rPr sz="4000" spc="-10" dirty="0"/>
              <a:t>Discontinuance:</a:t>
            </a:r>
            <a:endParaRPr sz="4000"/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000" dirty="0"/>
              <a:t>An</a:t>
            </a:r>
            <a:r>
              <a:rPr sz="4000" spc="-10" dirty="0"/>
              <a:t> </a:t>
            </a:r>
            <a:r>
              <a:rPr sz="4000" dirty="0"/>
              <a:t>AAUP</a:t>
            </a:r>
            <a:r>
              <a:rPr sz="4000" spc="-15" dirty="0"/>
              <a:t> </a:t>
            </a:r>
            <a:r>
              <a:rPr sz="4000" spc="-10" dirty="0"/>
              <a:t>Primer</a:t>
            </a:r>
            <a:endParaRPr sz="4000"/>
          </a:p>
        </p:txBody>
      </p:sp>
      <p:sp>
        <p:nvSpPr>
          <p:cNvPr id="5" name="object 5"/>
          <p:cNvSpPr txBox="1"/>
          <p:nvPr/>
        </p:nvSpPr>
        <p:spPr>
          <a:xfrm>
            <a:off x="478027" y="2830891"/>
            <a:ext cx="6278245" cy="179323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Michael</a:t>
            </a:r>
            <a:r>
              <a:rPr sz="20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DeCesare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Department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20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Academic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Freedom,</a:t>
            </a:r>
            <a:r>
              <a:rPr sz="20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Tenure,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0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Governance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20"/>
              </a:spcBef>
            </a:pP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February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19,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" name="object 3" descr="AAUP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49927"/>
            <a:ext cx="914400" cy="40666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Academic</a:t>
            </a:r>
            <a:r>
              <a:rPr spc="-10" dirty="0"/>
              <a:t> </a:t>
            </a:r>
            <a:r>
              <a:rPr dirty="0"/>
              <a:t>Freedom</a:t>
            </a:r>
            <a:r>
              <a:rPr spc="-20" dirty="0"/>
              <a:t> </a:t>
            </a:r>
            <a:r>
              <a:rPr dirty="0"/>
              <a:t>and </a:t>
            </a:r>
            <a:r>
              <a:rPr spc="-10" dirty="0"/>
              <a:t>Governance</a:t>
            </a:r>
            <a:r>
              <a:rPr lang="en-US" spc="-10" dirty="0"/>
              <a:t>, 2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0202" rIns="0" bIns="0" rtlCol="0">
            <a:spAutoFit/>
          </a:bodyPr>
          <a:lstStyle/>
          <a:p>
            <a:pPr marL="3175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On</a:t>
            </a:r>
            <a:r>
              <a:rPr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0000"/>
                </a:solidFill>
                <a:latin typeface="Calibri"/>
                <a:cs typeface="Calibri"/>
              </a:rPr>
              <a:t>Relationship</a:t>
            </a:r>
            <a:r>
              <a:rPr i="1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Faculty</a:t>
            </a:r>
            <a:r>
              <a:rPr i="1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0000"/>
                </a:solidFill>
                <a:latin typeface="Calibri"/>
                <a:cs typeface="Calibri"/>
              </a:rPr>
              <a:t>Governance</a:t>
            </a:r>
            <a:r>
              <a:rPr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i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Academic</a:t>
            </a:r>
            <a:r>
              <a:rPr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0000"/>
                </a:solidFill>
                <a:latin typeface="Calibri"/>
                <a:cs typeface="Calibri"/>
              </a:rPr>
              <a:t>Freedom</a:t>
            </a:r>
          </a:p>
          <a:p>
            <a:pPr marL="345440" marR="382905" indent="-342900">
              <a:lnSpc>
                <a:spcPct val="100000"/>
              </a:lnSpc>
              <a:spcBef>
                <a:spcPts val="2430"/>
              </a:spcBef>
              <a:buSzPct val="90000"/>
              <a:buChar char="●"/>
              <a:tabLst>
                <a:tab pos="917575" algn="l"/>
              </a:tabLst>
            </a:pPr>
            <a:r>
              <a:rPr sz="2000" dirty="0">
                <a:solidFill>
                  <a:srgbClr val="000000"/>
                </a:solidFill>
              </a:rPr>
              <a:t>Faculty</a:t>
            </a:r>
            <a:r>
              <a:rPr sz="2000" spc="-30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participation</a:t>
            </a:r>
            <a:r>
              <a:rPr sz="2000" spc="-3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in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governance</a:t>
            </a:r>
            <a:r>
              <a:rPr sz="2000" spc="-4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is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protected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by</a:t>
            </a:r>
            <a:r>
              <a:rPr sz="2000" spc="-4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academic</a:t>
            </a:r>
            <a:r>
              <a:rPr sz="2000" spc="-30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freedom: 	</a:t>
            </a:r>
            <a:r>
              <a:rPr sz="2000" dirty="0">
                <a:solidFill>
                  <a:srgbClr val="000000"/>
                </a:solidFill>
              </a:rPr>
              <a:t>intramural</a:t>
            </a:r>
            <a:r>
              <a:rPr sz="2000" spc="-95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speech.</a:t>
            </a:r>
            <a:endParaRPr sz="2000"/>
          </a:p>
          <a:p>
            <a:pPr marL="345440" marR="552450" indent="-342900">
              <a:lnSpc>
                <a:spcPct val="100000"/>
              </a:lnSpc>
              <a:spcBef>
                <a:spcPts val="2405"/>
              </a:spcBef>
              <a:buSzPct val="90000"/>
              <a:buChar char="●"/>
              <a:tabLst>
                <a:tab pos="917575" algn="l"/>
              </a:tabLst>
            </a:pPr>
            <a:r>
              <a:rPr sz="2000" dirty="0">
                <a:solidFill>
                  <a:srgbClr val="000000"/>
                </a:solidFill>
              </a:rPr>
              <a:t>The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best</a:t>
            </a:r>
            <a:r>
              <a:rPr sz="2000" spc="-20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protection</a:t>
            </a:r>
            <a:r>
              <a:rPr sz="2000" spc="-3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of</a:t>
            </a:r>
            <a:r>
              <a:rPr sz="2000" spc="-3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academic</a:t>
            </a:r>
            <a:r>
              <a:rPr sz="2000" spc="-2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freedom,</a:t>
            </a:r>
            <a:r>
              <a:rPr sz="2000" spc="-2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and</a:t>
            </a:r>
            <a:r>
              <a:rPr sz="2000" spc="-3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thus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of</a:t>
            </a:r>
            <a:r>
              <a:rPr sz="2000" spc="-3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governance,</a:t>
            </a:r>
            <a:r>
              <a:rPr sz="2000" spc="-35" dirty="0">
                <a:solidFill>
                  <a:srgbClr val="000000"/>
                </a:solidFill>
              </a:rPr>
              <a:t> </a:t>
            </a:r>
            <a:r>
              <a:rPr sz="2000" spc="-25" dirty="0">
                <a:solidFill>
                  <a:srgbClr val="000000"/>
                </a:solidFill>
              </a:rPr>
              <a:t>is 	</a:t>
            </a:r>
            <a:r>
              <a:rPr sz="2000" spc="-10" dirty="0">
                <a:solidFill>
                  <a:srgbClr val="000000"/>
                </a:solidFill>
              </a:rPr>
              <a:t>tenure.</a:t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i="1" dirty="0">
                <a:latin typeface="Calibri"/>
                <a:cs typeface="Calibri"/>
              </a:rPr>
              <a:t>Recommended</a:t>
            </a:r>
            <a:r>
              <a:rPr i="1" spc="-12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Institutional</a:t>
            </a:r>
            <a:r>
              <a:rPr i="1" spc="-4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Regulations</a:t>
            </a:r>
            <a:r>
              <a:rPr i="1" spc="-75" dirty="0">
                <a:latin typeface="Calibri"/>
                <a:cs typeface="Calibri"/>
              </a:rPr>
              <a:t> </a:t>
            </a:r>
            <a:r>
              <a:rPr i="1" spc="-25" dirty="0">
                <a:latin typeface="Calibri"/>
                <a:cs typeface="Calibri"/>
              </a:rPr>
              <a:t>on </a:t>
            </a:r>
            <a:r>
              <a:rPr i="1" dirty="0">
                <a:latin typeface="Calibri"/>
                <a:cs typeface="Calibri"/>
              </a:rPr>
              <a:t>Academic</a:t>
            </a:r>
            <a:r>
              <a:rPr i="1" spc="-5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Freedom</a:t>
            </a:r>
            <a:r>
              <a:rPr i="1" spc="-10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and</a:t>
            </a:r>
            <a:r>
              <a:rPr i="1" spc="-65" dirty="0">
                <a:latin typeface="Calibri"/>
                <a:cs typeface="Calibri"/>
              </a:rPr>
              <a:t> </a:t>
            </a:r>
            <a:r>
              <a:rPr i="1" spc="-10" dirty="0">
                <a:latin typeface="Calibri"/>
                <a:cs typeface="Calibri"/>
              </a:rPr>
              <a:t>Tenure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0570" y="1964435"/>
            <a:ext cx="8070850" cy="2213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100"/>
              </a:lnSpc>
              <a:spcBef>
                <a:spcPts val="100"/>
              </a:spcBef>
            </a:pP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18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AAUP</a:t>
            </a:r>
            <a:r>
              <a:rPr sz="18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recognizes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three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legitimate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bases</a:t>
            </a:r>
            <a:r>
              <a:rPr sz="18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for</a:t>
            </a:r>
            <a:r>
              <a:rPr sz="18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terminating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18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tenured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appointment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or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18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probationary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or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special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appointment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before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end</a:t>
            </a:r>
            <a:r>
              <a:rPr sz="18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specified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term:</a:t>
            </a:r>
            <a:endParaRPr sz="1800">
              <a:latin typeface="Calibri"/>
              <a:cs typeface="Calibri"/>
            </a:endParaRPr>
          </a:p>
          <a:p>
            <a:pPr marL="1270000" indent="-342900">
              <a:lnSpc>
                <a:spcPct val="100000"/>
              </a:lnSpc>
              <a:spcBef>
                <a:spcPts val="1930"/>
              </a:spcBef>
              <a:buAutoNum type="arabicPeriod"/>
              <a:tabLst>
                <a:tab pos="1270000" algn="l"/>
              </a:tabLst>
            </a:pP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Adequate</a:t>
            </a:r>
            <a:r>
              <a:rPr sz="1800" spc="-5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cause</a:t>
            </a:r>
            <a:r>
              <a:rPr sz="1800" spc="-5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(Regulations</a:t>
            </a:r>
            <a:r>
              <a:rPr sz="18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90909"/>
                </a:solidFill>
                <a:latin typeface="Calibri"/>
                <a:cs typeface="Calibri"/>
              </a:rPr>
              <a:t>4a-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b</a:t>
            </a:r>
            <a:r>
              <a:rPr sz="18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and</a:t>
            </a:r>
            <a:r>
              <a:rPr sz="1800" spc="-5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5)</a:t>
            </a:r>
            <a:endParaRPr sz="1800">
              <a:latin typeface="Calibri"/>
              <a:cs typeface="Calibri"/>
            </a:endParaRPr>
          </a:p>
          <a:p>
            <a:pPr marL="1270000" indent="-342900">
              <a:lnSpc>
                <a:spcPct val="100000"/>
              </a:lnSpc>
              <a:spcBef>
                <a:spcPts val="1925"/>
              </a:spcBef>
              <a:buAutoNum type="arabicPeriod"/>
              <a:tabLst>
                <a:tab pos="1270000" algn="l"/>
              </a:tabLst>
            </a:pP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Financial</a:t>
            </a:r>
            <a:r>
              <a:rPr sz="1800" spc="-6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exigency</a:t>
            </a:r>
            <a:r>
              <a:rPr sz="1800" spc="-7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(Regulation</a:t>
            </a:r>
            <a:r>
              <a:rPr sz="18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090909"/>
                </a:solidFill>
                <a:latin typeface="Calibri"/>
                <a:cs typeface="Calibri"/>
              </a:rPr>
              <a:t>4c)</a:t>
            </a:r>
            <a:endParaRPr sz="1800">
              <a:latin typeface="Calibri"/>
              <a:cs typeface="Calibri"/>
            </a:endParaRPr>
          </a:p>
          <a:p>
            <a:pPr marL="1270000" indent="-342900">
              <a:lnSpc>
                <a:spcPct val="100000"/>
              </a:lnSpc>
              <a:spcBef>
                <a:spcPts val="1920"/>
              </a:spcBef>
              <a:buAutoNum type="arabicPeriod"/>
              <a:tabLst>
                <a:tab pos="1270000" algn="l"/>
              </a:tabLst>
            </a:pP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Discontinuance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1800" spc="-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program</a:t>
            </a:r>
            <a:r>
              <a:rPr sz="18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or</a:t>
            </a:r>
            <a:r>
              <a:rPr sz="18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department</a:t>
            </a:r>
            <a:r>
              <a:rPr sz="18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for</a:t>
            </a:r>
            <a:r>
              <a:rPr sz="18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educational</a:t>
            </a:r>
            <a:r>
              <a:rPr sz="18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90909"/>
                </a:solidFill>
                <a:latin typeface="Calibri"/>
                <a:cs typeface="Calibri"/>
              </a:rPr>
              <a:t>reasons</a:t>
            </a:r>
            <a:r>
              <a:rPr sz="1800" spc="-6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90909"/>
                </a:solidFill>
                <a:latin typeface="Calibri"/>
                <a:cs typeface="Calibri"/>
              </a:rPr>
              <a:t>(4d)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45" dirty="0"/>
              <a:t> </a:t>
            </a:r>
            <a:r>
              <a:rPr dirty="0"/>
              <a:t>4d,</a:t>
            </a:r>
            <a:r>
              <a:rPr spc="-50" dirty="0"/>
              <a:t> </a:t>
            </a:r>
            <a:r>
              <a:rPr dirty="0"/>
              <a:t>“Discontinuance</a:t>
            </a:r>
            <a:r>
              <a:rPr spc="-2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Program</a:t>
            </a:r>
            <a:r>
              <a:rPr spc="-55" dirty="0"/>
              <a:t> </a:t>
            </a:r>
            <a:r>
              <a:rPr spc="-25" dirty="0"/>
              <a:t>or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Department</a:t>
            </a:r>
            <a:r>
              <a:rPr spc="-85" dirty="0"/>
              <a:t> </a:t>
            </a:r>
            <a:r>
              <a:rPr dirty="0"/>
              <a:t>for</a:t>
            </a:r>
            <a:r>
              <a:rPr spc="-105" dirty="0"/>
              <a:t> </a:t>
            </a:r>
            <a:r>
              <a:rPr dirty="0"/>
              <a:t>Educational</a:t>
            </a:r>
            <a:r>
              <a:rPr spc="-114" dirty="0"/>
              <a:t> </a:t>
            </a:r>
            <a:r>
              <a:rPr spc="-10" dirty="0"/>
              <a:t>Reasons”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50570" y="2185263"/>
            <a:ext cx="8032115" cy="227457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2000" dirty="0">
                <a:latin typeface="Calibri"/>
                <a:cs typeface="Calibri"/>
              </a:rPr>
              <a:t>Contains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two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basic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kinds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standards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among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specific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provisions:</a:t>
            </a:r>
            <a:endParaRPr sz="2000" dirty="0">
              <a:latin typeface="Calibri"/>
              <a:cs typeface="Calibri"/>
            </a:endParaRPr>
          </a:p>
          <a:p>
            <a:pPr marL="469900" marR="5080" indent="-342900">
              <a:lnSpc>
                <a:spcPts val="2280"/>
              </a:lnSpc>
              <a:spcBef>
                <a:spcPts val="1255"/>
              </a:spcBef>
              <a:buClr>
                <a:srgbClr val="FFFFFF"/>
              </a:buClr>
              <a:buSzPct val="90000"/>
              <a:buChar char="●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Those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ensure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collective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faculty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plays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meaningful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role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all </a:t>
            </a:r>
            <a:r>
              <a:rPr sz="2000" spc="-10" dirty="0">
                <a:latin typeface="Calibri"/>
                <a:cs typeface="Calibri"/>
              </a:rPr>
              <a:t>decision-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(governance)</a:t>
            </a:r>
            <a:endParaRPr sz="2000" dirty="0">
              <a:latin typeface="Calibri"/>
              <a:cs typeface="Calibri"/>
            </a:endParaRPr>
          </a:p>
          <a:p>
            <a:pPr marL="469900" marR="67945" indent="-342900">
              <a:lnSpc>
                <a:spcPct val="94400"/>
              </a:lnSpc>
              <a:spcBef>
                <a:spcPts val="1160"/>
              </a:spcBef>
              <a:buClr>
                <a:srgbClr val="FFFFFF"/>
              </a:buClr>
              <a:buSzPct val="90000"/>
              <a:buChar char="●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Those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ensure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affected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faculty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members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the </a:t>
            </a:r>
            <a:r>
              <a:rPr sz="2000" dirty="0">
                <a:latin typeface="Calibri"/>
                <a:cs typeface="Calibri"/>
              </a:rPr>
              <a:t>opportunity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contest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decision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elected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faculty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hearing</a:t>
            </a:r>
            <a:r>
              <a:rPr sz="2000" spc="-20" dirty="0">
                <a:latin typeface="Calibri"/>
                <a:cs typeface="Calibri"/>
              </a:rPr>
              <a:t> body </a:t>
            </a:r>
            <a:r>
              <a:rPr sz="2000" dirty="0">
                <a:latin typeface="Calibri"/>
                <a:cs typeface="Calibri"/>
              </a:rPr>
              <a:t>(due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process</a:t>
            </a:r>
            <a:r>
              <a:rPr sz="2000" dirty="0">
                <a:solidFill>
                  <a:schemeClr val="tx1"/>
                </a:solidFill>
                <a:latin typeface="Calibri"/>
                <a:cs typeface="Calibri"/>
              </a:rPr>
              <a:t>)</a:t>
            </a:r>
            <a:endParaRPr sz="24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60" dirty="0"/>
              <a:t> </a:t>
            </a:r>
            <a:r>
              <a:rPr dirty="0"/>
              <a:t>4d,</a:t>
            </a:r>
            <a:r>
              <a:rPr spc="-55" dirty="0"/>
              <a:t> </a:t>
            </a:r>
            <a:r>
              <a:rPr dirty="0"/>
              <a:t>“Discontinuance</a:t>
            </a:r>
            <a:r>
              <a:rPr spc="-45" dirty="0"/>
              <a:t> </a:t>
            </a:r>
            <a:r>
              <a:rPr dirty="0"/>
              <a:t>of</a:t>
            </a:r>
            <a:r>
              <a:rPr spc="-65" dirty="0"/>
              <a:t> </a:t>
            </a:r>
            <a:r>
              <a:rPr dirty="0"/>
              <a:t>a</a:t>
            </a:r>
            <a:r>
              <a:rPr spc="-60" dirty="0"/>
              <a:t> </a:t>
            </a:r>
            <a:r>
              <a:rPr dirty="0"/>
              <a:t>Program</a:t>
            </a:r>
            <a:r>
              <a:rPr spc="-90" dirty="0"/>
              <a:t> </a:t>
            </a:r>
            <a:r>
              <a:rPr spc="-25" dirty="0"/>
              <a:t>or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Department</a:t>
            </a:r>
            <a:r>
              <a:rPr spc="-85" dirty="0"/>
              <a:t> </a:t>
            </a:r>
            <a:r>
              <a:rPr dirty="0"/>
              <a:t>for</a:t>
            </a:r>
            <a:r>
              <a:rPr spc="-100" dirty="0"/>
              <a:t> </a:t>
            </a:r>
            <a:r>
              <a:rPr dirty="0"/>
              <a:t>Educational</a:t>
            </a:r>
            <a:r>
              <a:rPr spc="-65" dirty="0"/>
              <a:t> </a:t>
            </a:r>
            <a:r>
              <a:rPr spc="-10" dirty="0"/>
              <a:t>Reasons”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0570" y="1953469"/>
            <a:ext cx="7751445" cy="253682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“Termination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may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occur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as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result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bona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fide</a:t>
            </a:r>
            <a:r>
              <a:rPr sz="2400" spc="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formal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discontinuance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program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or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department</a:t>
            </a:r>
            <a:r>
              <a:rPr sz="2400" spc="-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instruction.”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14999"/>
              </a:lnSpc>
            </a:pP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Regulations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4d(1)-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(4)</a:t>
            </a:r>
            <a:r>
              <a:rPr sz="2400" spc="-6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set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out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recommended</a:t>
            </a:r>
            <a:r>
              <a:rPr sz="2400" spc="-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standards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and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procedures.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100" dirty="0"/>
              <a:t> </a:t>
            </a:r>
            <a:r>
              <a:rPr spc="-10" dirty="0"/>
              <a:t>4d(1)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5"/>
              </a:spcBef>
            </a:pPr>
            <a:r>
              <a:rPr dirty="0"/>
              <a:t>“The</a:t>
            </a:r>
            <a:r>
              <a:rPr spc="-20" dirty="0"/>
              <a:t> </a:t>
            </a:r>
            <a:r>
              <a:rPr dirty="0"/>
              <a:t>decision</a:t>
            </a:r>
            <a:r>
              <a:rPr spc="-30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discontinue</a:t>
            </a:r>
            <a:r>
              <a:rPr spc="-20" dirty="0"/>
              <a:t> </a:t>
            </a:r>
            <a:r>
              <a:rPr dirty="0"/>
              <a:t>formally</a:t>
            </a:r>
            <a:r>
              <a:rPr spc="-30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program</a:t>
            </a:r>
            <a:r>
              <a:rPr spc="-40" dirty="0"/>
              <a:t> </a:t>
            </a:r>
            <a:r>
              <a:rPr dirty="0"/>
              <a:t>or</a:t>
            </a:r>
            <a:r>
              <a:rPr spc="-25" dirty="0"/>
              <a:t> </a:t>
            </a:r>
            <a:r>
              <a:rPr spc="-10" dirty="0"/>
              <a:t>department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instruction</a:t>
            </a:r>
            <a:r>
              <a:rPr spc="-65" dirty="0"/>
              <a:t> </a:t>
            </a:r>
            <a:r>
              <a:rPr b="1" dirty="0">
                <a:latin typeface="Calibri"/>
                <a:cs typeface="Calibri"/>
              </a:rPr>
              <a:t>will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be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based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essentially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upon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educational </a:t>
            </a:r>
            <a:r>
              <a:rPr b="1" dirty="0">
                <a:latin typeface="Calibri"/>
                <a:cs typeface="Calibri"/>
              </a:rPr>
              <a:t>considerations,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as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determined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primarily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by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the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faculty</a:t>
            </a:r>
            <a:r>
              <a:rPr b="1" spc="-105" dirty="0">
                <a:latin typeface="Calibri"/>
                <a:cs typeface="Calibri"/>
              </a:rPr>
              <a:t> </a:t>
            </a:r>
            <a:r>
              <a:rPr dirty="0"/>
              <a:t>as</a:t>
            </a:r>
            <a:r>
              <a:rPr spc="-60" dirty="0"/>
              <a:t> </a:t>
            </a:r>
            <a:r>
              <a:rPr spc="-50" dirty="0"/>
              <a:t>a </a:t>
            </a:r>
            <a:r>
              <a:rPr dirty="0"/>
              <a:t>whole</a:t>
            </a:r>
            <a:r>
              <a:rPr spc="-25" dirty="0"/>
              <a:t> </a:t>
            </a:r>
            <a:r>
              <a:rPr dirty="0"/>
              <a:t>or</a:t>
            </a:r>
            <a:r>
              <a:rPr spc="-25" dirty="0"/>
              <a:t> </a:t>
            </a:r>
            <a:r>
              <a:rPr dirty="0"/>
              <a:t>an</a:t>
            </a:r>
            <a:r>
              <a:rPr spc="-35" dirty="0"/>
              <a:t> </a:t>
            </a:r>
            <a:r>
              <a:rPr dirty="0"/>
              <a:t>appropriate</a:t>
            </a:r>
            <a:r>
              <a:rPr spc="-25" dirty="0"/>
              <a:t> </a:t>
            </a:r>
            <a:r>
              <a:rPr dirty="0"/>
              <a:t>committee</a:t>
            </a:r>
            <a:r>
              <a:rPr spc="-55" dirty="0"/>
              <a:t> </a:t>
            </a:r>
            <a:r>
              <a:rPr dirty="0"/>
              <a:t>thereof.”</a:t>
            </a:r>
            <a:r>
              <a:rPr spc="-25" dirty="0"/>
              <a:t> </a:t>
            </a:r>
            <a:r>
              <a:rPr dirty="0"/>
              <a:t>(Emphasis</a:t>
            </a:r>
            <a:r>
              <a:rPr spc="-55" dirty="0"/>
              <a:t> </a:t>
            </a:r>
            <a:r>
              <a:rPr spc="-10" dirty="0"/>
              <a:t>added)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100" dirty="0"/>
              <a:t> </a:t>
            </a:r>
            <a:r>
              <a:rPr spc="-10" dirty="0"/>
              <a:t>4d</a:t>
            </a:r>
            <a:r>
              <a:rPr lang="en-US" spc="-10" dirty="0"/>
              <a:t>.</a:t>
            </a:r>
            <a:r>
              <a:rPr spc="-10" dirty="0"/>
              <a:t>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5"/>
              </a:spcBef>
            </a:pPr>
            <a:r>
              <a:rPr dirty="0"/>
              <a:t>“[Note:</a:t>
            </a:r>
            <a:r>
              <a:rPr spc="-10" dirty="0"/>
              <a:t> </a:t>
            </a:r>
            <a:r>
              <a:rPr dirty="0"/>
              <a:t>‘Educational</a:t>
            </a:r>
            <a:r>
              <a:rPr spc="-15" dirty="0"/>
              <a:t> </a:t>
            </a:r>
            <a:r>
              <a:rPr dirty="0"/>
              <a:t>considerations’</a:t>
            </a:r>
            <a:r>
              <a:rPr spc="-15" dirty="0"/>
              <a:t> </a:t>
            </a:r>
            <a:r>
              <a:rPr dirty="0"/>
              <a:t>do</a:t>
            </a:r>
            <a:r>
              <a:rPr spc="-10" dirty="0"/>
              <a:t> </a:t>
            </a:r>
            <a:r>
              <a:rPr dirty="0"/>
              <a:t>not</a:t>
            </a:r>
            <a:r>
              <a:rPr spc="-5" dirty="0"/>
              <a:t> </a:t>
            </a:r>
            <a:r>
              <a:rPr dirty="0"/>
              <a:t>include</a:t>
            </a:r>
            <a:r>
              <a:rPr spc="-5" dirty="0"/>
              <a:t> </a:t>
            </a:r>
            <a:r>
              <a:rPr dirty="0"/>
              <a:t>cyclical</a:t>
            </a:r>
            <a:r>
              <a:rPr spc="-40" dirty="0"/>
              <a:t> </a:t>
            </a:r>
            <a:r>
              <a:rPr spc="-25" dirty="0"/>
              <a:t>or </a:t>
            </a:r>
            <a:r>
              <a:rPr dirty="0"/>
              <a:t>temporary</a:t>
            </a:r>
            <a:r>
              <a:rPr spc="-50" dirty="0"/>
              <a:t> </a:t>
            </a:r>
            <a:r>
              <a:rPr dirty="0"/>
              <a:t>variations</a:t>
            </a:r>
            <a:r>
              <a:rPr spc="-35" dirty="0"/>
              <a:t> </a:t>
            </a:r>
            <a:r>
              <a:rPr dirty="0"/>
              <a:t>in</a:t>
            </a:r>
            <a:r>
              <a:rPr spc="-35" dirty="0"/>
              <a:t> </a:t>
            </a:r>
            <a:r>
              <a:rPr dirty="0"/>
              <a:t>enrollment.</a:t>
            </a:r>
            <a:r>
              <a:rPr spc="-45" dirty="0"/>
              <a:t> </a:t>
            </a:r>
            <a:r>
              <a:rPr dirty="0"/>
              <a:t>They</a:t>
            </a:r>
            <a:r>
              <a:rPr spc="-30" dirty="0"/>
              <a:t> </a:t>
            </a:r>
            <a:r>
              <a:rPr dirty="0"/>
              <a:t>must</a:t>
            </a:r>
            <a:r>
              <a:rPr spc="-35" dirty="0"/>
              <a:t> </a:t>
            </a:r>
            <a:r>
              <a:rPr dirty="0"/>
              <a:t>reflect</a:t>
            </a:r>
            <a:r>
              <a:rPr spc="-50" dirty="0"/>
              <a:t> </a:t>
            </a:r>
            <a:r>
              <a:rPr spc="-10" dirty="0"/>
              <a:t>long-</a:t>
            </a:r>
            <a:r>
              <a:rPr dirty="0"/>
              <a:t>range</a:t>
            </a:r>
            <a:r>
              <a:rPr spc="-35" dirty="0"/>
              <a:t> </a:t>
            </a:r>
            <a:r>
              <a:rPr dirty="0"/>
              <a:t>judgments</a:t>
            </a:r>
            <a:r>
              <a:rPr spc="-30" dirty="0"/>
              <a:t> </a:t>
            </a:r>
            <a:r>
              <a:rPr dirty="0"/>
              <a:t>that</a:t>
            </a:r>
            <a:r>
              <a:rPr spc="-3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educational</a:t>
            </a:r>
            <a:r>
              <a:rPr spc="-35" dirty="0"/>
              <a:t> </a:t>
            </a:r>
            <a:r>
              <a:rPr dirty="0"/>
              <a:t>mission</a:t>
            </a:r>
            <a:r>
              <a:rPr spc="-3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institution </a:t>
            </a:r>
            <a:r>
              <a:rPr dirty="0"/>
              <a:t>as</a:t>
            </a:r>
            <a:r>
              <a:rPr spc="-25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whole</a:t>
            </a:r>
            <a:r>
              <a:rPr spc="-20" dirty="0"/>
              <a:t> </a:t>
            </a:r>
            <a:r>
              <a:rPr dirty="0"/>
              <a:t>will</a:t>
            </a:r>
            <a:r>
              <a:rPr spc="-60" dirty="0"/>
              <a:t> </a:t>
            </a:r>
            <a:r>
              <a:rPr dirty="0"/>
              <a:t>be</a:t>
            </a:r>
            <a:r>
              <a:rPr spc="-25" dirty="0"/>
              <a:t> </a:t>
            </a:r>
            <a:r>
              <a:rPr dirty="0"/>
              <a:t>enhanced</a:t>
            </a:r>
            <a:r>
              <a:rPr spc="-3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discontinuance.”]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100" dirty="0"/>
              <a:t> </a:t>
            </a:r>
            <a:r>
              <a:rPr spc="-10" dirty="0"/>
              <a:t>4d(2)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0570" y="1953469"/>
            <a:ext cx="7823200" cy="2130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5"/>
              </a:spcBef>
            </a:pP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“Faculty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members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program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being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considered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for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discontinuance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will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promptly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informed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this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activity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in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writing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and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provided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at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least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thirty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days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which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to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respond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to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it.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Tenured,</a:t>
            </a:r>
            <a:r>
              <a:rPr sz="2400" spc="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tenure-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track,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and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contingent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faculty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members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will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invited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to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participate</a:t>
            </a:r>
            <a:r>
              <a:rPr sz="2400" spc="-5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these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deliberations.”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100" dirty="0"/>
              <a:t> </a:t>
            </a:r>
            <a:r>
              <a:rPr spc="-10" dirty="0"/>
              <a:t>4d(3)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5"/>
              </a:spcBef>
            </a:pPr>
            <a:r>
              <a:rPr dirty="0"/>
              <a:t>“Before</a:t>
            </a:r>
            <a:r>
              <a:rPr spc="-2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administration</a:t>
            </a:r>
            <a:r>
              <a:rPr spc="-35" dirty="0"/>
              <a:t> </a:t>
            </a:r>
            <a:r>
              <a:rPr dirty="0"/>
              <a:t>issues</a:t>
            </a:r>
            <a:r>
              <a:rPr spc="-15" dirty="0"/>
              <a:t> </a:t>
            </a:r>
            <a:r>
              <a:rPr dirty="0"/>
              <a:t>notice</a:t>
            </a:r>
            <a:r>
              <a:rPr spc="-1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faculty</a:t>
            </a:r>
            <a:r>
              <a:rPr spc="-35" dirty="0"/>
              <a:t> </a:t>
            </a:r>
            <a:r>
              <a:rPr dirty="0"/>
              <a:t>member</a:t>
            </a:r>
            <a:r>
              <a:rPr spc="-25" dirty="0"/>
              <a:t> of </a:t>
            </a:r>
            <a:r>
              <a:rPr dirty="0"/>
              <a:t>its</a:t>
            </a:r>
            <a:r>
              <a:rPr spc="-25" dirty="0"/>
              <a:t> </a:t>
            </a:r>
            <a:r>
              <a:rPr dirty="0"/>
              <a:t>intention</a:t>
            </a:r>
            <a:r>
              <a:rPr spc="-25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dirty="0"/>
              <a:t>terminate</a:t>
            </a:r>
            <a:r>
              <a:rPr spc="-40" dirty="0"/>
              <a:t> </a:t>
            </a:r>
            <a:r>
              <a:rPr dirty="0"/>
              <a:t>an</a:t>
            </a:r>
            <a:r>
              <a:rPr spc="-15" dirty="0"/>
              <a:t> </a:t>
            </a:r>
            <a:r>
              <a:rPr dirty="0"/>
              <a:t>appointment</a:t>
            </a:r>
            <a:r>
              <a:rPr spc="-30" dirty="0"/>
              <a:t> </a:t>
            </a:r>
            <a:r>
              <a:rPr dirty="0"/>
              <a:t>.</a:t>
            </a:r>
            <a:r>
              <a:rPr spc="-20" dirty="0"/>
              <a:t> </a:t>
            </a:r>
            <a:r>
              <a:rPr dirty="0"/>
              <a:t>.</a:t>
            </a:r>
            <a:r>
              <a:rPr spc="-25" dirty="0"/>
              <a:t> </a:t>
            </a:r>
            <a:r>
              <a:rPr dirty="0"/>
              <a:t>.</a:t>
            </a:r>
            <a:r>
              <a:rPr spc="-40" dirty="0"/>
              <a:t> </a:t>
            </a:r>
            <a:r>
              <a:rPr dirty="0"/>
              <a:t>,</a:t>
            </a:r>
            <a:r>
              <a:rPr spc="-2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institution </a:t>
            </a:r>
            <a:r>
              <a:rPr dirty="0"/>
              <a:t>will</a:t>
            </a:r>
            <a:r>
              <a:rPr spc="-40" dirty="0"/>
              <a:t> </a:t>
            </a:r>
            <a:r>
              <a:rPr dirty="0"/>
              <a:t>make</a:t>
            </a:r>
            <a:r>
              <a:rPr spc="-35" dirty="0"/>
              <a:t> </a:t>
            </a:r>
            <a:r>
              <a:rPr dirty="0"/>
              <a:t>every</a:t>
            </a:r>
            <a:r>
              <a:rPr spc="-30" dirty="0"/>
              <a:t> </a:t>
            </a:r>
            <a:r>
              <a:rPr dirty="0"/>
              <a:t>effort</a:t>
            </a:r>
            <a:r>
              <a:rPr spc="-15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place</a:t>
            </a:r>
            <a:r>
              <a:rPr spc="-2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faculty</a:t>
            </a:r>
            <a:r>
              <a:rPr spc="-30" dirty="0"/>
              <a:t> </a:t>
            </a:r>
            <a:r>
              <a:rPr dirty="0"/>
              <a:t>member</a:t>
            </a:r>
            <a:r>
              <a:rPr spc="-30" dirty="0"/>
              <a:t> </a:t>
            </a:r>
            <a:r>
              <a:rPr dirty="0"/>
              <a:t>concerned</a:t>
            </a:r>
            <a:r>
              <a:rPr spc="-45" dirty="0"/>
              <a:t> </a:t>
            </a:r>
            <a:r>
              <a:rPr spc="-25" dirty="0"/>
              <a:t>in </a:t>
            </a:r>
            <a:r>
              <a:rPr dirty="0"/>
              <a:t>another</a:t>
            </a:r>
            <a:r>
              <a:rPr spc="-15" dirty="0"/>
              <a:t> </a:t>
            </a:r>
            <a:r>
              <a:rPr dirty="0"/>
              <a:t>suitable</a:t>
            </a:r>
            <a:r>
              <a:rPr spc="-20" dirty="0"/>
              <a:t> </a:t>
            </a:r>
            <a:r>
              <a:rPr dirty="0"/>
              <a:t>position.</a:t>
            </a:r>
            <a:r>
              <a:rPr spc="-20" dirty="0"/>
              <a:t> </a:t>
            </a:r>
            <a:r>
              <a:rPr dirty="0"/>
              <a:t>If</a:t>
            </a:r>
            <a:r>
              <a:rPr spc="-10" dirty="0"/>
              <a:t> </a:t>
            </a:r>
            <a:r>
              <a:rPr dirty="0"/>
              <a:t>placement</a:t>
            </a:r>
            <a:r>
              <a:rPr spc="-45" dirty="0"/>
              <a:t> </a:t>
            </a:r>
            <a:r>
              <a:rPr dirty="0"/>
              <a:t>in</a:t>
            </a:r>
            <a:r>
              <a:rPr spc="-20" dirty="0"/>
              <a:t> </a:t>
            </a:r>
            <a:r>
              <a:rPr dirty="0"/>
              <a:t>another</a:t>
            </a:r>
            <a:r>
              <a:rPr spc="-20" dirty="0"/>
              <a:t> </a:t>
            </a:r>
            <a:r>
              <a:rPr spc="-10" dirty="0"/>
              <a:t>position </a:t>
            </a:r>
            <a:r>
              <a:rPr dirty="0"/>
              <a:t>would</a:t>
            </a:r>
            <a:r>
              <a:rPr spc="-25" dirty="0"/>
              <a:t> </a:t>
            </a:r>
            <a:r>
              <a:rPr dirty="0"/>
              <a:t>be</a:t>
            </a:r>
            <a:r>
              <a:rPr spc="-20" dirty="0"/>
              <a:t> </a:t>
            </a:r>
            <a:r>
              <a:rPr dirty="0"/>
              <a:t>facilitated</a:t>
            </a:r>
            <a:r>
              <a:rPr spc="-45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reasonable</a:t>
            </a:r>
            <a:r>
              <a:rPr spc="-25" dirty="0"/>
              <a:t> </a:t>
            </a:r>
            <a:r>
              <a:rPr dirty="0"/>
              <a:t>period</a:t>
            </a:r>
            <a:r>
              <a:rPr spc="-3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training,</a:t>
            </a:r>
            <a:r>
              <a:rPr spc="-25" dirty="0"/>
              <a:t> </a:t>
            </a:r>
            <a:r>
              <a:rPr spc="-10" dirty="0"/>
              <a:t>financial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other</a:t>
            </a:r>
            <a:r>
              <a:rPr spc="-5" dirty="0"/>
              <a:t> </a:t>
            </a:r>
            <a:r>
              <a:rPr dirty="0"/>
              <a:t>support for</a:t>
            </a:r>
            <a:r>
              <a:rPr spc="-5" dirty="0"/>
              <a:t> </a:t>
            </a:r>
            <a:r>
              <a:rPr dirty="0"/>
              <a:t>such</a:t>
            </a:r>
            <a:r>
              <a:rPr spc="-10" dirty="0"/>
              <a:t> </a:t>
            </a:r>
            <a:r>
              <a:rPr dirty="0"/>
              <a:t>training</a:t>
            </a:r>
            <a:r>
              <a:rPr spc="-10" dirty="0"/>
              <a:t> </a:t>
            </a:r>
            <a:r>
              <a:rPr dirty="0"/>
              <a:t>will</a:t>
            </a:r>
            <a:r>
              <a:rPr spc="-5" dirty="0"/>
              <a:t> </a:t>
            </a:r>
            <a:r>
              <a:rPr dirty="0"/>
              <a:t>be</a:t>
            </a:r>
            <a:r>
              <a:rPr spc="-5" dirty="0"/>
              <a:t> </a:t>
            </a:r>
            <a:r>
              <a:rPr spc="-10" dirty="0"/>
              <a:t>proffered.”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100" dirty="0"/>
              <a:t> </a:t>
            </a:r>
            <a:r>
              <a:rPr spc="-10" dirty="0"/>
              <a:t>4d</a:t>
            </a:r>
            <a:r>
              <a:rPr lang="en-US" spc="-10" dirty="0"/>
              <a:t>.</a:t>
            </a:r>
            <a:r>
              <a:rPr spc="-10" dirty="0"/>
              <a:t>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0570" y="1953469"/>
            <a:ext cx="8025765" cy="2550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5"/>
              </a:spcBef>
            </a:pP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“If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no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position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is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available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within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institution,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faculty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member’s</a:t>
            </a:r>
            <a:r>
              <a:rPr sz="2400" spc="-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appointment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then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may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terminated,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but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only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with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provisions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for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severance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salary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equitably</a:t>
            </a:r>
            <a:r>
              <a:rPr sz="2400" spc="-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adjusted</a:t>
            </a:r>
            <a:r>
              <a:rPr sz="2400" spc="-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to</a:t>
            </a:r>
            <a:r>
              <a:rPr sz="2400" spc="-5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4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faculty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member’s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length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 past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and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potential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service,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an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amount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which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may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well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exceed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but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not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less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than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amount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prescribed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in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Regulation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8.”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100" dirty="0"/>
              <a:t> </a:t>
            </a:r>
            <a:r>
              <a:rPr spc="-10" dirty="0"/>
              <a:t>4d(4)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0570" y="1953469"/>
            <a:ext cx="7665084" cy="2130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5"/>
              </a:spcBef>
            </a:pP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“A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faculty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member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who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contests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proposed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relocation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or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termination</a:t>
            </a:r>
            <a:r>
              <a:rPr sz="2400" spc="-5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resulting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from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discontinuance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has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right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to</a:t>
            </a:r>
            <a:r>
              <a:rPr sz="2400" spc="-50" dirty="0">
                <a:solidFill>
                  <a:srgbClr val="090909"/>
                </a:solidFill>
                <a:latin typeface="Calibri"/>
                <a:cs typeface="Calibri"/>
              </a:rPr>
              <a:t> a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full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hearing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before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faculty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committee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.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[in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which]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the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essentials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an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on-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the-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record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adjudicative</a:t>
            </a:r>
            <a:r>
              <a:rPr sz="2400" spc="-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hearing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will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be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observed.”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Topics: 1-the redbook, 2-academic freedom and tenure, 3-academic freedom and governance, 4-program discontinuance, 5-resources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4000" y="0"/>
                </a:moveTo>
                <a:lnTo>
                  <a:pt x="0" y="0"/>
                </a:lnTo>
                <a:lnTo>
                  <a:pt x="0" y="5143500"/>
                </a:lnTo>
                <a:lnTo>
                  <a:pt x="9144000" y="5143500"/>
                </a:lnTo>
                <a:lnTo>
                  <a:pt x="9144000" y="0"/>
                </a:lnTo>
                <a:close/>
              </a:path>
            </a:pathLst>
          </a:custGeom>
          <a:solidFill>
            <a:srgbClr val="AC123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76600" y="0"/>
            <a:ext cx="5867400" cy="5144135"/>
            <a:chOff x="3276600" y="0"/>
            <a:chExt cx="5867400" cy="5144135"/>
          </a:xfrm>
        </p:grpSpPr>
        <p:sp>
          <p:nvSpPr>
            <p:cNvPr id="4" name="object 4"/>
            <p:cNvSpPr/>
            <p:nvPr/>
          </p:nvSpPr>
          <p:spPr>
            <a:xfrm>
              <a:off x="3385200" y="24"/>
              <a:ext cx="5758815" cy="5143500"/>
            </a:xfrm>
            <a:custGeom>
              <a:avLst/>
              <a:gdLst/>
              <a:ahLst/>
              <a:cxnLst/>
              <a:rect l="l" t="t" r="r" b="b"/>
              <a:pathLst>
                <a:path w="5758815" h="5143500">
                  <a:moveTo>
                    <a:pt x="0" y="5143500"/>
                  </a:moveTo>
                  <a:lnTo>
                    <a:pt x="5758799" y="5143500"/>
                  </a:lnTo>
                  <a:lnTo>
                    <a:pt x="5758799" y="0"/>
                  </a:lnTo>
                  <a:lnTo>
                    <a:pt x="0" y="0"/>
                  </a:lnTo>
                  <a:lnTo>
                    <a:pt x="0" y="5143500"/>
                  </a:lnTo>
                  <a:close/>
                </a:path>
              </a:pathLst>
            </a:custGeom>
            <a:solidFill>
              <a:srgbClr val="F9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76600" y="0"/>
              <a:ext cx="108600" cy="51435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1000" y="4553711"/>
              <a:ext cx="914400" cy="405384"/>
            </a:xfrm>
            <a:prstGeom prst="rect">
              <a:avLst/>
            </a:prstGeom>
          </p:spPr>
        </p:pic>
        <p:pic>
          <p:nvPicPr>
            <p:cNvPr id="7" name="object 7" descr="A red cover with yellow text  AI-generated content may be incorrect.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96560" y="747776"/>
              <a:ext cx="2563621" cy="3662299"/>
            </a:xfrm>
            <a:prstGeom prst="rect">
              <a:avLst/>
            </a:prstGeom>
          </p:spPr>
        </p:pic>
      </p:grpSp>
      <p:sp>
        <p:nvSpPr>
          <p:cNvPr id="8" name="object 8" descr="$PPTXTitle"/>
          <p:cNvSpPr txBox="1">
            <a:spLocks noGrp="1"/>
          </p:cNvSpPr>
          <p:nvPr>
            <p:ph type="title"/>
          </p:nvPr>
        </p:nvSpPr>
        <p:spPr>
          <a:xfrm>
            <a:off x="304901" y="746836"/>
            <a:ext cx="81216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/>
              <a:t>Topics</a:t>
            </a:r>
            <a:endParaRPr sz="2400"/>
          </a:p>
        </p:txBody>
      </p:sp>
      <p:sp>
        <p:nvSpPr>
          <p:cNvPr id="9" name="object 9"/>
          <p:cNvSpPr txBox="1"/>
          <p:nvPr/>
        </p:nvSpPr>
        <p:spPr>
          <a:xfrm>
            <a:off x="304901" y="1351534"/>
            <a:ext cx="2280285" cy="2561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SzPct val="75000"/>
              <a:buAutoNum type="arabicPeriod"/>
              <a:tabLst>
                <a:tab pos="24193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Redbook</a:t>
            </a:r>
            <a:endParaRPr sz="16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1490"/>
              </a:spcBef>
              <a:buSzPct val="75000"/>
              <a:buAutoNum type="arabicPeriod"/>
              <a:tabLst>
                <a:tab pos="24193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Academic</a:t>
            </a:r>
            <a:r>
              <a:rPr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Freedom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endParaRPr sz="16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285"/>
              </a:spcBef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Tenure</a:t>
            </a:r>
            <a:endParaRPr sz="1600">
              <a:latin typeface="Calibri"/>
              <a:cs typeface="Calibri"/>
            </a:endParaRPr>
          </a:p>
          <a:p>
            <a:pPr marL="241300" marR="81915" indent="-228600">
              <a:lnSpc>
                <a:spcPct val="114999"/>
              </a:lnSpc>
              <a:spcBef>
                <a:spcPts val="1205"/>
              </a:spcBef>
              <a:buSzPct val="75000"/>
              <a:buAutoNum type="arabicPeriod" startAt="3"/>
              <a:tabLst>
                <a:tab pos="241300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Academic</a:t>
            </a:r>
            <a:r>
              <a:rPr sz="1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Freedom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Governance</a:t>
            </a:r>
            <a:endParaRPr sz="16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1485"/>
              </a:spcBef>
              <a:buSzPct val="75000"/>
              <a:buAutoNum type="arabicPeriod" startAt="3"/>
              <a:tabLst>
                <a:tab pos="24193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Program</a:t>
            </a:r>
            <a:r>
              <a:rPr sz="1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Discontinuance</a:t>
            </a:r>
            <a:endParaRPr sz="16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1490"/>
              </a:spcBef>
              <a:buSzPct val="75000"/>
              <a:buAutoNum type="arabicPeriod" startAt="3"/>
              <a:tabLst>
                <a:tab pos="24193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Resources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Regulation</a:t>
            </a:r>
            <a:r>
              <a:rPr spc="-100" dirty="0"/>
              <a:t> </a:t>
            </a:r>
            <a:r>
              <a:rPr spc="-10" dirty="0"/>
              <a:t>4d</a:t>
            </a:r>
            <a:r>
              <a:rPr lang="en-US" spc="-10" dirty="0"/>
              <a:t>.</a:t>
            </a:r>
            <a:r>
              <a:rPr spc="-10" dirty="0"/>
              <a:t>4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50570" y="1953469"/>
            <a:ext cx="8048625" cy="2550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5"/>
              </a:spcBef>
            </a:pP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“The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issues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such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hearing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may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include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institution’s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failure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to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satisfy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any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conditions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specified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Regulation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4d.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In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the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hearing,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faculty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determination</a:t>
            </a:r>
            <a:r>
              <a:rPr sz="2400" spc="-4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that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a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program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or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department</a:t>
            </a:r>
            <a:r>
              <a:rPr sz="2400" spc="60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is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to</a:t>
            </a:r>
            <a:r>
              <a:rPr sz="2400" spc="-3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discontinued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will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be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considered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presumptively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valid,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but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burden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of</a:t>
            </a:r>
            <a:r>
              <a:rPr sz="2400" spc="-15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proof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on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other</a:t>
            </a:r>
            <a:r>
              <a:rPr sz="2400" spc="-2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issues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will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rest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90909"/>
                </a:solidFill>
                <a:latin typeface="Calibri"/>
                <a:cs typeface="Calibri"/>
              </a:rPr>
              <a:t>on</a:t>
            </a:r>
            <a:r>
              <a:rPr sz="2400" spc="-30" dirty="0">
                <a:solidFill>
                  <a:srgbClr val="090909"/>
                </a:solidFill>
                <a:latin typeface="Calibri"/>
                <a:cs typeface="Calibri"/>
              </a:rPr>
              <a:t> </a:t>
            </a:r>
            <a:r>
              <a:rPr sz="2400" spc="-25" dirty="0">
                <a:solidFill>
                  <a:srgbClr val="090909"/>
                </a:solidFill>
                <a:latin typeface="Calibri"/>
                <a:cs typeface="Calibri"/>
              </a:rPr>
              <a:t>the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2400" spc="-10" dirty="0">
                <a:solidFill>
                  <a:srgbClr val="090909"/>
                </a:solidFill>
                <a:latin typeface="Calibri"/>
                <a:cs typeface="Calibri"/>
              </a:rPr>
              <a:t>administration.”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Resources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65175" y="2303526"/>
            <a:ext cx="7571105" cy="2073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194</a:t>
            </a:r>
            <a:r>
              <a:rPr sz="17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0</a:t>
            </a:r>
            <a:r>
              <a:rPr sz="1700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Statement</a:t>
            </a:r>
            <a:r>
              <a:rPr sz="1700" i="1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of</a:t>
            </a:r>
            <a:r>
              <a:rPr sz="1700" i="1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Principles</a:t>
            </a:r>
            <a:r>
              <a:rPr sz="1700" i="1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on</a:t>
            </a:r>
            <a:r>
              <a:rPr sz="1700" i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Academic</a:t>
            </a:r>
            <a:r>
              <a:rPr sz="1700" i="1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Freedom</a:t>
            </a:r>
            <a:r>
              <a:rPr sz="1700" i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sz="1700" i="1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700" i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3"/>
              </a:rPr>
              <a:t>Tenure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7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Protecting</a:t>
            </a:r>
            <a:r>
              <a:rPr sz="1700" i="1" u="sng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an</a:t>
            </a:r>
            <a:r>
              <a:rPr sz="1700" i="1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Independent</a:t>
            </a:r>
            <a:r>
              <a:rPr sz="1700" i="1" u="sng" spc="-3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Faculty</a:t>
            </a:r>
            <a:r>
              <a:rPr sz="1700" i="1" u="sng" spc="-4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Voice:</a:t>
            </a:r>
            <a:r>
              <a:rPr sz="1700" i="1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Academic</a:t>
            </a:r>
            <a:r>
              <a:rPr sz="1700" i="1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Freedom</a:t>
            </a:r>
            <a:r>
              <a:rPr sz="1700" i="1" u="sng" spc="-2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afte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r</a:t>
            </a:r>
            <a:r>
              <a:rPr sz="1700" i="1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</a:rPr>
              <a:t> </a:t>
            </a:r>
            <a:r>
              <a:rPr sz="17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Garcetti</a:t>
            </a:r>
            <a:r>
              <a:rPr sz="1700" u="sng" spc="-4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v.</a:t>
            </a:r>
            <a:r>
              <a:rPr sz="1700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17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4"/>
              </a:rPr>
              <a:t>Ceballos</a:t>
            </a:r>
            <a:endParaRPr sz="1700">
              <a:latin typeface="Calibri"/>
              <a:cs typeface="Calibri"/>
            </a:endParaRPr>
          </a:p>
          <a:p>
            <a:pPr marL="12700" marR="1021080">
              <a:lnSpc>
                <a:spcPct val="229999"/>
              </a:lnSpc>
            </a:pP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On</a:t>
            </a:r>
            <a:r>
              <a:rPr sz="1700" i="1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the</a:t>
            </a:r>
            <a:r>
              <a:rPr sz="1700" i="1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Relationship</a:t>
            </a:r>
            <a:r>
              <a:rPr sz="1700" i="1" u="sng" spc="-5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of</a:t>
            </a:r>
            <a:r>
              <a:rPr sz="1700" i="1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Faculty</a:t>
            </a:r>
            <a:r>
              <a:rPr sz="1700" i="1" u="sng" spc="-3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Governance</a:t>
            </a:r>
            <a:r>
              <a:rPr sz="1700" i="1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to</a:t>
            </a:r>
            <a:r>
              <a:rPr sz="1700" i="1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Academic</a:t>
            </a:r>
            <a:r>
              <a:rPr sz="1700" i="1" u="sng" spc="-1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sz="1700" i="1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5"/>
              </a:rPr>
              <a:t>Freedom</a:t>
            </a:r>
            <a:r>
              <a:rPr sz="1700" i="1" u="none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700" i="1" u="sng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Recommended</a:t>
            </a:r>
            <a:r>
              <a:rPr sz="1700" i="1" u="sng" spc="-25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700" i="1" u="sng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Institutional</a:t>
            </a:r>
            <a:r>
              <a:rPr sz="1700" i="1" u="sng" spc="-45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700" i="1" u="sng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Regulations</a:t>
            </a:r>
            <a:r>
              <a:rPr sz="1700" i="1" u="sng" spc="-70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700" i="1" u="sng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on</a:t>
            </a:r>
            <a:r>
              <a:rPr sz="1700" i="1" u="sng" spc="-35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700" i="1" u="sng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Academic</a:t>
            </a:r>
            <a:r>
              <a:rPr sz="1700" i="1" u="sng" spc="-25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700" i="1" u="sng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Freedom</a:t>
            </a:r>
            <a:r>
              <a:rPr sz="1700" i="1" u="sng" spc="-55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700" i="1" u="sng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and</a:t>
            </a:r>
            <a:r>
              <a:rPr sz="1700" i="1" u="sng" spc="-30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sz="1700" i="1" u="sng" spc="-10" dirty="0">
                <a:solidFill>
                  <a:srgbClr val="1A227D"/>
                </a:solidFill>
                <a:uFill>
                  <a:solidFill>
                    <a:srgbClr val="1A227D"/>
                  </a:solidFill>
                </a:uFill>
                <a:latin typeface="Calibri"/>
                <a:cs typeface="Calibri"/>
                <a:hlinkClick r:id="rId6"/>
              </a:rPr>
              <a:t>Tenure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Thank</a:t>
            </a:r>
            <a:r>
              <a:rPr spc="-60" dirty="0"/>
              <a:t> </a:t>
            </a:r>
            <a:r>
              <a:rPr spc="-20" dirty="0"/>
              <a:t>you!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5947" y="2278227"/>
            <a:ext cx="7787005" cy="72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53310" marR="5080" indent="-2341245">
              <a:lnSpc>
                <a:spcPct val="114999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If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you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have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questions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need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assistance,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please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contact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department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at </a:t>
            </a:r>
            <a:r>
              <a:rPr sz="20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Calibri"/>
                <a:cs typeface="Calibri"/>
                <a:hlinkClick r:id="rId2"/>
              </a:rPr>
              <a:t>academicfreedom@aaup.org</a:t>
            </a:r>
            <a:r>
              <a:rPr sz="2000" u="none" spc="-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spc="-20" dirty="0"/>
              <a:t> </a:t>
            </a:r>
            <a:r>
              <a:rPr spc="-10" dirty="0"/>
              <a:t>Redbook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65175" y="2004441"/>
            <a:ext cx="3670935" cy="293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latin typeface="Calibri"/>
                <a:cs typeface="Calibri"/>
              </a:rPr>
              <a:t>AAUP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Policy</a:t>
            </a:r>
            <a:r>
              <a:rPr sz="1400" i="1" spc="-3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Documents</a:t>
            </a:r>
            <a:r>
              <a:rPr sz="1400" i="1" spc="-4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and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spc="-10" dirty="0">
                <a:latin typeface="Calibri"/>
                <a:cs typeface="Calibri"/>
              </a:rPr>
              <a:t>Reports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Nearly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80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Association’s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most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useful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policy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400" spc="-10" dirty="0">
                <a:latin typeface="Calibri"/>
                <a:cs typeface="Calibri"/>
              </a:rPr>
              <a:t>documents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400">
              <a:latin typeface="Calibri"/>
              <a:cs typeface="Calibri"/>
            </a:endParaRPr>
          </a:p>
          <a:p>
            <a:pPr marL="12700" marR="5080">
              <a:lnSpc>
                <a:spcPct val="114999"/>
              </a:lnSpc>
            </a:pPr>
            <a:r>
              <a:rPr sz="1400" dirty="0">
                <a:latin typeface="Calibri"/>
                <a:cs typeface="Calibri"/>
              </a:rPr>
              <a:t>Sections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on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academic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freedom,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tenure,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5" dirty="0">
                <a:latin typeface="Calibri"/>
                <a:cs typeface="Calibri"/>
              </a:rPr>
              <a:t> due </a:t>
            </a:r>
            <a:r>
              <a:rPr sz="1400" dirty="0">
                <a:latin typeface="Calibri"/>
                <a:cs typeface="Calibri"/>
              </a:rPr>
              <a:t>process;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college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university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government; </a:t>
            </a:r>
            <a:r>
              <a:rPr sz="1400" dirty="0">
                <a:latin typeface="Calibri"/>
                <a:cs typeface="Calibri"/>
              </a:rPr>
              <a:t>professional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ethics;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faculty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status;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evaluation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of </a:t>
            </a:r>
            <a:r>
              <a:rPr sz="1400" dirty="0">
                <a:latin typeface="Calibri"/>
                <a:cs typeface="Calibri"/>
              </a:rPr>
              <a:t>faculty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members;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faculty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work;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intellectual </a:t>
            </a:r>
            <a:r>
              <a:rPr sz="1400" dirty="0">
                <a:latin typeface="Calibri"/>
                <a:cs typeface="Calibri"/>
              </a:rPr>
              <a:t>property,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copyright,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outside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funding;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budgets, </a:t>
            </a:r>
            <a:r>
              <a:rPr sz="1400" dirty="0">
                <a:latin typeface="Calibri"/>
                <a:cs typeface="Calibri"/>
              </a:rPr>
              <a:t>salaries,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benefits;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collective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bargaining;</a:t>
            </a:r>
            <a:r>
              <a:rPr sz="1400" spc="-20" dirty="0">
                <a:latin typeface="Calibri"/>
                <a:cs typeface="Calibri"/>
              </a:rPr>
              <a:t> work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family;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discrimination;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students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 descr="Picture of AAUP Policy Documents and Reports 12th ed. book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6560" y="1919020"/>
            <a:ext cx="2051685" cy="2931033"/>
          </a:xfrm>
          <a:prstGeom prst="rect">
            <a:avLst/>
          </a:prstGeom>
        </p:spPr>
      </p:pic>
      <p:pic>
        <p:nvPicPr>
          <p:cNvPr id="2" name="object 2" descr="The Redbook; AAUP Policy documents and reports. Nearly 80 of the association's most useful policy documents. Several sections listed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Academic</a:t>
            </a:r>
            <a:r>
              <a:rPr spc="-25" dirty="0"/>
              <a:t> </a:t>
            </a:r>
            <a:r>
              <a:rPr dirty="0"/>
              <a:t>Freedom</a:t>
            </a:r>
            <a:r>
              <a:rPr spc="-35" dirty="0"/>
              <a:t> </a:t>
            </a:r>
            <a:r>
              <a:rPr dirty="0"/>
              <a:t>and</a:t>
            </a:r>
            <a:r>
              <a:rPr spc="-10" dirty="0"/>
              <a:t> Tenure</a:t>
            </a:r>
            <a:r>
              <a:rPr lang="en-US" spc="-10" dirty="0"/>
              <a:t>, 1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665175" y="1981276"/>
            <a:ext cx="7844790" cy="2513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1940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Statement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of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Principles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on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Academic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Freedom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and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Tenure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“Institutions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higher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education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conducted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common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to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05"/>
              </a:spcBef>
            </a:pPr>
            <a:r>
              <a:rPr sz="1800" dirty="0">
                <a:latin typeface="Calibri"/>
                <a:cs typeface="Calibri"/>
              </a:rPr>
              <a:t>further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interest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either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individual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teacher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institution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whole.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1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common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good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depends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upon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free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search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truth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its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free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110"/>
              </a:spcBef>
            </a:pPr>
            <a:r>
              <a:rPr sz="1800" spc="-10" dirty="0">
                <a:latin typeface="Calibri"/>
                <a:cs typeface="Calibri"/>
              </a:rPr>
              <a:t>exposition.”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“Academic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freedom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essential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these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purposes.”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 descr="AAUP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Academic</a:t>
            </a:r>
            <a:r>
              <a:rPr spc="-10" dirty="0"/>
              <a:t> </a:t>
            </a:r>
            <a:r>
              <a:rPr dirty="0"/>
              <a:t>Freedom</a:t>
            </a:r>
            <a:r>
              <a:rPr spc="-20" dirty="0"/>
              <a:t> </a:t>
            </a:r>
            <a:r>
              <a:rPr dirty="0"/>
              <a:t>and </a:t>
            </a:r>
            <a:r>
              <a:rPr spc="-10" dirty="0"/>
              <a:t>Tenure</a:t>
            </a:r>
            <a:r>
              <a:rPr lang="en-US" spc="-10" dirty="0"/>
              <a:t>, 2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665175" y="2008708"/>
            <a:ext cx="7883525" cy="1770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1940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Statement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of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Principles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on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Academic</a:t>
            </a:r>
            <a:r>
              <a:rPr sz="2400" i="1" spc="-5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Freedom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and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Tenure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2400">
              <a:latin typeface="Calibri"/>
              <a:cs typeface="Calibri"/>
            </a:endParaRPr>
          </a:p>
          <a:p>
            <a:pPr marL="355600" marR="5080" indent="-342900">
              <a:lnSpc>
                <a:spcPct val="114999"/>
              </a:lnSpc>
            </a:pPr>
            <a:r>
              <a:rPr sz="1800" dirty="0">
                <a:latin typeface="Calibri"/>
                <a:cs typeface="Calibri"/>
              </a:rPr>
              <a:t>“Tenure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means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certain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ends,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specifically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(1)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freedom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teaching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research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extramural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activities,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(2)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sufficient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degree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economic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security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to </a:t>
            </a:r>
            <a:r>
              <a:rPr sz="1800" dirty="0">
                <a:latin typeface="Calibri"/>
                <a:cs typeface="Calibri"/>
              </a:rPr>
              <a:t>make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profession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attractive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men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women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ability.”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 descr="AAUP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Academic</a:t>
            </a:r>
            <a:r>
              <a:rPr spc="-10" dirty="0"/>
              <a:t> </a:t>
            </a:r>
            <a:r>
              <a:rPr dirty="0"/>
              <a:t>Freedom</a:t>
            </a:r>
            <a:r>
              <a:rPr spc="-20" dirty="0"/>
              <a:t> </a:t>
            </a:r>
            <a:r>
              <a:rPr dirty="0"/>
              <a:t>and </a:t>
            </a:r>
            <a:r>
              <a:rPr spc="-10" dirty="0"/>
              <a:t>Tenure</a:t>
            </a:r>
            <a:r>
              <a:rPr lang="en-US" spc="-10" dirty="0"/>
              <a:t>, 3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550570" y="1970913"/>
            <a:ext cx="7651115" cy="2501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Calibri"/>
                <a:cs typeface="Calibri"/>
              </a:rPr>
              <a:t>1940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Statement</a:t>
            </a:r>
            <a:r>
              <a:rPr sz="1700" i="1" spc="-3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of</a:t>
            </a:r>
            <a:r>
              <a:rPr sz="1700" i="1" spc="-2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Principles</a:t>
            </a:r>
            <a:r>
              <a:rPr sz="1700" i="1" spc="-5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on</a:t>
            </a:r>
            <a:r>
              <a:rPr sz="1700" i="1" spc="-2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Academic</a:t>
            </a:r>
            <a:r>
              <a:rPr sz="1700" i="1" spc="-2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Freedom</a:t>
            </a:r>
            <a:r>
              <a:rPr sz="1700" i="1" spc="-20" dirty="0">
                <a:latin typeface="Calibri"/>
                <a:cs typeface="Calibri"/>
              </a:rPr>
              <a:t> </a:t>
            </a:r>
            <a:r>
              <a:rPr sz="1700" i="1" dirty="0">
                <a:latin typeface="Calibri"/>
                <a:cs typeface="Calibri"/>
              </a:rPr>
              <a:t>and</a:t>
            </a:r>
            <a:r>
              <a:rPr sz="1700" i="1" spc="-25" dirty="0">
                <a:latin typeface="Calibri"/>
                <a:cs typeface="Calibri"/>
              </a:rPr>
              <a:t> </a:t>
            </a:r>
            <a:r>
              <a:rPr sz="1700" i="1" spc="-10" dirty="0">
                <a:latin typeface="Calibri"/>
                <a:cs typeface="Calibri"/>
              </a:rPr>
              <a:t>Tenure</a:t>
            </a:r>
            <a:endParaRPr sz="1700">
              <a:latin typeface="Calibri"/>
              <a:cs typeface="Calibri"/>
            </a:endParaRPr>
          </a:p>
          <a:p>
            <a:pPr marL="469900" marR="306705" indent="-457834">
              <a:lnSpc>
                <a:spcPts val="1939"/>
              </a:lnSpc>
              <a:spcBef>
                <a:spcPts val="1989"/>
              </a:spcBef>
              <a:buClr>
                <a:srgbClr val="FFFFFF"/>
              </a:buClr>
              <a:buSzPct val="105882"/>
              <a:buAutoNum type="arabicPeriod"/>
              <a:tabLst>
                <a:tab pos="469900" algn="l"/>
              </a:tabLst>
            </a:pPr>
            <a:r>
              <a:rPr sz="1700" dirty="0">
                <a:latin typeface="Calibri"/>
                <a:cs typeface="Calibri"/>
              </a:rPr>
              <a:t>“Teachers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are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entitled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full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freedom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research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publication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-25" dirty="0">
                <a:latin typeface="Calibri"/>
                <a:cs typeface="Calibri"/>
              </a:rPr>
              <a:t> the </a:t>
            </a:r>
            <a:r>
              <a:rPr sz="1700" spc="-10" dirty="0">
                <a:latin typeface="Calibri"/>
                <a:cs typeface="Calibri"/>
              </a:rPr>
              <a:t>results....”</a:t>
            </a:r>
            <a:endParaRPr sz="170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689"/>
              </a:spcBef>
              <a:buClr>
                <a:srgbClr val="FFFFFF"/>
              </a:buClr>
              <a:buSzPct val="105882"/>
              <a:buAutoNum type="arabicPeriod"/>
              <a:tabLst>
                <a:tab pos="469900" algn="l"/>
              </a:tabLst>
            </a:pPr>
            <a:r>
              <a:rPr sz="1700" dirty="0">
                <a:latin typeface="Calibri"/>
                <a:cs typeface="Calibri"/>
              </a:rPr>
              <a:t>“Teachers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are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entitled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 freedom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classroom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discussing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their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subjects....”</a:t>
            </a:r>
            <a:endParaRPr sz="1700">
              <a:latin typeface="Calibri"/>
              <a:cs typeface="Calibri"/>
            </a:endParaRPr>
          </a:p>
          <a:p>
            <a:pPr marL="469900" marR="25400" indent="-457834">
              <a:lnSpc>
                <a:spcPct val="94500"/>
              </a:lnSpc>
              <a:spcBef>
                <a:spcPts val="1840"/>
              </a:spcBef>
              <a:buClr>
                <a:srgbClr val="FFFFFF"/>
              </a:buClr>
              <a:buSzPct val="105882"/>
              <a:buAutoNum type="arabicPeriod"/>
              <a:tabLst>
                <a:tab pos="469900" algn="l"/>
              </a:tabLst>
            </a:pPr>
            <a:r>
              <a:rPr sz="1700" dirty="0">
                <a:latin typeface="Calibri"/>
                <a:cs typeface="Calibri"/>
              </a:rPr>
              <a:t>“College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university</a:t>
            </a:r>
            <a:r>
              <a:rPr sz="1700" spc="-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teachers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are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citizens,</a:t>
            </a:r>
            <a:r>
              <a:rPr sz="1700" spc="-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members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learned</a:t>
            </a:r>
            <a:r>
              <a:rPr sz="1700" spc="-6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profession,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and </a:t>
            </a:r>
            <a:r>
              <a:rPr sz="1700" dirty="0">
                <a:latin typeface="Calibri"/>
                <a:cs typeface="Calibri"/>
              </a:rPr>
              <a:t>officers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educational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institution.</a:t>
            </a:r>
            <a:r>
              <a:rPr sz="1700" spc="-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When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they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speak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or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write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as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citizens,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spc="-20" dirty="0">
                <a:latin typeface="Calibri"/>
                <a:cs typeface="Calibri"/>
              </a:rPr>
              <a:t>they </a:t>
            </a:r>
            <a:r>
              <a:rPr sz="1700" dirty="0">
                <a:latin typeface="Calibri"/>
                <a:cs typeface="Calibri"/>
              </a:rPr>
              <a:t>should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be</a:t>
            </a:r>
            <a:r>
              <a:rPr sz="1700" spc="-1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free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from </a:t>
            </a:r>
            <a:r>
              <a:rPr sz="1700" spc="-10" dirty="0">
                <a:latin typeface="Calibri"/>
                <a:cs typeface="Calibri"/>
              </a:rPr>
              <a:t>institutional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censorship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or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discipline....”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Academic</a:t>
            </a:r>
            <a:r>
              <a:rPr spc="-10" dirty="0"/>
              <a:t> </a:t>
            </a:r>
            <a:r>
              <a:rPr dirty="0"/>
              <a:t>Freedom</a:t>
            </a:r>
            <a:r>
              <a:rPr spc="-20" dirty="0"/>
              <a:t> </a:t>
            </a:r>
            <a:r>
              <a:rPr dirty="0"/>
              <a:t>and </a:t>
            </a:r>
            <a:r>
              <a:rPr spc="-10" dirty="0"/>
              <a:t>Tenure</a:t>
            </a:r>
            <a:r>
              <a:rPr lang="en-US" spc="-10" dirty="0"/>
              <a:t>, 4</a:t>
            </a:r>
            <a:endParaRPr spc="-10" dirty="0"/>
          </a:p>
        </p:txBody>
      </p:sp>
      <p:sp>
        <p:nvSpPr>
          <p:cNvPr id="5" name="object 5"/>
          <p:cNvSpPr txBox="1"/>
          <p:nvPr/>
        </p:nvSpPr>
        <p:spPr>
          <a:xfrm>
            <a:off x="665175" y="2005965"/>
            <a:ext cx="7812405" cy="266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Protecting</a:t>
            </a:r>
            <a:r>
              <a:rPr sz="1700" i="1" spc="-3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an</a:t>
            </a:r>
            <a:r>
              <a:rPr sz="1700" i="1" spc="-2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Independent</a:t>
            </a:r>
            <a:r>
              <a:rPr sz="1700" i="1" spc="-3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Faculty</a:t>
            </a:r>
            <a:r>
              <a:rPr sz="1700" i="1" spc="-5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Voice:</a:t>
            </a:r>
            <a:r>
              <a:rPr sz="1700" i="1" spc="-3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Academic</a:t>
            </a:r>
            <a:r>
              <a:rPr sz="1700" i="1" spc="-3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Freedom</a:t>
            </a:r>
            <a:r>
              <a:rPr sz="1700" i="1" spc="-2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i="1" dirty="0">
                <a:solidFill>
                  <a:srgbClr val="424242"/>
                </a:solidFill>
                <a:latin typeface="Calibri"/>
                <a:cs typeface="Calibri"/>
              </a:rPr>
              <a:t>after</a:t>
            </a:r>
            <a:r>
              <a:rPr sz="1700" i="1" spc="-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24242"/>
                </a:solidFill>
                <a:latin typeface="Calibri"/>
                <a:cs typeface="Calibri"/>
              </a:rPr>
              <a:t>Garcetti</a:t>
            </a:r>
            <a:r>
              <a:rPr sz="1700" spc="-4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dirty="0">
                <a:solidFill>
                  <a:srgbClr val="424242"/>
                </a:solidFill>
                <a:latin typeface="Calibri"/>
                <a:cs typeface="Calibri"/>
              </a:rPr>
              <a:t>v.</a:t>
            </a:r>
            <a:r>
              <a:rPr sz="1700" spc="-2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700" spc="-10" dirty="0">
                <a:solidFill>
                  <a:srgbClr val="424242"/>
                </a:solidFill>
                <a:latin typeface="Calibri"/>
                <a:cs typeface="Calibri"/>
              </a:rPr>
              <a:t>Ceballos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700">
              <a:latin typeface="Calibri"/>
              <a:cs typeface="Calibri"/>
            </a:endParaRPr>
          </a:p>
          <a:p>
            <a:pPr marL="12700" marR="5080">
              <a:lnSpc>
                <a:spcPct val="114999"/>
              </a:lnSpc>
            </a:pPr>
            <a:r>
              <a:rPr sz="1700" dirty="0">
                <a:latin typeface="Calibri"/>
                <a:cs typeface="Calibri"/>
              </a:rPr>
              <a:t>“</a:t>
            </a:r>
            <a:r>
              <a:rPr sz="1700" b="1" dirty="0">
                <a:latin typeface="Calibri"/>
                <a:cs typeface="Calibri"/>
              </a:rPr>
              <a:t>Academic</a:t>
            </a:r>
            <a:r>
              <a:rPr sz="1700" b="1" spc="-4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freedom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is</a:t>
            </a:r>
            <a:r>
              <a:rPr sz="1700" b="1" spc="-3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the</a:t>
            </a:r>
            <a:r>
              <a:rPr sz="1700" b="1" spc="-3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freedom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teach,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both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outside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classroom,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to </a:t>
            </a:r>
            <a:r>
              <a:rPr sz="1700" dirty="0">
                <a:latin typeface="Calibri"/>
                <a:cs typeface="Calibri"/>
              </a:rPr>
              <a:t>conduct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research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publish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results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-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those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investigations,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and</a:t>
            </a:r>
            <a:r>
              <a:rPr sz="1700" spc="3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to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address</a:t>
            </a:r>
            <a:r>
              <a:rPr sz="1700" b="1" spc="-30" dirty="0">
                <a:latin typeface="Calibri"/>
                <a:cs typeface="Calibri"/>
              </a:rPr>
              <a:t> </a:t>
            </a:r>
            <a:r>
              <a:rPr sz="1700" b="1" spc="-25" dirty="0">
                <a:latin typeface="Calibri"/>
                <a:cs typeface="Calibri"/>
              </a:rPr>
              <a:t>any </a:t>
            </a:r>
            <a:r>
              <a:rPr sz="1700" b="1" dirty="0">
                <a:latin typeface="Calibri"/>
                <a:cs typeface="Calibri"/>
              </a:rPr>
              <a:t>matter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of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institutional</a:t>
            </a:r>
            <a:r>
              <a:rPr sz="1700" b="1" spc="-6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policy</a:t>
            </a:r>
            <a:r>
              <a:rPr sz="1700" b="1" spc="-2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or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action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whether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or</a:t>
            </a:r>
            <a:r>
              <a:rPr sz="1700" b="1" spc="-1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not</a:t>
            </a:r>
            <a:r>
              <a:rPr sz="1700" b="1" spc="-1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as</a:t>
            </a:r>
            <a:r>
              <a:rPr sz="1700" b="1" spc="-2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a</a:t>
            </a:r>
            <a:r>
              <a:rPr sz="1700" b="1" spc="-1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member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of</a:t>
            </a:r>
            <a:r>
              <a:rPr sz="1700" b="1" spc="-5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an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agency</a:t>
            </a:r>
            <a:r>
              <a:rPr sz="1700" b="1" spc="-35" dirty="0">
                <a:latin typeface="Calibri"/>
                <a:cs typeface="Calibri"/>
              </a:rPr>
              <a:t> </a:t>
            </a:r>
            <a:r>
              <a:rPr sz="1700" b="1" spc="-25" dirty="0">
                <a:latin typeface="Calibri"/>
                <a:cs typeface="Calibri"/>
              </a:rPr>
              <a:t>of </a:t>
            </a:r>
            <a:r>
              <a:rPr sz="1700" b="1" dirty="0">
                <a:latin typeface="Calibri"/>
                <a:cs typeface="Calibri"/>
              </a:rPr>
              <a:t>institutional</a:t>
            </a:r>
            <a:r>
              <a:rPr sz="1700" b="1" spc="-6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governance.</a:t>
            </a:r>
            <a:r>
              <a:rPr sz="1700" b="1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Professors</a:t>
            </a:r>
            <a:r>
              <a:rPr sz="1700" spc="-6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should</a:t>
            </a:r>
            <a:r>
              <a:rPr sz="1700" spc="-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also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have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freedom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address</a:t>
            </a:r>
            <a:r>
              <a:rPr sz="1700" spc="-7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the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larger </a:t>
            </a:r>
            <a:r>
              <a:rPr sz="1700" dirty="0">
                <a:latin typeface="Calibri"/>
                <a:cs typeface="Calibri"/>
              </a:rPr>
              <a:t>community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with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regard</a:t>
            </a:r>
            <a:r>
              <a:rPr sz="1700" spc="-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any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matter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of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social,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political,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economic,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or</a:t>
            </a:r>
            <a:r>
              <a:rPr sz="1700" spc="-2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other</a:t>
            </a:r>
            <a:r>
              <a:rPr sz="1700" spc="-40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interest, </a:t>
            </a:r>
            <a:r>
              <a:rPr sz="1700" dirty="0">
                <a:latin typeface="Calibri"/>
                <a:cs typeface="Calibri"/>
              </a:rPr>
              <a:t>without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institutional</a:t>
            </a:r>
            <a:r>
              <a:rPr sz="1700" spc="-6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discipline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or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restraint,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save</a:t>
            </a:r>
            <a:r>
              <a:rPr sz="1700" spc="-4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response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to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fundamental</a:t>
            </a:r>
            <a:r>
              <a:rPr sz="1700" spc="-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violations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spc="-25" dirty="0">
                <a:latin typeface="Calibri"/>
                <a:cs typeface="Calibri"/>
              </a:rPr>
              <a:t>of </a:t>
            </a:r>
            <a:r>
              <a:rPr sz="1700" dirty="0">
                <a:latin typeface="Calibri"/>
                <a:cs typeface="Calibri"/>
              </a:rPr>
              <a:t>professional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ethics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or statements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that</a:t>
            </a:r>
            <a:r>
              <a:rPr sz="1700" spc="-1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suggest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disciplinary</a:t>
            </a:r>
            <a:r>
              <a:rPr sz="1700" spc="-35" dirty="0">
                <a:latin typeface="Calibri"/>
                <a:cs typeface="Calibri"/>
              </a:rPr>
              <a:t> </a:t>
            </a:r>
            <a:r>
              <a:rPr sz="1700" spc="-10" dirty="0">
                <a:latin typeface="Calibri"/>
                <a:cs typeface="Calibri"/>
              </a:rPr>
              <a:t>incompetence.”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Academic</a:t>
            </a:r>
            <a:r>
              <a:rPr spc="-10" dirty="0"/>
              <a:t> </a:t>
            </a:r>
            <a:r>
              <a:rPr dirty="0"/>
              <a:t>Freedom</a:t>
            </a:r>
            <a:r>
              <a:rPr spc="-20" dirty="0"/>
              <a:t> </a:t>
            </a:r>
            <a:r>
              <a:rPr dirty="0"/>
              <a:t>and </a:t>
            </a:r>
            <a:r>
              <a:rPr spc="-10" dirty="0"/>
              <a:t>Tenure</a:t>
            </a:r>
            <a:r>
              <a:rPr lang="en-US" spc="-10" dirty="0"/>
              <a:t>, 5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0000"/>
                </a:solidFill>
              </a:rPr>
              <a:t>1940</a:t>
            </a:r>
            <a:r>
              <a:rPr sz="1400" spc="-5" dirty="0">
                <a:solidFill>
                  <a:srgbClr val="000000"/>
                </a:solidFill>
              </a:rPr>
              <a:t> </a:t>
            </a:r>
            <a:r>
              <a:rPr sz="1400" i="1" dirty="0">
                <a:solidFill>
                  <a:srgbClr val="000000"/>
                </a:solidFill>
                <a:latin typeface="Calibri"/>
                <a:cs typeface="Calibri"/>
              </a:rPr>
              <a:t>Statement</a:t>
            </a:r>
            <a:r>
              <a:rPr sz="1400"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sz="1400"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000000"/>
                </a:solidFill>
                <a:latin typeface="Calibri"/>
                <a:cs typeface="Calibri"/>
              </a:rPr>
              <a:t>Principles</a:t>
            </a:r>
            <a:r>
              <a:rPr sz="1400" i="1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000000"/>
                </a:solidFill>
                <a:latin typeface="Calibri"/>
                <a:cs typeface="Calibri"/>
              </a:rPr>
              <a:t>on</a:t>
            </a:r>
            <a:r>
              <a:rPr sz="1400" i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000000"/>
                </a:solidFill>
                <a:latin typeface="Calibri"/>
                <a:cs typeface="Calibri"/>
              </a:rPr>
              <a:t>Academic</a:t>
            </a:r>
            <a:r>
              <a:rPr sz="1400" i="1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000000"/>
                </a:solidFill>
                <a:latin typeface="Calibri"/>
                <a:cs typeface="Calibri"/>
              </a:rPr>
              <a:t>Freedom</a:t>
            </a:r>
            <a:r>
              <a:rPr sz="1400" i="1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sz="1400" i="1" spc="-10" dirty="0">
                <a:solidFill>
                  <a:srgbClr val="000000"/>
                </a:solidFill>
                <a:latin typeface="Calibri"/>
                <a:cs typeface="Calibri"/>
              </a:rPr>
              <a:t> Tenure</a:t>
            </a:r>
            <a:endParaRPr sz="1400">
              <a:latin typeface="Calibri"/>
              <a:cs typeface="Calibri"/>
            </a:endParaRPr>
          </a:p>
          <a:p>
            <a:pPr marL="527685" marR="249554" indent="-515620">
              <a:lnSpc>
                <a:spcPct val="100000"/>
              </a:lnSpc>
              <a:spcBef>
                <a:spcPts val="1455"/>
              </a:spcBef>
              <a:buClr>
                <a:srgbClr val="FFFFFF"/>
              </a:buClr>
              <a:buSzPct val="128571"/>
              <a:buAutoNum type="arabicPeriod"/>
              <a:tabLst>
                <a:tab pos="527685" algn="l"/>
              </a:tabLst>
            </a:pPr>
            <a:r>
              <a:rPr sz="1400" dirty="0">
                <a:solidFill>
                  <a:srgbClr val="000000"/>
                </a:solidFill>
              </a:rPr>
              <a:t>“After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the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expiration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of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</a:t>
            </a:r>
            <a:r>
              <a:rPr sz="1400" spc="-1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probationary</a:t>
            </a:r>
            <a:r>
              <a:rPr sz="1400" spc="-1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period,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teachers or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investigators </a:t>
            </a:r>
            <a:r>
              <a:rPr sz="1400" dirty="0">
                <a:solidFill>
                  <a:srgbClr val="000000"/>
                </a:solidFill>
              </a:rPr>
              <a:t>[researchers]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should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spc="-20" dirty="0">
                <a:solidFill>
                  <a:srgbClr val="000000"/>
                </a:solidFill>
              </a:rPr>
              <a:t>have </a:t>
            </a:r>
            <a:r>
              <a:rPr sz="1400" dirty="0">
                <a:solidFill>
                  <a:srgbClr val="000000"/>
                </a:solidFill>
              </a:rPr>
              <a:t>permanent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or</a:t>
            </a:r>
            <a:r>
              <a:rPr sz="1400" spc="-5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continuous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tenure,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and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their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service</a:t>
            </a:r>
            <a:r>
              <a:rPr sz="1400" spc="-4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should</a:t>
            </a:r>
            <a:r>
              <a:rPr sz="1400" spc="-4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be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terminated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only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for</a:t>
            </a:r>
            <a:r>
              <a:rPr sz="1400" spc="-6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adequate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cause…”</a:t>
            </a:r>
            <a:endParaRPr sz="1400"/>
          </a:p>
          <a:p>
            <a:pPr marL="527685" indent="-514984">
              <a:lnSpc>
                <a:spcPct val="100000"/>
              </a:lnSpc>
              <a:spcBef>
                <a:spcPts val="1450"/>
              </a:spcBef>
              <a:buClr>
                <a:srgbClr val="FFFFFF"/>
              </a:buClr>
              <a:buSzPct val="128571"/>
              <a:buAutoNum type="arabicPeriod"/>
              <a:tabLst>
                <a:tab pos="527685" algn="l"/>
              </a:tabLst>
            </a:pPr>
            <a:r>
              <a:rPr sz="1400" dirty="0">
                <a:solidFill>
                  <a:srgbClr val="000000"/>
                </a:solidFill>
              </a:rPr>
              <a:t>“Beginning</a:t>
            </a:r>
            <a:r>
              <a:rPr sz="1400" spc="-1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with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appointment to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the</a:t>
            </a:r>
            <a:r>
              <a:rPr sz="1400" spc="-1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rank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of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full-</a:t>
            </a:r>
            <a:r>
              <a:rPr sz="1400" dirty="0">
                <a:solidFill>
                  <a:srgbClr val="000000"/>
                </a:solidFill>
              </a:rPr>
              <a:t>time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instructor...the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probationary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period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should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spc="-25" dirty="0">
                <a:solidFill>
                  <a:srgbClr val="000000"/>
                </a:solidFill>
              </a:rPr>
              <a:t>not</a:t>
            </a:r>
            <a:endParaRPr sz="1400"/>
          </a:p>
          <a:p>
            <a:pPr marL="527685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solidFill>
                  <a:srgbClr val="000000"/>
                </a:solidFill>
              </a:rPr>
              <a:t>exceed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seven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years....”</a:t>
            </a:r>
            <a:endParaRPr sz="1400"/>
          </a:p>
          <a:p>
            <a:pPr marL="527685" marR="5080" indent="-515620">
              <a:lnSpc>
                <a:spcPct val="102600"/>
              </a:lnSpc>
              <a:spcBef>
                <a:spcPts val="1395"/>
              </a:spcBef>
              <a:buClr>
                <a:srgbClr val="FFFFFF"/>
              </a:buClr>
              <a:buSzPct val="128571"/>
              <a:buAutoNum type="arabicPeriod" startAt="3"/>
              <a:tabLst>
                <a:tab pos="527685" algn="l"/>
              </a:tabLst>
            </a:pPr>
            <a:r>
              <a:rPr sz="1400" dirty="0">
                <a:solidFill>
                  <a:srgbClr val="000000"/>
                </a:solidFill>
              </a:rPr>
              <a:t>“Termination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for</a:t>
            </a:r>
            <a:r>
              <a:rPr sz="1400" spc="-4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cause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of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continuous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appointment,</a:t>
            </a:r>
            <a:r>
              <a:rPr sz="1400" spc="-1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or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the</a:t>
            </a:r>
            <a:r>
              <a:rPr sz="1400" spc="-1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dismissal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for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cause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of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teacher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previous</a:t>
            </a:r>
            <a:r>
              <a:rPr sz="1400" spc="-25" dirty="0">
                <a:solidFill>
                  <a:srgbClr val="000000"/>
                </a:solidFill>
              </a:rPr>
              <a:t> to </a:t>
            </a:r>
            <a:r>
              <a:rPr sz="1400" dirty="0">
                <a:solidFill>
                  <a:srgbClr val="000000"/>
                </a:solidFill>
              </a:rPr>
              <a:t>the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expiration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of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term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appointment,</a:t>
            </a:r>
            <a:r>
              <a:rPr sz="1400" spc="-1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should,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if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possible,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be</a:t>
            </a:r>
            <a:r>
              <a:rPr sz="1400" spc="-4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considered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by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both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faculty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committee </a:t>
            </a:r>
            <a:r>
              <a:rPr sz="1400" dirty="0">
                <a:solidFill>
                  <a:srgbClr val="000000"/>
                </a:solidFill>
              </a:rPr>
              <a:t>and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the</a:t>
            </a:r>
            <a:r>
              <a:rPr sz="1400" spc="-5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governing</a:t>
            </a:r>
            <a:r>
              <a:rPr sz="1400" spc="-1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board</a:t>
            </a:r>
            <a:r>
              <a:rPr sz="1400" spc="-3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of</a:t>
            </a:r>
            <a:r>
              <a:rPr sz="1400" spc="-3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the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institution”</a:t>
            </a:r>
            <a:r>
              <a:rPr sz="1400" spc="5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in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a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hearing</a:t>
            </a:r>
            <a:r>
              <a:rPr sz="1400" spc="-20" dirty="0">
                <a:solidFill>
                  <a:srgbClr val="000000"/>
                </a:solidFill>
              </a:rPr>
              <a:t> </a:t>
            </a:r>
            <a:r>
              <a:rPr sz="1400" dirty="0">
                <a:solidFill>
                  <a:srgbClr val="000000"/>
                </a:solidFill>
              </a:rPr>
              <a:t>of</a:t>
            </a:r>
            <a:r>
              <a:rPr sz="1400" spc="-25" dirty="0">
                <a:solidFill>
                  <a:srgbClr val="000000"/>
                </a:solidFill>
              </a:rPr>
              <a:t> </a:t>
            </a:r>
            <a:r>
              <a:rPr sz="1400" spc="-10" dirty="0">
                <a:solidFill>
                  <a:srgbClr val="000000"/>
                </a:solidFill>
              </a:rPr>
              <a:t>record</a:t>
            </a:r>
            <a:endParaRPr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0" y="4553711"/>
            <a:ext cx="914400" cy="405384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1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Academic</a:t>
            </a:r>
            <a:r>
              <a:rPr spc="-25" dirty="0"/>
              <a:t> </a:t>
            </a:r>
            <a:r>
              <a:rPr dirty="0"/>
              <a:t>Freedom</a:t>
            </a:r>
            <a:r>
              <a:rPr spc="-35" dirty="0"/>
              <a:t> </a:t>
            </a:r>
            <a:r>
              <a:rPr dirty="0"/>
              <a:t>and</a:t>
            </a:r>
            <a:r>
              <a:rPr spc="-5" dirty="0"/>
              <a:t> </a:t>
            </a:r>
            <a:r>
              <a:rPr spc="-10" dirty="0"/>
              <a:t>Governance</a:t>
            </a:r>
            <a:r>
              <a:rPr lang="en-US" spc="-10" dirty="0"/>
              <a:t>, 1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01161" rIns="0" bIns="0" rtlCol="0">
            <a:spAutoFit/>
          </a:bodyPr>
          <a:lstStyle/>
          <a:p>
            <a:pPr marL="3175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On</a:t>
            </a:r>
            <a:r>
              <a:rPr i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0000"/>
                </a:solidFill>
                <a:latin typeface="Calibri"/>
                <a:cs typeface="Calibri"/>
              </a:rPr>
              <a:t>Relationship</a:t>
            </a:r>
            <a:r>
              <a:rPr i="1" spc="-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i="1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Faculty</a:t>
            </a:r>
            <a:r>
              <a:rPr i="1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0000"/>
                </a:solidFill>
                <a:latin typeface="Calibri"/>
                <a:cs typeface="Calibri"/>
              </a:rPr>
              <a:t>Governance</a:t>
            </a:r>
            <a:r>
              <a:rPr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i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dirty="0">
                <a:solidFill>
                  <a:srgbClr val="000000"/>
                </a:solidFill>
                <a:latin typeface="Calibri"/>
                <a:cs typeface="Calibri"/>
              </a:rPr>
              <a:t>Academic</a:t>
            </a:r>
            <a:r>
              <a:rPr i="1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i="1" spc="-10" dirty="0">
                <a:solidFill>
                  <a:srgbClr val="000000"/>
                </a:solidFill>
                <a:latin typeface="Calibri"/>
                <a:cs typeface="Calibri"/>
              </a:rPr>
              <a:t>Freedom</a:t>
            </a:r>
          </a:p>
          <a:p>
            <a:pPr marL="345440" indent="-342265">
              <a:lnSpc>
                <a:spcPct val="100000"/>
              </a:lnSpc>
              <a:spcBef>
                <a:spcPts val="2430"/>
              </a:spcBef>
              <a:buSzPct val="90000"/>
              <a:buChar char="●"/>
              <a:tabLst>
                <a:tab pos="345440" algn="l"/>
              </a:tabLst>
            </a:pPr>
            <a:r>
              <a:rPr sz="2000" dirty="0">
                <a:solidFill>
                  <a:srgbClr val="000000"/>
                </a:solidFill>
              </a:rPr>
              <a:t>Faculty</a:t>
            </a:r>
            <a:r>
              <a:rPr sz="2000" spc="-20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participation</a:t>
            </a:r>
            <a:r>
              <a:rPr sz="2000" spc="-1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in</a:t>
            </a:r>
            <a:r>
              <a:rPr sz="2000" spc="-1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governance</a:t>
            </a:r>
            <a:r>
              <a:rPr sz="2000" spc="-3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is</a:t>
            </a:r>
            <a:r>
              <a:rPr sz="2000" spc="-10" dirty="0">
                <a:solidFill>
                  <a:srgbClr val="000000"/>
                </a:solidFill>
              </a:rPr>
              <a:t> “inextricably</a:t>
            </a:r>
            <a:r>
              <a:rPr sz="2000" spc="-2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linked”</a:t>
            </a:r>
            <a:r>
              <a:rPr sz="2000" spc="-1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to</a:t>
            </a:r>
            <a:r>
              <a:rPr sz="2000" spc="-15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academic</a:t>
            </a:r>
            <a:endParaRPr sz="2000"/>
          </a:p>
          <a:p>
            <a:pPr marL="917575">
              <a:lnSpc>
                <a:spcPct val="100000"/>
              </a:lnSpc>
            </a:pPr>
            <a:r>
              <a:rPr sz="2000" spc="-10" dirty="0">
                <a:solidFill>
                  <a:srgbClr val="000000"/>
                </a:solidFill>
              </a:rPr>
              <a:t>freedom.</a:t>
            </a:r>
            <a:endParaRPr sz="2000"/>
          </a:p>
          <a:p>
            <a:pPr marL="345440" marR="1138555" indent="-342900">
              <a:lnSpc>
                <a:spcPct val="100000"/>
              </a:lnSpc>
              <a:spcBef>
                <a:spcPts val="2405"/>
              </a:spcBef>
              <a:buSzPct val="90000"/>
              <a:buChar char="●"/>
              <a:tabLst>
                <a:tab pos="917575" algn="l"/>
              </a:tabLst>
            </a:pPr>
            <a:r>
              <a:rPr sz="2000" dirty="0">
                <a:solidFill>
                  <a:srgbClr val="000000"/>
                </a:solidFill>
              </a:rPr>
              <a:t>Maintaining</a:t>
            </a:r>
            <a:r>
              <a:rPr sz="2000" spc="-6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academic</a:t>
            </a:r>
            <a:r>
              <a:rPr sz="2000" spc="-6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freedom</a:t>
            </a:r>
            <a:r>
              <a:rPr sz="2000" spc="-6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requires</a:t>
            </a:r>
            <a:r>
              <a:rPr sz="2000" spc="-55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faculty</a:t>
            </a:r>
            <a:r>
              <a:rPr sz="2000" spc="-75" dirty="0">
                <a:solidFill>
                  <a:srgbClr val="000000"/>
                </a:solidFill>
              </a:rPr>
              <a:t> </a:t>
            </a:r>
            <a:r>
              <a:rPr sz="2000" spc="-10" dirty="0">
                <a:solidFill>
                  <a:srgbClr val="000000"/>
                </a:solidFill>
              </a:rPr>
              <a:t>participation</a:t>
            </a:r>
            <a:r>
              <a:rPr sz="2000" spc="-60" dirty="0">
                <a:solidFill>
                  <a:srgbClr val="000000"/>
                </a:solidFill>
              </a:rPr>
              <a:t> </a:t>
            </a:r>
            <a:r>
              <a:rPr sz="2000" spc="-25" dirty="0">
                <a:solidFill>
                  <a:srgbClr val="000000"/>
                </a:solidFill>
              </a:rPr>
              <a:t>in 	</a:t>
            </a:r>
            <a:r>
              <a:rPr sz="2000" spc="-10" dirty="0">
                <a:solidFill>
                  <a:srgbClr val="000000"/>
                </a:solidFill>
              </a:rPr>
              <a:t>governance.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1274</Words>
  <Application>Microsoft Office PowerPoint</Application>
  <PresentationFormat>On-screen Show (16:9)</PresentationFormat>
  <Paragraphs>97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Calibri</vt:lpstr>
      <vt:lpstr>Office Theme</vt:lpstr>
      <vt:lpstr>Academic Freedom, Tenure, and Program Discontinuance: An AAUP Primer</vt:lpstr>
      <vt:lpstr>Topics</vt:lpstr>
      <vt:lpstr>The Redbook</vt:lpstr>
      <vt:lpstr>Academic Freedom and Tenure, 1</vt:lpstr>
      <vt:lpstr>Academic Freedom and Tenure, 2</vt:lpstr>
      <vt:lpstr>Academic Freedom and Tenure, 3</vt:lpstr>
      <vt:lpstr>Academic Freedom and Tenure, 4</vt:lpstr>
      <vt:lpstr>Academic Freedom and Tenure, 5</vt:lpstr>
      <vt:lpstr>Academic Freedom and Governance, 1</vt:lpstr>
      <vt:lpstr>Academic Freedom and Governance, 2</vt:lpstr>
      <vt:lpstr>Recommended Institutional Regulations on Academic Freedom and Tenure</vt:lpstr>
      <vt:lpstr>Regulation 4d, “Discontinuance of Program or Department for Educational Reasons”</vt:lpstr>
      <vt:lpstr>Regulation 4d, “Discontinuance of a Program or Department for Educational Reasons”</vt:lpstr>
      <vt:lpstr>Regulation 4d(1)</vt:lpstr>
      <vt:lpstr>Regulation 4d.1</vt:lpstr>
      <vt:lpstr>Regulation 4d(2)</vt:lpstr>
      <vt:lpstr>Regulation 4d(3)</vt:lpstr>
      <vt:lpstr>Regulation 4d.3</vt:lpstr>
      <vt:lpstr>Regulation 4d(4)</vt:lpstr>
      <vt:lpstr>Regulation 4d.4</vt:lpstr>
      <vt:lpstr>Resources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DeCesare Academic Freedom, Tenure, Program DC</dc:title>
  <dc:creator>Michael DeCesare</dc:creator>
  <cp:lastModifiedBy>Hilary Tice</cp:lastModifiedBy>
  <cp:revision>1</cp:revision>
  <dcterms:created xsi:type="dcterms:W3CDTF">2026-04-19T23:03:32Z</dcterms:created>
  <dcterms:modified xsi:type="dcterms:W3CDTF">2026-04-19T23:34:08Z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2026-04-19T00:00:00Z</vt:filetime>
  </property>
  <property fmtid="{D5CDD505-2E9C-101B-9397-08002B2CF9AE}" pid="5" name="Producer">
    <vt:lpwstr>Microsoft® PowerPoint® for Microsoft 365</vt:lpwstr>
  </property>
</Properties>
</file>