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0" y="8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Tice" userId="383f4e1a-712d-4328-aee0-cab9a229d247" providerId="ADAL" clId="{63B0747F-4A6E-49A2-85E9-E0637BEBCE02}"/>
    <pc:docChg chg="undo custSel modSld">
      <pc:chgData name="Hilary Tice" userId="383f4e1a-712d-4328-aee0-cab9a229d247" providerId="ADAL" clId="{63B0747F-4A6E-49A2-85E9-E0637BEBCE02}" dt="2026-04-20T19:10:04.851" v="34" actId="20577"/>
      <pc:docMkLst>
        <pc:docMk/>
      </pc:docMkLst>
      <pc:sldChg chg="modSp">
        <pc:chgData name="Hilary Tice" userId="383f4e1a-712d-4328-aee0-cab9a229d247" providerId="ADAL" clId="{63B0747F-4A6E-49A2-85E9-E0637BEBCE02}" dt="2026-04-20T19:08:39.038" v="24" actId="20577"/>
        <pc:sldMkLst>
          <pc:docMk/>
          <pc:sldMk cId="0" sldId="261"/>
        </pc:sldMkLst>
        <pc:spChg chg="mod">
          <ac:chgData name="Hilary Tice" userId="383f4e1a-712d-4328-aee0-cab9a229d247" providerId="ADAL" clId="{63B0747F-4A6E-49A2-85E9-E0637BEBCE02}" dt="2026-04-20T19:08:39.038" v="24" actId="20577"/>
          <ac:spMkLst>
            <pc:docMk/>
            <pc:sldMk cId="0" sldId="261"/>
            <ac:spMk id="2" creationId="{00000000-0000-0000-0000-000000000000}"/>
          </ac:spMkLst>
        </pc:spChg>
      </pc:sldChg>
      <pc:sldChg chg="addSp delSp modSp">
        <pc:chgData name="Hilary Tice" userId="383f4e1a-712d-4328-aee0-cab9a229d247" providerId="ADAL" clId="{63B0747F-4A6E-49A2-85E9-E0637BEBCE02}" dt="2026-04-20T19:05:25.272" v="11" actId="13244"/>
        <pc:sldMkLst>
          <pc:docMk/>
          <pc:sldMk cId="0" sldId="265"/>
        </pc:sldMkLst>
        <pc:spChg chg="add del">
          <ac:chgData name="Hilary Tice" userId="383f4e1a-712d-4328-aee0-cab9a229d247" providerId="ADAL" clId="{63B0747F-4A6E-49A2-85E9-E0637BEBCE02}" dt="2026-04-20T19:02:52.077" v="2" actId="478"/>
          <ac:spMkLst>
            <pc:docMk/>
            <pc:sldMk cId="0" sldId="265"/>
            <ac:spMk id="3" creationId="{00000000-0000-0000-0000-000000000000}"/>
          </ac:spMkLst>
        </pc:spChg>
        <pc:spChg chg="del">
          <ac:chgData name="Hilary Tice" userId="383f4e1a-712d-4328-aee0-cab9a229d247" providerId="ADAL" clId="{63B0747F-4A6E-49A2-85E9-E0637BEBCE02}" dt="2026-04-20T19:02:57.632" v="3" actId="478"/>
          <ac:spMkLst>
            <pc:docMk/>
            <pc:sldMk cId="0" sldId="265"/>
            <ac:spMk id="4" creationId="{00000000-0000-0000-0000-000000000000}"/>
          </ac:spMkLst>
        </pc:spChg>
        <pc:spChg chg="del">
          <ac:chgData name="Hilary Tice" userId="383f4e1a-712d-4328-aee0-cab9a229d247" providerId="ADAL" clId="{63B0747F-4A6E-49A2-85E9-E0637BEBCE02}" dt="2026-04-20T19:02:59.640" v="4" actId="478"/>
          <ac:spMkLst>
            <pc:docMk/>
            <pc:sldMk cId="0" sldId="265"/>
            <ac:spMk id="5" creationId="{00000000-0000-0000-0000-000000000000}"/>
          </ac:spMkLst>
        </pc:spChg>
        <pc:spChg chg="del">
          <ac:chgData name="Hilary Tice" userId="383f4e1a-712d-4328-aee0-cab9a229d247" providerId="ADAL" clId="{63B0747F-4A6E-49A2-85E9-E0637BEBCE02}" dt="2026-04-20T19:03:02.915" v="5" actId="478"/>
          <ac:spMkLst>
            <pc:docMk/>
            <pc:sldMk cId="0" sldId="265"/>
            <ac:spMk id="6" creationId="{00000000-0000-0000-0000-000000000000}"/>
          </ac:spMkLst>
        </pc:spChg>
        <pc:spChg chg="del">
          <ac:chgData name="Hilary Tice" userId="383f4e1a-712d-4328-aee0-cab9a229d247" providerId="ADAL" clId="{63B0747F-4A6E-49A2-85E9-E0637BEBCE02}" dt="2026-04-20T19:03:04.388" v="6" actId="478"/>
          <ac:spMkLst>
            <pc:docMk/>
            <pc:sldMk cId="0" sldId="265"/>
            <ac:spMk id="7" creationId="{00000000-0000-0000-0000-000000000000}"/>
          </ac:spMkLst>
        </pc:spChg>
        <pc:spChg chg="del">
          <ac:chgData name="Hilary Tice" userId="383f4e1a-712d-4328-aee0-cab9a229d247" providerId="ADAL" clId="{63B0747F-4A6E-49A2-85E9-E0637BEBCE02}" dt="2026-04-20T19:03:08.933" v="8" actId="478"/>
          <ac:spMkLst>
            <pc:docMk/>
            <pc:sldMk cId="0" sldId="265"/>
            <ac:spMk id="11" creationId="{00000000-0000-0000-0000-000000000000}"/>
          </ac:spMkLst>
        </pc:spChg>
        <pc:grpChg chg="del">
          <ac:chgData name="Hilary Tice" userId="383f4e1a-712d-4328-aee0-cab9a229d247" providerId="ADAL" clId="{63B0747F-4A6E-49A2-85E9-E0637BEBCE02}" dt="2026-04-20T19:03:05.955" v="7" actId="478"/>
          <ac:grpSpMkLst>
            <pc:docMk/>
            <pc:sldMk cId="0" sldId="265"/>
            <ac:grpSpMk id="8" creationId="{00000000-0000-0000-0000-000000000000}"/>
          </ac:grpSpMkLst>
        </pc:grpChg>
        <pc:graphicFrameChg chg="mod">
          <ac:chgData name="Hilary Tice" userId="383f4e1a-712d-4328-aee0-cab9a229d247" providerId="ADAL" clId="{63B0747F-4A6E-49A2-85E9-E0637BEBCE02}" dt="2026-04-20T19:05:25.272" v="11" actId="13244"/>
          <ac:graphicFrameMkLst>
            <pc:docMk/>
            <pc:sldMk cId="0" sldId="265"/>
            <ac:graphicFrameMk id="19" creationId="{00000000-0000-0000-0000-000000000000}"/>
          </ac:graphicFrameMkLst>
        </pc:graphicFrameChg>
      </pc:sldChg>
      <pc:sldChg chg="modSp">
        <pc:chgData name="Hilary Tice" userId="383f4e1a-712d-4328-aee0-cab9a229d247" providerId="ADAL" clId="{63B0747F-4A6E-49A2-85E9-E0637BEBCE02}" dt="2026-04-20T19:09:11.151" v="25" actId="20577"/>
        <pc:sldMkLst>
          <pc:docMk/>
          <pc:sldMk cId="0" sldId="266"/>
        </pc:sldMkLst>
        <pc:spChg chg="mod">
          <ac:chgData name="Hilary Tice" userId="383f4e1a-712d-4328-aee0-cab9a229d247" providerId="ADAL" clId="{63B0747F-4A6E-49A2-85E9-E0637BEBCE02}" dt="2026-04-20T19:09:11.151" v="25" actId="20577"/>
          <ac:spMkLst>
            <pc:docMk/>
            <pc:sldMk cId="0" sldId="266"/>
            <ac:spMk id="2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9:19.205" v="27" actId="14100"/>
        <pc:sldMkLst>
          <pc:docMk/>
          <pc:sldMk cId="0" sldId="267"/>
        </pc:sldMkLst>
        <pc:spChg chg="mod">
          <ac:chgData name="Hilary Tice" userId="383f4e1a-712d-4328-aee0-cab9a229d247" providerId="ADAL" clId="{63B0747F-4A6E-49A2-85E9-E0637BEBCE02}" dt="2026-04-20T19:09:19.205" v="27" actId="14100"/>
          <ac:spMkLst>
            <pc:docMk/>
            <pc:sldMk cId="0" sldId="267"/>
            <ac:spMk id="2" creationId="{00000000-0000-0000-0000-000000000000}"/>
          </ac:spMkLst>
        </pc:spChg>
        <pc:spChg chg="mod">
          <ac:chgData name="Hilary Tice" userId="383f4e1a-712d-4328-aee0-cab9a229d247" providerId="ADAL" clId="{63B0747F-4A6E-49A2-85E9-E0637BEBCE02}" dt="2026-04-20T19:06:03.248" v="13"/>
          <ac:spMkLst>
            <pc:docMk/>
            <pc:sldMk cId="0" sldId="267"/>
            <ac:spMk id="4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9:35.310" v="29" actId="14100"/>
        <pc:sldMkLst>
          <pc:docMk/>
          <pc:sldMk cId="0" sldId="268"/>
        </pc:sldMkLst>
        <pc:spChg chg="mod">
          <ac:chgData name="Hilary Tice" userId="383f4e1a-712d-4328-aee0-cab9a229d247" providerId="ADAL" clId="{63B0747F-4A6E-49A2-85E9-E0637BEBCE02}" dt="2026-04-20T19:09:35.310" v="29" actId="14100"/>
          <ac:spMkLst>
            <pc:docMk/>
            <pc:sldMk cId="0" sldId="268"/>
            <ac:spMk id="2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9:39.261" v="30" actId="20577"/>
        <pc:sldMkLst>
          <pc:docMk/>
          <pc:sldMk cId="0" sldId="269"/>
        </pc:sldMkLst>
        <pc:spChg chg="mod">
          <ac:chgData name="Hilary Tice" userId="383f4e1a-712d-4328-aee0-cab9a229d247" providerId="ADAL" clId="{63B0747F-4A6E-49A2-85E9-E0637BEBCE02}" dt="2026-04-20T19:09:39.261" v="30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Hilary Tice" userId="383f4e1a-712d-4328-aee0-cab9a229d247" providerId="ADAL" clId="{63B0747F-4A6E-49A2-85E9-E0637BEBCE02}" dt="2026-04-20T19:03:23.235" v="10" actId="962"/>
          <ac:spMkLst>
            <pc:docMk/>
            <pc:sldMk cId="0" sldId="269"/>
            <ac:spMk id="4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6:43.205" v="15" actId="13244"/>
        <pc:sldMkLst>
          <pc:docMk/>
          <pc:sldMk cId="0" sldId="270"/>
        </pc:sldMkLst>
        <pc:spChg chg="mod">
          <ac:chgData name="Hilary Tice" userId="383f4e1a-712d-4328-aee0-cab9a229d247" providerId="ADAL" clId="{63B0747F-4A6E-49A2-85E9-E0637BEBCE02}" dt="2026-04-20T19:06:31.248" v="14" actId="13244"/>
          <ac:spMkLst>
            <pc:docMk/>
            <pc:sldMk cId="0" sldId="270"/>
            <ac:spMk id="3" creationId="{00000000-0000-0000-0000-000000000000}"/>
          </ac:spMkLst>
        </pc:spChg>
        <pc:spChg chg="mod">
          <ac:chgData name="Hilary Tice" userId="383f4e1a-712d-4328-aee0-cab9a229d247" providerId="ADAL" clId="{63B0747F-4A6E-49A2-85E9-E0637BEBCE02}" dt="2026-04-20T19:06:43.205" v="15" actId="13244"/>
          <ac:spMkLst>
            <pc:docMk/>
            <pc:sldMk cId="0" sldId="270"/>
            <ac:spMk id="6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9:48.220" v="31" actId="20577"/>
        <pc:sldMkLst>
          <pc:docMk/>
          <pc:sldMk cId="0" sldId="271"/>
        </pc:sldMkLst>
        <pc:spChg chg="mod">
          <ac:chgData name="Hilary Tice" userId="383f4e1a-712d-4328-aee0-cab9a229d247" providerId="ADAL" clId="{63B0747F-4A6E-49A2-85E9-E0637BEBCE02}" dt="2026-04-20T19:09:48.220" v="31" actId="20577"/>
          <ac:spMkLst>
            <pc:docMk/>
            <pc:sldMk cId="0" sldId="271"/>
            <ac:spMk id="2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9:52.600" v="32" actId="20577"/>
        <pc:sldMkLst>
          <pc:docMk/>
          <pc:sldMk cId="0" sldId="272"/>
        </pc:sldMkLst>
        <pc:spChg chg="mod">
          <ac:chgData name="Hilary Tice" userId="383f4e1a-712d-4328-aee0-cab9a229d247" providerId="ADAL" clId="{63B0747F-4A6E-49A2-85E9-E0637BEBCE02}" dt="2026-04-20T19:09:52.600" v="32" actId="20577"/>
          <ac:spMkLst>
            <pc:docMk/>
            <pc:sldMk cId="0" sldId="272"/>
            <ac:spMk id="2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07:19.069" v="16" actId="13244"/>
        <pc:sldMkLst>
          <pc:docMk/>
          <pc:sldMk cId="0" sldId="273"/>
        </pc:sldMkLst>
        <pc:graphicFrameChg chg="mod">
          <ac:chgData name="Hilary Tice" userId="383f4e1a-712d-4328-aee0-cab9a229d247" providerId="ADAL" clId="{63B0747F-4A6E-49A2-85E9-E0637BEBCE02}" dt="2026-04-20T19:07:19.069" v="16" actId="13244"/>
          <ac:graphicFrameMkLst>
            <pc:docMk/>
            <pc:sldMk cId="0" sldId="273"/>
            <ac:graphicFrameMk id="4" creationId="{00000000-0000-0000-0000-000000000000}"/>
          </ac:graphicFrameMkLst>
        </pc:graphicFrameChg>
      </pc:sldChg>
      <pc:sldChg chg="modSp">
        <pc:chgData name="Hilary Tice" userId="383f4e1a-712d-4328-aee0-cab9a229d247" providerId="ADAL" clId="{63B0747F-4A6E-49A2-85E9-E0637BEBCE02}" dt="2026-04-20T19:07:29.631" v="17" actId="13244"/>
        <pc:sldMkLst>
          <pc:docMk/>
          <pc:sldMk cId="0" sldId="274"/>
        </pc:sldMkLst>
        <pc:graphicFrameChg chg="mod">
          <ac:chgData name="Hilary Tice" userId="383f4e1a-712d-4328-aee0-cab9a229d247" providerId="ADAL" clId="{63B0747F-4A6E-49A2-85E9-E0637BEBCE02}" dt="2026-04-20T19:07:29.631" v="17" actId="13244"/>
          <ac:graphicFrameMkLst>
            <pc:docMk/>
            <pc:sldMk cId="0" sldId="274"/>
            <ac:graphicFrameMk id="4" creationId="{00000000-0000-0000-0000-000000000000}"/>
          </ac:graphicFrameMkLst>
        </pc:graphicFrameChg>
      </pc:sldChg>
      <pc:sldChg chg="modSp">
        <pc:chgData name="Hilary Tice" userId="383f4e1a-712d-4328-aee0-cab9a229d247" providerId="ADAL" clId="{63B0747F-4A6E-49A2-85E9-E0637BEBCE02}" dt="2026-04-20T19:10:01.388" v="33" actId="20577"/>
        <pc:sldMkLst>
          <pc:docMk/>
          <pc:sldMk cId="0" sldId="275"/>
        </pc:sldMkLst>
        <pc:spChg chg="mod">
          <ac:chgData name="Hilary Tice" userId="383f4e1a-712d-4328-aee0-cab9a229d247" providerId="ADAL" clId="{63B0747F-4A6E-49A2-85E9-E0637BEBCE02}" dt="2026-04-20T19:10:01.388" v="33" actId="20577"/>
          <ac:spMkLst>
            <pc:docMk/>
            <pc:sldMk cId="0" sldId="275"/>
            <ac:spMk id="2" creationId="{00000000-0000-0000-0000-000000000000}"/>
          </ac:spMkLst>
        </pc:spChg>
      </pc:sldChg>
      <pc:sldChg chg="modSp">
        <pc:chgData name="Hilary Tice" userId="383f4e1a-712d-4328-aee0-cab9a229d247" providerId="ADAL" clId="{63B0747F-4A6E-49A2-85E9-E0637BEBCE02}" dt="2026-04-20T19:10:04.851" v="34" actId="20577"/>
        <pc:sldMkLst>
          <pc:docMk/>
          <pc:sldMk cId="0" sldId="276"/>
        </pc:sldMkLst>
        <pc:spChg chg="mod">
          <ac:chgData name="Hilary Tice" userId="383f4e1a-712d-4328-aee0-cab9a229d247" providerId="ADAL" clId="{63B0747F-4A6E-49A2-85E9-E0637BEBCE02}" dt="2026-04-20T19:10:04.851" v="34" actId="20577"/>
          <ac:spMkLst>
            <pc:docMk/>
            <pc:sldMk cId="0" sldId="27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46326" y="1921256"/>
            <a:ext cx="6451346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896107" y="3795979"/>
            <a:ext cx="3351784" cy="1196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66802"/>
            <a:ext cx="8811895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84782" y="1100836"/>
            <a:ext cx="4998720" cy="3644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rhorer@ulm.edu" TargetMode="External"/><Relationship Id="rId2" Type="http://schemas.openxmlformats.org/officeDocument/2006/relationships/hyperlink" Target="mailto:hill@ulm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3144" marR="5080" indent="-1021080">
              <a:lnSpc>
                <a:spcPct val="100000"/>
              </a:lnSpc>
              <a:spcBef>
                <a:spcPts val="95"/>
              </a:spcBef>
            </a:pPr>
            <a:r>
              <a:rPr sz="4400" b="1" dirty="0">
                <a:latin typeface="Calibri"/>
                <a:cs typeface="Calibri"/>
              </a:rPr>
              <a:t>Faculty</a:t>
            </a:r>
            <a:r>
              <a:rPr sz="4400" b="1" spc="-114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Career</a:t>
            </a:r>
            <a:r>
              <a:rPr sz="4400" b="1" spc="-114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and</a:t>
            </a:r>
            <a:r>
              <a:rPr sz="4400" b="1" spc="-110" dirty="0">
                <a:latin typeface="Calibri"/>
                <a:cs typeface="Calibri"/>
              </a:rPr>
              <a:t> </a:t>
            </a:r>
            <a:r>
              <a:rPr sz="4400" b="1" spc="-10" dirty="0">
                <a:latin typeface="Calibri"/>
                <a:cs typeface="Calibri"/>
              </a:rPr>
              <a:t>Personal </a:t>
            </a:r>
            <a:r>
              <a:rPr sz="4400" b="1" dirty="0">
                <a:latin typeface="Calibri"/>
                <a:cs typeface="Calibri"/>
              </a:rPr>
              <a:t>Satisfaction</a:t>
            </a:r>
            <a:r>
              <a:rPr sz="4400" b="1" spc="-215" dirty="0">
                <a:latin typeface="Calibri"/>
                <a:cs typeface="Calibri"/>
              </a:rPr>
              <a:t> </a:t>
            </a:r>
            <a:r>
              <a:rPr sz="4400" b="1" spc="-10" dirty="0">
                <a:latin typeface="Calibri"/>
                <a:cs typeface="Calibri"/>
              </a:rPr>
              <a:t>Survey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0" marR="5080" indent="-672465">
              <a:lnSpc>
                <a:spcPct val="120000"/>
              </a:lnSpc>
              <a:spcBef>
                <a:spcPts val="100"/>
              </a:spcBef>
            </a:pPr>
            <a:r>
              <a:rPr sz="3200" b="1" dirty="0">
                <a:latin typeface="Calibri"/>
                <a:cs typeface="Calibri"/>
              </a:rPr>
              <a:t>ULM</a:t>
            </a:r>
            <a:r>
              <a:rPr sz="3200" b="1" spc="-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Faculty</a:t>
            </a:r>
            <a:r>
              <a:rPr sz="3200" b="1" spc="-9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Senate </a:t>
            </a:r>
            <a:r>
              <a:rPr sz="3200" b="1" dirty="0">
                <a:latin typeface="Calibri"/>
                <a:cs typeface="Calibri"/>
              </a:rPr>
              <a:t>Spring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2011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4939" y="173735"/>
            <a:ext cx="8336915" cy="7213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85115" marR="5080" indent="-273050">
              <a:lnSpc>
                <a:spcPts val="2600"/>
              </a:lnSpc>
              <a:spcBef>
                <a:spcPts val="420"/>
              </a:spcBef>
            </a:pPr>
            <a:r>
              <a:rPr dirty="0"/>
              <a:t>1.</a:t>
            </a:r>
            <a:r>
              <a:rPr spc="-55" dirty="0"/>
              <a:t> </a:t>
            </a:r>
            <a:r>
              <a:rPr dirty="0"/>
              <a:t>All</a:t>
            </a:r>
            <a:r>
              <a:rPr spc="-50" dirty="0"/>
              <a:t> </a:t>
            </a:r>
            <a:r>
              <a:rPr dirty="0"/>
              <a:t>things</a:t>
            </a:r>
            <a:r>
              <a:rPr spc="-50" dirty="0"/>
              <a:t> </a:t>
            </a:r>
            <a:r>
              <a:rPr spc="-10" dirty="0"/>
              <a:t>considered,</a:t>
            </a:r>
            <a:r>
              <a:rPr spc="-30" dirty="0"/>
              <a:t> </a:t>
            </a:r>
            <a:r>
              <a:rPr dirty="0"/>
              <a:t>how</a:t>
            </a:r>
            <a:r>
              <a:rPr spc="-50" dirty="0"/>
              <a:t> </a:t>
            </a:r>
            <a:r>
              <a:rPr dirty="0"/>
              <a:t>satisfied</a:t>
            </a:r>
            <a:r>
              <a:rPr spc="-40" dirty="0"/>
              <a:t> </a:t>
            </a:r>
            <a:r>
              <a:rPr dirty="0"/>
              <a:t>are</a:t>
            </a:r>
            <a:r>
              <a:rPr spc="-35" dirty="0"/>
              <a:t> </a:t>
            </a:r>
            <a:r>
              <a:rPr dirty="0"/>
              <a:t>you</a:t>
            </a:r>
            <a:r>
              <a:rPr spc="-45" dirty="0"/>
              <a:t> </a:t>
            </a:r>
            <a:r>
              <a:rPr dirty="0"/>
              <a:t>with</a:t>
            </a:r>
            <a:r>
              <a:rPr spc="-55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job</a:t>
            </a:r>
            <a:r>
              <a:rPr spc="-45" dirty="0"/>
              <a:t> </a:t>
            </a:r>
            <a:r>
              <a:rPr dirty="0"/>
              <a:t>at</a:t>
            </a:r>
            <a:r>
              <a:rPr spc="-45" dirty="0"/>
              <a:t> </a:t>
            </a:r>
            <a:r>
              <a:rPr spc="-25" dirty="0"/>
              <a:t>ULM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5</a:t>
            </a:r>
            <a:r>
              <a:rPr spc="-65" dirty="0"/>
              <a:t> </a:t>
            </a:r>
            <a:r>
              <a:rPr dirty="0"/>
              <a:t>being</a:t>
            </a:r>
            <a:r>
              <a:rPr spc="-50" dirty="0"/>
              <a:t> </a:t>
            </a:r>
            <a:r>
              <a:rPr dirty="0"/>
              <a:t>“Very</a:t>
            </a:r>
            <a:r>
              <a:rPr spc="-45" dirty="0"/>
              <a:t> </a:t>
            </a:r>
            <a:r>
              <a:rPr dirty="0"/>
              <a:t>Satified”</a:t>
            </a:r>
            <a:r>
              <a:rPr spc="-5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dirty="0"/>
              <a:t>1</a:t>
            </a:r>
            <a:r>
              <a:rPr spc="-70" dirty="0"/>
              <a:t> </a:t>
            </a:r>
            <a:r>
              <a:rPr dirty="0"/>
              <a:t>being</a:t>
            </a:r>
            <a:r>
              <a:rPr spc="-50" dirty="0"/>
              <a:t> </a:t>
            </a:r>
            <a:r>
              <a:rPr dirty="0"/>
              <a:t>“Not</a:t>
            </a:r>
            <a:r>
              <a:rPr spc="-70" dirty="0"/>
              <a:t> </a:t>
            </a:r>
            <a:r>
              <a:rPr dirty="0"/>
              <a:t>Satisfied</a:t>
            </a:r>
            <a:r>
              <a:rPr spc="-55" dirty="0"/>
              <a:t> </a:t>
            </a:r>
            <a:r>
              <a:rPr dirty="0"/>
              <a:t>At</a:t>
            </a:r>
            <a:r>
              <a:rPr spc="-60" dirty="0"/>
              <a:t> </a:t>
            </a:r>
            <a:r>
              <a:rPr spc="-10" dirty="0"/>
              <a:t>All”?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744976" y="2156777"/>
            <a:ext cx="161290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980440" algn="l"/>
              </a:tabLst>
            </a:pPr>
            <a:r>
              <a:rPr sz="2800" spc="-20" dirty="0">
                <a:latin typeface="Calibri"/>
                <a:cs typeface="Calibri"/>
              </a:rPr>
              <a:t>17.6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41.2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35653" y="2801683"/>
            <a:ext cx="152273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889635" algn="l"/>
              </a:tabLst>
            </a:pPr>
            <a:r>
              <a:rPr sz="2800" spc="-25" dirty="0">
                <a:latin typeface="Calibri"/>
                <a:cs typeface="Calibri"/>
              </a:rPr>
              <a:t>6.4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36.2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44976" y="3446843"/>
            <a:ext cx="161290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980440" algn="l"/>
              </a:tabLst>
            </a:pPr>
            <a:r>
              <a:rPr sz="2800" spc="-20" dirty="0">
                <a:latin typeface="Calibri"/>
                <a:cs typeface="Calibri"/>
              </a:rPr>
              <a:t>23.5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47.1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44976" y="4091749"/>
            <a:ext cx="161290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980440" algn="l"/>
              </a:tabLst>
            </a:pPr>
            <a:r>
              <a:rPr sz="2800" spc="-20" dirty="0">
                <a:latin typeface="Calibri"/>
                <a:cs typeface="Calibri"/>
              </a:rPr>
              <a:t>15.4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53.8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44976" y="4736909"/>
            <a:ext cx="161290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980440" algn="l"/>
              </a:tabLst>
            </a:pPr>
            <a:r>
              <a:rPr sz="2800" spc="-20" dirty="0">
                <a:latin typeface="Calibri"/>
                <a:cs typeface="Calibri"/>
              </a:rPr>
              <a:t>20.0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33.3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80358" y="5381878"/>
            <a:ext cx="134239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5"/>
              </a:lnSpc>
              <a:tabLst>
                <a:tab pos="981075" algn="l"/>
              </a:tabLst>
            </a:pPr>
            <a:r>
              <a:rPr sz="2800" spc="-25" dirty="0">
                <a:latin typeface="Calibri"/>
                <a:cs typeface="Calibri"/>
              </a:rPr>
              <a:t>40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35" dirty="0">
                <a:latin typeface="Calibri"/>
                <a:cs typeface="Calibri"/>
              </a:rPr>
              <a:t>40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44976" y="6026975"/>
            <a:ext cx="161290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60"/>
              </a:lnSpc>
              <a:tabLst>
                <a:tab pos="980440" algn="l"/>
              </a:tabLst>
            </a:pPr>
            <a:r>
              <a:rPr sz="2800" spc="-20" dirty="0">
                <a:latin typeface="Calibri"/>
                <a:cs typeface="Calibri"/>
              </a:rPr>
              <a:t>22.7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54.5</a:t>
            </a:r>
            <a:endParaRPr sz="2800">
              <a:latin typeface="Calibri"/>
              <a:cs typeface="Calibri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666750" y="1200150"/>
          <a:ext cx="8122918" cy="5273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3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0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0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7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Constituency</a:t>
                      </a:r>
                      <a:r>
                        <a:rPr sz="2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784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67970"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2800" b="1" spc="-50" dirty="0">
                          <a:latin typeface="Calibri"/>
                          <a:cs typeface="Calibri"/>
                        </a:rPr>
                        <a:t>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454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2800" b="1" spc="-50" dirty="0">
                          <a:latin typeface="Calibri"/>
                          <a:cs typeface="Calibri"/>
                        </a:rPr>
                        <a:t>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45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2800" b="1" spc="-50" dirty="0">
                          <a:latin typeface="Calibri"/>
                          <a:cs typeface="Calibri"/>
                        </a:rPr>
                        <a:t>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45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2800" b="1" spc="-50" dirty="0">
                          <a:latin typeface="Calibri"/>
                          <a:cs typeface="Calibri"/>
                        </a:rPr>
                        <a:t>2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45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2800" b="1" spc="-50" dirty="0">
                          <a:latin typeface="Calibri"/>
                          <a:cs typeface="Calibri"/>
                        </a:rPr>
                        <a:t>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45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All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Groups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58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.8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26.7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8.4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6.1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CAS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42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.6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40.4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10.6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6.4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CBA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70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.6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23.5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5.9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CHS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69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15.4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7.7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7.7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CEHD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53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.3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6.7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20.0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20.0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Library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80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6286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20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Pharmacy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7375" marR="16700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77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3200" spc="-25" dirty="0">
                          <a:latin typeface="Arial"/>
                          <a:cs typeface="Arial"/>
                        </a:rPr>
                        <a:t>.2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13.6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4.5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4.5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66802"/>
            <a:ext cx="8811895" cy="520398"/>
          </a:xfrm>
          <a:prstGeom prst="rect">
            <a:avLst/>
          </a:prstGeom>
        </p:spPr>
        <p:txBody>
          <a:bodyPr vert="horz" wrap="square" lIns="0" tIns="149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</a:t>
            </a:r>
            <a:r>
              <a:rPr lang="en-US" dirty="0"/>
              <a:t>a</a:t>
            </a:r>
            <a:r>
              <a:rPr dirty="0"/>
              <a:t>.</a:t>
            </a:r>
            <a:r>
              <a:rPr spc="-7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following</a:t>
            </a:r>
            <a:r>
              <a:rPr spc="-75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adequate</a:t>
            </a:r>
            <a:r>
              <a:rPr spc="-50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dirty="0"/>
              <a:t>help</a:t>
            </a:r>
            <a:r>
              <a:rPr spc="-60" dirty="0"/>
              <a:t> </a:t>
            </a:r>
            <a:r>
              <a:rPr dirty="0"/>
              <a:t>me</a:t>
            </a:r>
            <a:r>
              <a:rPr spc="-50" dirty="0"/>
              <a:t> </a:t>
            </a:r>
            <a:r>
              <a:rPr dirty="0"/>
              <a:t>meet</a:t>
            </a:r>
            <a:r>
              <a:rPr spc="-60" dirty="0"/>
              <a:t> </a:t>
            </a:r>
            <a:r>
              <a:rPr dirty="0"/>
              <a:t>my</a:t>
            </a:r>
            <a:r>
              <a:rPr spc="-70" dirty="0"/>
              <a:t> </a:t>
            </a:r>
            <a:r>
              <a:rPr dirty="0"/>
              <a:t>job</a:t>
            </a:r>
            <a:r>
              <a:rPr spc="-55" dirty="0"/>
              <a:t> </a:t>
            </a:r>
            <a:r>
              <a:rPr spc="-10" dirty="0"/>
              <a:t>responsibilities.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2437" y="833437"/>
          <a:ext cx="8306435" cy="4118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83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3761740" algn="l"/>
                        </a:tabLst>
                      </a:pPr>
                      <a:r>
                        <a:rPr sz="3600" b="1" baseline="1157" dirty="0">
                          <a:latin typeface="Calibri"/>
                          <a:cs typeface="Calibri"/>
                        </a:rPr>
                        <a:t>Items</a:t>
                      </a:r>
                      <a:r>
                        <a:rPr sz="3600" b="1" spc="-89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3600" b="1" spc="-89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3600" b="1" spc="-82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u="sng" baseline="1157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not</a:t>
                      </a:r>
                      <a:r>
                        <a:rPr sz="3600" b="1" u="none" spc="-97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u="none" spc="-15" baseline="1157" dirty="0"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3600" b="1" u="none" baseline="115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u="none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u="none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u="none" spc="-20" dirty="0">
                          <a:latin typeface="Calibri"/>
                          <a:cs typeface="Calibri"/>
                        </a:rPr>
                        <a:t> 128)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480"/>
                        </a:lnSpc>
                      </a:pPr>
                      <a:r>
                        <a:rPr sz="3600" b="1" spc="-37" baseline="-13888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30" dirty="0">
                          <a:latin typeface="Calibri"/>
                          <a:cs typeface="Calibri"/>
                        </a:rPr>
                        <a:t>Travel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funds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54.8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professional/career</a:t>
                      </a:r>
                      <a:r>
                        <a:rPr sz="2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2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53.9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Assistance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grant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writing/preparation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grant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budgets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50.4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5850890" algn="l"/>
                        </a:tabLst>
                      </a:pPr>
                      <a:r>
                        <a:rPr sz="3450" spc="-15" baseline="-3623" dirty="0">
                          <a:latin typeface="Calibri"/>
                          <a:cs typeface="Calibri"/>
                        </a:rPr>
                        <a:t>Supplies</a:t>
                      </a:r>
                      <a:r>
                        <a:rPr sz="2250" b="1" spc="-15" baseline="16666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16666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AS,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EHD,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46.9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09"/>
                        </a:spcBef>
                        <a:tabLst>
                          <a:tab pos="6294755" algn="l"/>
                        </a:tabLst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Access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information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funding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opportunities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EHD, </a:t>
                      </a:r>
                      <a:r>
                        <a:rPr sz="18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PH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46.0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6904355" algn="l"/>
                        </a:tabLst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Library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spc="-37" baseline="154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2700" baseline="1543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43.2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5826125" algn="l"/>
                        </a:tabLst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Equipment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updates/upgrades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baseline="4629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AS, EHD, </a:t>
                      </a:r>
                      <a:r>
                        <a:rPr sz="2700" b="1" spc="-37" baseline="4629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Lib</a:t>
                      </a:r>
                      <a:endParaRPr sz="2700" baseline="4629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41.7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6904355" algn="l"/>
                        </a:tabLst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Equipment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spc="-37" baseline="3086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2700" baseline="3086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41.4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58140" y="5036058"/>
            <a:ext cx="8392795" cy="1677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30480" indent="-1143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5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Percent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combined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“Tend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Disagree”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“Strongly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Disagree”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responses.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Basis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priority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issues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faculty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ULM.</a:t>
            </a:r>
            <a:endParaRPr sz="1600">
              <a:latin typeface="Arial"/>
              <a:cs typeface="Arial"/>
            </a:endParaRPr>
          </a:p>
          <a:p>
            <a:pPr marL="209550" marR="323215" indent="-171450">
              <a:lnSpc>
                <a:spcPct val="100000"/>
              </a:lnSpc>
              <a:spcBef>
                <a:spcPts val="735"/>
              </a:spcBef>
            </a:pPr>
            <a:r>
              <a:rPr sz="1800" b="1" baseline="25462" dirty="0">
                <a:latin typeface="Arial"/>
                <a:cs typeface="Arial"/>
              </a:rPr>
              <a:t>2</a:t>
            </a:r>
            <a:r>
              <a:rPr sz="1800" b="1" spc="-37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respondents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gender,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57.4%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females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52.4%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males,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respectively,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strongly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statement.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Female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mode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was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SD.</a:t>
            </a:r>
            <a:endParaRPr sz="1600">
              <a:latin typeface="Arial"/>
              <a:cs typeface="Arial"/>
            </a:endParaRPr>
          </a:p>
          <a:p>
            <a:pPr marL="209550" marR="335280" indent="-171450">
              <a:lnSpc>
                <a:spcPct val="100000"/>
              </a:lnSpc>
              <a:spcBef>
                <a:spcPts val="750"/>
              </a:spcBef>
            </a:pPr>
            <a:r>
              <a:rPr sz="1800" b="1" baseline="25462" dirty="0">
                <a:latin typeface="Arial"/>
                <a:cs typeface="Arial"/>
              </a:rPr>
              <a:t>3</a:t>
            </a:r>
            <a:r>
              <a:rPr sz="1800" b="1" spc="-2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These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concerns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seem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discipline-</a:t>
            </a:r>
            <a:r>
              <a:rPr sz="1600" dirty="0">
                <a:latin typeface="Arial"/>
                <a:cs typeface="Arial"/>
              </a:rPr>
              <a:t>related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(suggested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number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“Not</a:t>
            </a:r>
            <a:r>
              <a:rPr sz="1600" spc="-1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Applicable” </a:t>
            </a:r>
            <a:r>
              <a:rPr sz="1600" dirty="0">
                <a:latin typeface="Arial"/>
                <a:cs typeface="Arial"/>
              </a:rPr>
              <a:t>responses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college-</a:t>
            </a:r>
            <a:r>
              <a:rPr sz="1600" dirty="0">
                <a:latin typeface="Arial"/>
                <a:cs typeface="Arial"/>
              </a:rPr>
              <a:t>specific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analyses).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8" y="51308"/>
            <a:ext cx="906526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</a:t>
            </a:r>
            <a:r>
              <a:rPr lang="en-US" dirty="0"/>
              <a:t>b</a:t>
            </a:r>
            <a:r>
              <a:rPr dirty="0"/>
              <a:t>.</a:t>
            </a:r>
            <a:r>
              <a:rPr spc="-7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following</a:t>
            </a:r>
            <a:r>
              <a:rPr spc="-75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adequate</a:t>
            </a:r>
            <a:r>
              <a:rPr spc="-50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dirty="0"/>
              <a:t>help</a:t>
            </a:r>
            <a:r>
              <a:rPr spc="-60" dirty="0"/>
              <a:t> </a:t>
            </a:r>
            <a:r>
              <a:rPr dirty="0"/>
              <a:t>me</a:t>
            </a:r>
            <a:r>
              <a:rPr spc="-50" dirty="0"/>
              <a:t> </a:t>
            </a:r>
            <a:r>
              <a:rPr dirty="0"/>
              <a:t>meet</a:t>
            </a:r>
            <a:r>
              <a:rPr spc="-60" dirty="0"/>
              <a:t> </a:t>
            </a:r>
            <a:r>
              <a:rPr dirty="0"/>
              <a:t>my</a:t>
            </a:r>
            <a:r>
              <a:rPr spc="-70" dirty="0"/>
              <a:t> </a:t>
            </a:r>
            <a:r>
              <a:rPr dirty="0"/>
              <a:t>job</a:t>
            </a:r>
            <a:r>
              <a:rPr spc="-55" dirty="0"/>
              <a:t> </a:t>
            </a:r>
            <a:r>
              <a:rPr spc="-10" dirty="0"/>
              <a:t>responsibilities.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6725" y="668781"/>
          <a:ext cx="7780654" cy="5104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2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7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670">
                <a:tc>
                  <a:txBody>
                    <a:bodyPr/>
                    <a:lstStyle/>
                    <a:p>
                      <a:pPr>
                        <a:lnSpc>
                          <a:spcPts val="1850"/>
                        </a:lnSpc>
                      </a:pPr>
                      <a:r>
                        <a:rPr sz="2200" b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2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50%</a:t>
                      </a:r>
                      <a:r>
                        <a:rPr sz="2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respondents</a:t>
                      </a:r>
                      <a:r>
                        <a:rPr sz="2175" b="1" spc="-15" baseline="21072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: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Clerical/secretarial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assistance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ts val="2605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Hardware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spc="-25" dirty="0">
                          <a:latin typeface="Calibri"/>
                          <a:cs typeface="Calibri"/>
                        </a:rPr>
                        <a:t>Textbook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selection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2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ordering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process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Moodle/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Help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Desk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2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upgrades/maintenance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Software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Physical</a:t>
                      </a:r>
                      <a:r>
                        <a:rPr sz="2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conditions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classrooms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Class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size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(#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enrolled)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University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Mail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Services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ts val="2350"/>
                        </a:lnSpc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Equipment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availability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Access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special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needs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>
                        <a:lnSpc>
                          <a:spcPts val="2345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Access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audio-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visual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equipment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assistants/Teaching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assistants</a:t>
                      </a:r>
                      <a:endParaRPr sz="22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4805">
                <a:tc gridSpan="2"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Support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student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evaluation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line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classes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170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Physical</a:t>
                      </a:r>
                      <a:r>
                        <a:rPr sz="2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conditions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laboratories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Access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building/room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keys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170">
                <a:tc gridSpan="2"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University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Computing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Center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2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Services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Telephone</a:t>
                      </a:r>
                      <a:r>
                        <a:rPr sz="22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services/voice</a:t>
                      </a:r>
                      <a:r>
                        <a:rPr sz="2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mail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Space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housing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animals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725" y="904113"/>
            <a:ext cx="4108450" cy="25400"/>
          </a:xfrm>
          <a:custGeom>
            <a:avLst/>
            <a:gdLst/>
            <a:ahLst/>
            <a:cxnLst/>
            <a:rect l="l" t="t" r="r" b="b"/>
            <a:pathLst>
              <a:path w="4108450" h="25400">
                <a:moveTo>
                  <a:pt x="4107941" y="0"/>
                </a:moveTo>
                <a:lnTo>
                  <a:pt x="0" y="0"/>
                </a:lnTo>
                <a:lnTo>
                  <a:pt x="0" y="25146"/>
                </a:lnTo>
                <a:lnTo>
                  <a:pt x="4107941" y="25146"/>
                </a:lnTo>
                <a:lnTo>
                  <a:pt x="41079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4340" y="5996685"/>
            <a:ext cx="68516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2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Excluding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college-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gender-</a:t>
            </a:r>
            <a:r>
              <a:rPr sz="1600" dirty="0">
                <a:latin typeface="Arial"/>
                <a:cs typeface="Arial"/>
              </a:rPr>
              <a:t>specific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issues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on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previous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slide.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8" y="127508"/>
            <a:ext cx="792226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</a:t>
            </a:r>
            <a:r>
              <a:rPr lang="en-US" dirty="0"/>
              <a:t>a</a:t>
            </a:r>
            <a:r>
              <a:rPr dirty="0"/>
              <a:t>.</a:t>
            </a:r>
            <a:r>
              <a:rPr spc="-60" dirty="0"/>
              <a:t> </a:t>
            </a:r>
            <a:r>
              <a:rPr dirty="0"/>
              <a:t>I</a:t>
            </a:r>
            <a:r>
              <a:rPr spc="-60" dirty="0"/>
              <a:t> </a:t>
            </a:r>
            <a:r>
              <a:rPr dirty="0"/>
              <a:t>am</a:t>
            </a:r>
            <a:r>
              <a:rPr spc="-55" dirty="0"/>
              <a:t> </a:t>
            </a:r>
            <a:r>
              <a:rPr dirty="0"/>
              <a:t>currently</a:t>
            </a:r>
            <a:r>
              <a:rPr spc="-45" dirty="0"/>
              <a:t> </a:t>
            </a:r>
            <a:r>
              <a:rPr dirty="0"/>
              <a:t>satisfied</a:t>
            </a:r>
            <a:r>
              <a:rPr spc="-50" dirty="0"/>
              <a:t> </a:t>
            </a:r>
            <a:r>
              <a:rPr dirty="0"/>
              <a:t>with</a:t>
            </a:r>
            <a:r>
              <a:rPr spc="-5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following</a:t>
            </a:r>
            <a:r>
              <a:rPr spc="-65" dirty="0"/>
              <a:t> </a:t>
            </a:r>
            <a:r>
              <a:rPr dirty="0"/>
              <a:t>aspects</a:t>
            </a:r>
            <a:r>
              <a:rPr spc="-5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spc="-20" dirty="0"/>
              <a:t>ULM.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2437" y="681037"/>
          <a:ext cx="8305165" cy="4186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65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570"/>
                        </a:spcBef>
                        <a:tabLst>
                          <a:tab pos="3191510" algn="l"/>
                        </a:tabLst>
                      </a:pPr>
                      <a:r>
                        <a:rPr sz="3600" b="1" baseline="1157" dirty="0">
                          <a:latin typeface="Calibri"/>
                          <a:cs typeface="Calibri"/>
                        </a:rPr>
                        <a:t>Items</a:t>
                      </a:r>
                      <a:r>
                        <a:rPr sz="3600" b="1" spc="-120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u="sng" baseline="1157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not</a:t>
                      </a:r>
                      <a:r>
                        <a:rPr sz="3600" b="1" u="none" spc="-127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u="none" baseline="1157" dirty="0">
                          <a:latin typeface="Calibri"/>
                          <a:cs typeface="Calibri"/>
                        </a:rPr>
                        <a:t>satisfied</a:t>
                      </a:r>
                      <a:r>
                        <a:rPr sz="3600" b="1" u="none" spc="-104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u="none" spc="-30" baseline="1157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3600" b="1" u="none" baseline="115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u="none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u="none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u="none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u="none" spc="-20" dirty="0">
                          <a:latin typeface="Calibri"/>
                          <a:cs typeface="Calibri"/>
                        </a:rPr>
                        <a:t> 128)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780"/>
                        </a:lnSpc>
                      </a:pPr>
                      <a:r>
                        <a:rPr sz="3600" b="1" spc="-37" baseline="-13888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Department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staffing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54.7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Opportunities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growth/development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53.9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Workload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53.1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565">
                <a:tc>
                  <a:txBody>
                    <a:bodyPr/>
                    <a:lstStyle/>
                    <a:p>
                      <a:pPr marL="409575" marR="1733550" indent="-333375">
                        <a:lnSpc>
                          <a:spcPts val="276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Balance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among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teaching,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research,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service responsibilities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2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50.0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6294755" algn="l"/>
                        </a:tabLst>
                      </a:pPr>
                      <a:r>
                        <a:rPr sz="3450" spc="-15" baseline="-6038" dirty="0">
                          <a:latin typeface="Calibri"/>
                          <a:cs typeface="Calibri"/>
                        </a:rPr>
                        <a:t>Salary</a:t>
                      </a:r>
                      <a:r>
                        <a:rPr sz="2250" b="1" spc="-15" baseline="1296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1296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AS, </a:t>
                      </a:r>
                      <a:r>
                        <a:rPr sz="18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EDH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49.2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930">
                <a:tc>
                  <a:txBody>
                    <a:bodyPr/>
                    <a:lstStyle/>
                    <a:p>
                      <a:pPr marL="409575" marR="134620" indent="-333375">
                        <a:lnSpc>
                          <a:spcPts val="2760"/>
                        </a:lnSpc>
                        <a:tabLst>
                          <a:tab pos="6532245" algn="l"/>
                        </a:tabLst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returned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college/department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that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generate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funds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baseline="2006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PH,</a:t>
                      </a:r>
                      <a:r>
                        <a:rPr sz="2700" b="1" spc="-7" baseline="2006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37" baseline="2579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2100" baseline="25793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37.8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4"/>
                        </a:spcBef>
                        <a:tabLst>
                          <a:tab pos="6532245" algn="l"/>
                        </a:tabLst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returned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timely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manner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baseline="154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PH,</a:t>
                      </a:r>
                      <a:r>
                        <a:rPr sz="2700" b="1" spc="-7" baseline="154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37" baseline="1984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2100" baseline="1984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35.4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05891" y="4980432"/>
            <a:ext cx="8392795" cy="1680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30480" indent="-1143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5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Percent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combined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“Tend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Disagree”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“Strongly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Disagree”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responses.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Basis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priority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issues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faculty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ULM.</a:t>
            </a:r>
            <a:endParaRPr sz="1600">
              <a:latin typeface="Arial"/>
              <a:cs typeface="Arial"/>
            </a:endParaRPr>
          </a:p>
          <a:p>
            <a:pPr marL="209550" marR="560070" indent="-171450">
              <a:lnSpc>
                <a:spcPct val="100000"/>
              </a:lnSpc>
              <a:spcBef>
                <a:spcPts val="750"/>
              </a:spcBef>
            </a:pPr>
            <a:r>
              <a:rPr sz="1800" b="1" baseline="25462" dirty="0">
                <a:latin typeface="Arial"/>
                <a:cs typeface="Arial"/>
              </a:rPr>
              <a:t>2</a:t>
            </a:r>
            <a:r>
              <a:rPr sz="1800" b="1" spc="-104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respondents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gender,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56.6%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strongly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statement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while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48.7%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agree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strongly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agree.</a:t>
            </a:r>
            <a:endParaRPr sz="16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760"/>
              </a:spcBef>
            </a:pPr>
            <a:r>
              <a:rPr sz="1800" b="1" baseline="25462" dirty="0">
                <a:latin typeface="Arial"/>
                <a:cs typeface="Arial"/>
              </a:rPr>
              <a:t>3</a:t>
            </a:r>
            <a:r>
              <a:rPr sz="1800" b="1" spc="-2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These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concerns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seem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discipline-</a:t>
            </a:r>
            <a:r>
              <a:rPr sz="1600" dirty="0">
                <a:latin typeface="Arial"/>
                <a:cs typeface="Arial"/>
              </a:rPr>
              <a:t>related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(suggested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number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“Not</a:t>
            </a:r>
            <a:r>
              <a:rPr sz="1600" spc="-1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Applicable”</a:t>
            </a:r>
            <a:endParaRPr sz="1600">
              <a:latin typeface="Arial"/>
              <a:cs typeface="Arial"/>
            </a:endParaRPr>
          </a:p>
          <a:p>
            <a:pPr marL="209550">
              <a:lnSpc>
                <a:spcPct val="100000"/>
              </a:lnSpc>
            </a:pPr>
            <a:r>
              <a:rPr sz="1600" dirty="0">
                <a:latin typeface="Arial"/>
                <a:cs typeface="Arial"/>
              </a:rPr>
              <a:t>responses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college-</a:t>
            </a:r>
            <a:r>
              <a:rPr sz="1600" dirty="0">
                <a:latin typeface="Arial"/>
                <a:cs typeface="Arial"/>
              </a:rPr>
              <a:t>specific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analyses).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66802"/>
            <a:ext cx="8811895" cy="443454"/>
          </a:xfrm>
          <a:prstGeom prst="rect">
            <a:avLst/>
          </a:prstGeom>
        </p:spPr>
        <p:txBody>
          <a:bodyPr vert="horz" wrap="square" lIns="0" tIns="73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</a:t>
            </a:r>
            <a:r>
              <a:rPr lang="en-US" dirty="0"/>
              <a:t>b</a:t>
            </a:r>
            <a:r>
              <a:rPr dirty="0"/>
              <a:t>.</a:t>
            </a:r>
            <a:r>
              <a:rPr spc="-60" dirty="0"/>
              <a:t> </a:t>
            </a:r>
            <a:r>
              <a:rPr dirty="0"/>
              <a:t>I</a:t>
            </a:r>
            <a:r>
              <a:rPr spc="-60" dirty="0"/>
              <a:t> </a:t>
            </a:r>
            <a:r>
              <a:rPr dirty="0"/>
              <a:t>am</a:t>
            </a:r>
            <a:r>
              <a:rPr spc="-55" dirty="0"/>
              <a:t> </a:t>
            </a:r>
            <a:r>
              <a:rPr dirty="0"/>
              <a:t>currently</a:t>
            </a:r>
            <a:r>
              <a:rPr spc="-45" dirty="0"/>
              <a:t> </a:t>
            </a:r>
            <a:r>
              <a:rPr dirty="0"/>
              <a:t>satisfied</a:t>
            </a:r>
            <a:r>
              <a:rPr spc="-50" dirty="0"/>
              <a:t> </a:t>
            </a:r>
            <a:r>
              <a:rPr dirty="0"/>
              <a:t>with</a:t>
            </a:r>
            <a:r>
              <a:rPr spc="-5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following</a:t>
            </a:r>
            <a:r>
              <a:rPr spc="-65" dirty="0"/>
              <a:t> </a:t>
            </a:r>
            <a:r>
              <a:rPr dirty="0"/>
              <a:t>aspects</a:t>
            </a:r>
            <a:r>
              <a:rPr spc="-5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spc="-20" dirty="0"/>
              <a:t>ULM.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76325" y="870711"/>
          <a:ext cx="5656580" cy="4759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56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370">
                <a:tc>
                  <a:txBody>
                    <a:bodyPr/>
                    <a:lstStyle/>
                    <a:p>
                      <a:pPr>
                        <a:lnSpc>
                          <a:spcPts val="1939"/>
                        </a:lnSpc>
                      </a:pPr>
                      <a:r>
                        <a:rPr sz="2300" b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2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50%</a:t>
                      </a:r>
                      <a:r>
                        <a:rPr sz="23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latin typeface="Calibri"/>
                          <a:cs typeface="Calibri"/>
                        </a:rPr>
                        <a:t>respondents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Promotion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policies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7683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Employee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benefits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package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895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spc="-30" dirty="0">
                          <a:latin typeface="Calibri"/>
                          <a:cs typeface="Calibri"/>
                        </a:rPr>
                        <a:t>Tenure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policies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415">
                <a:tc>
                  <a:txBody>
                    <a:bodyPr/>
                    <a:lstStyle/>
                    <a:p>
                      <a:pPr marL="533400" marR="24130" indent="-533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Opportunities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affect</a:t>
                      </a:r>
                      <a:r>
                        <a:rPr sz="23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departmental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significant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curriculum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development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Benefits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package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(e.g.</a:t>
                      </a:r>
                      <a:r>
                        <a:rPr sz="23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retirement,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health)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Diversity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faculty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Web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presence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unit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Web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presence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college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ts val="263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Web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presence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University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ts val="2640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Appearance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 University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6325" y="1116711"/>
            <a:ext cx="4293870" cy="26670"/>
          </a:xfrm>
          <a:custGeom>
            <a:avLst/>
            <a:gdLst/>
            <a:ahLst/>
            <a:cxnLst/>
            <a:rect l="l" t="t" r="r" b="b"/>
            <a:pathLst>
              <a:path w="4293870" h="26669">
                <a:moveTo>
                  <a:pt x="4293870" y="0"/>
                </a:moveTo>
                <a:lnTo>
                  <a:pt x="0" y="0"/>
                </a:lnTo>
                <a:lnTo>
                  <a:pt x="0" y="26669"/>
                </a:lnTo>
                <a:lnTo>
                  <a:pt x="4293870" y="26669"/>
                </a:lnTo>
                <a:lnTo>
                  <a:pt x="42938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2366" y="6090158"/>
            <a:ext cx="68516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22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Excluding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college-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gender-</a:t>
            </a:r>
            <a:r>
              <a:rPr sz="1600" dirty="0">
                <a:latin typeface="Arial"/>
                <a:cs typeface="Arial"/>
              </a:rPr>
              <a:t>specific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issues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noted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on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previous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slide.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</a:t>
            </a:r>
            <a:r>
              <a:rPr spc="-80" dirty="0"/>
              <a:t> </a:t>
            </a:r>
            <a:r>
              <a:rPr dirty="0"/>
              <a:t>Have</a:t>
            </a:r>
            <a:r>
              <a:rPr spc="-60" dirty="0"/>
              <a:t> </a:t>
            </a:r>
            <a:r>
              <a:rPr dirty="0"/>
              <a:t>you</a:t>
            </a:r>
            <a:r>
              <a:rPr spc="-70" dirty="0"/>
              <a:t> </a:t>
            </a:r>
            <a:r>
              <a:rPr dirty="0"/>
              <a:t>ever</a:t>
            </a:r>
            <a:r>
              <a:rPr spc="-65" dirty="0"/>
              <a:t> </a:t>
            </a:r>
            <a:r>
              <a:rPr spc="-10" dirty="0"/>
              <a:t>considered</a:t>
            </a:r>
            <a:r>
              <a:rPr spc="-60" dirty="0"/>
              <a:t> </a:t>
            </a:r>
            <a:r>
              <a:rPr dirty="0"/>
              <a:t>leaving</a:t>
            </a:r>
            <a:r>
              <a:rPr spc="-70" dirty="0"/>
              <a:t> </a:t>
            </a:r>
            <a:r>
              <a:rPr spc="-20" dirty="0"/>
              <a:t>ULM?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128837" y="833437"/>
          <a:ext cx="4953000" cy="1833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Response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No,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seriously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35.9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Yes,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somewhat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seriously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31.3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Yes,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very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seriously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32.8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5089144" y="2694178"/>
            <a:ext cx="795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n = </a:t>
            </a:r>
            <a:r>
              <a:rPr sz="1800" spc="-25" dirty="0">
                <a:latin typeface="Arial"/>
                <a:cs typeface="Arial"/>
              </a:rPr>
              <a:t>128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175761"/>
            <a:ext cx="8596630" cy="1415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245" indent="-296545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09245" algn="l"/>
              </a:tabLst>
            </a:pPr>
            <a:r>
              <a:rPr sz="2400" dirty="0">
                <a:latin typeface="Calibri"/>
                <a:cs typeface="Calibri"/>
              </a:rPr>
              <a:t>Have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you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actually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applied?</a:t>
            </a:r>
            <a:endParaRPr sz="2400">
              <a:latin typeface="Calibri"/>
              <a:cs typeface="Calibri"/>
            </a:endParaRPr>
          </a:p>
          <a:p>
            <a:pPr marL="4933950" marR="5080" indent="-273050">
              <a:lnSpc>
                <a:spcPts val="2600"/>
              </a:lnSpc>
              <a:spcBef>
                <a:spcPts val="2905"/>
              </a:spcBef>
              <a:buAutoNum type="arabicPeriod" startAt="5"/>
              <a:tabLst>
                <a:tab pos="4933950" algn="l"/>
                <a:tab pos="4957445" algn="l"/>
              </a:tabLst>
            </a:pPr>
            <a:r>
              <a:rPr sz="2400" dirty="0">
                <a:latin typeface="Calibri"/>
                <a:cs typeface="Calibri"/>
              </a:rPr>
              <a:t>	Have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you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received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offer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employment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elsewhere?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7637" y="3881437"/>
          <a:ext cx="3429635" cy="1352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9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Response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No.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Yes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50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No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723898" y="5296408"/>
            <a:ext cx="66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n = </a:t>
            </a:r>
            <a:r>
              <a:rPr sz="1800" spc="-25" dirty="0">
                <a:latin typeface="Arial"/>
                <a:cs typeface="Arial"/>
              </a:rPr>
              <a:t>80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100637" y="4719637"/>
          <a:ext cx="3429635" cy="1352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9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Response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No.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Yes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No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44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677406" y="6134608"/>
            <a:ext cx="66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n = </a:t>
            </a:r>
            <a:r>
              <a:rPr sz="1800" spc="-25" dirty="0">
                <a:latin typeface="Arial"/>
                <a:cs typeface="Arial"/>
              </a:rPr>
              <a:t>79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85115" marR="5080" indent="-273050">
              <a:lnSpc>
                <a:spcPts val="2400"/>
              </a:lnSpc>
              <a:spcBef>
                <a:spcPts val="580"/>
              </a:spcBef>
            </a:pPr>
            <a:r>
              <a:rPr dirty="0"/>
              <a:t>7</a:t>
            </a:r>
            <a:r>
              <a:rPr lang="en-US" dirty="0"/>
              <a:t>a</a:t>
            </a:r>
            <a:r>
              <a:rPr dirty="0"/>
              <a:t>.</a:t>
            </a:r>
            <a:r>
              <a:rPr spc="-65" dirty="0"/>
              <a:t> </a:t>
            </a: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much</a:t>
            </a:r>
            <a:r>
              <a:rPr spc="-65" dirty="0"/>
              <a:t> </a:t>
            </a:r>
            <a:r>
              <a:rPr dirty="0"/>
              <a:t>impact</a:t>
            </a:r>
            <a:r>
              <a:rPr spc="-65" dirty="0"/>
              <a:t> </a:t>
            </a:r>
            <a:r>
              <a:rPr dirty="0"/>
              <a:t>might</a:t>
            </a:r>
            <a:r>
              <a:rPr spc="-6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following</a:t>
            </a:r>
            <a:r>
              <a:rPr spc="-65" dirty="0"/>
              <a:t> </a:t>
            </a:r>
            <a:r>
              <a:rPr dirty="0"/>
              <a:t>factors</a:t>
            </a:r>
            <a:r>
              <a:rPr spc="-55" dirty="0"/>
              <a:t> </a:t>
            </a:r>
            <a:r>
              <a:rPr dirty="0"/>
              <a:t>have</a:t>
            </a:r>
            <a:r>
              <a:rPr spc="-50" dirty="0"/>
              <a:t> </a:t>
            </a:r>
            <a:r>
              <a:rPr dirty="0"/>
              <a:t>on</a:t>
            </a:r>
            <a:r>
              <a:rPr spc="-5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spc="-10" dirty="0"/>
              <a:t>decision </a:t>
            </a:r>
            <a:r>
              <a:rPr dirty="0"/>
              <a:t>to</a:t>
            </a:r>
            <a:r>
              <a:rPr spc="-85" dirty="0"/>
              <a:t> </a:t>
            </a:r>
            <a:r>
              <a:rPr dirty="0"/>
              <a:t>leave</a:t>
            </a:r>
            <a:r>
              <a:rPr spc="-75" dirty="0"/>
              <a:t> </a:t>
            </a:r>
            <a:r>
              <a:rPr spc="-20" dirty="0"/>
              <a:t>ULM?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6237" y="985837"/>
          <a:ext cx="8306435" cy="366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83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4365625" algn="l"/>
                        </a:tabLst>
                      </a:pPr>
                      <a:r>
                        <a:rPr sz="3600" b="1" baseline="1157" dirty="0">
                          <a:latin typeface="Calibri"/>
                          <a:cs typeface="Calibri"/>
                        </a:rPr>
                        <a:t>Items</a:t>
                      </a:r>
                      <a:r>
                        <a:rPr sz="3600" b="1" spc="-89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3600" b="1" spc="-82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might</a:t>
                      </a:r>
                      <a:r>
                        <a:rPr sz="3600" b="1" spc="-82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impact</a:t>
                      </a:r>
                      <a:r>
                        <a:rPr sz="3600" b="1" spc="-82" baseline="115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spc="-15" baseline="1157" dirty="0">
                          <a:latin typeface="Calibri"/>
                          <a:cs typeface="Calibri"/>
                        </a:rPr>
                        <a:t>decision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83)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480"/>
                        </a:lnSpc>
                      </a:pPr>
                      <a:r>
                        <a:rPr sz="3600" b="1" spc="-37" baseline="-13888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Find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better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work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environment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77.1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Earn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higher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salary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74.1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Join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university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where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appreciated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67.1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Obtain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higher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rank,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responsibility,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visibility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65.4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Low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morale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65.1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Greater</a:t>
                      </a:r>
                      <a:r>
                        <a:rPr sz="23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career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ambitions/challenges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56.8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Reduce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teaching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responsibilities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2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50.0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58140" y="4751832"/>
            <a:ext cx="8236584" cy="131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263525" indent="-1143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44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Percent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combined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“Strong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Impact”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“Some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Impact”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responses.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Basis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for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priority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issues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faculty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ULM.</a:t>
            </a:r>
            <a:endParaRPr sz="1600">
              <a:latin typeface="Arial"/>
              <a:cs typeface="Arial"/>
            </a:endParaRPr>
          </a:p>
          <a:p>
            <a:pPr marL="152400" marR="30480" indent="-114300">
              <a:lnSpc>
                <a:spcPct val="100000"/>
              </a:lnSpc>
              <a:spcBef>
                <a:spcPts val="560"/>
              </a:spcBef>
            </a:pPr>
            <a:r>
              <a:rPr sz="1800" b="1" baseline="25462" dirty="0">
                <a:latin typeface="Arial"/>
                <a:cs typeface="Arial"/>
              </a:rPr>
              <a:t>2</a:t>
            </a:r>
            <a:r>
              <a:rPr sz="1800" b="1" spc="-104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respondents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gender,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55.1%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agree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strongly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agree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statement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while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46.6%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strongly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disagree.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6.9%</a:t>
            </a:r>
            <a:r>
              <a:rPr sz="1600" spc="-25" dirty="0">
                <a:latin typeface="Arial"/>
                <a:cs typeface="Arial"/>
              </a:rPr>
              <a:t> of </a:t>
            </a:r>
            <a:r>
              <a:rPr sz="1600" dirty="0">
                <a:latin typeface="Arial"/>
                <a:cs typeface="Arial"/>
              </a:rPr>
              <a:t>females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20%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males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said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was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applicable.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85115" marR="5080" indent="-273050">
              <a:lnSpc>
                <a:spcPts val="2400"/>
              </a:lnSpc>
              <a:spcBef>
                <a:spcPts val="580"/>
              </a:spcBef>
            </a:pPr>
            <a:r>
              <a:rPr dirty="0"/>
              <a:t>7</a:t>
            </a:r>
            <a:r>
              <a:rPr lang="en-US" dirty="0"/>
              <a:t>b</a:t>
            </a:r>
            <a:r>
              <a:rPr dirty="0"/>
              <a:t>.</a:t>
            </a:r>
            <a:r>
              <a:rPr spc="-65" dirty="0"/>
              <a:t> </a:t>
            </a:r>
            <a:r>
              <a:rPr dirty="0"/>
              <a:t>How</a:t>
            </a:r>
            <a:r>
              <a:rPr spc="-50" dirty="0"/>
              <a:t> </a:t>
            </a:r>
            <a:r>
              <a:rPr dirty="0"/>
              <a:t>much</a:t>
            </a:r>
            <a:r>
              <a:rPr spc="-65" dirty="0"/>
              <a:t> </a:t>
            </a:r>
            <a:r>
              <a:rPr dirty="0"/>
              <a:t>impact</a:t>
            </a:r>
            <a:r>
              <a:rPr spc="-65" dirty="0"/>
              <a:t> </a:t>
            </a:r>
            <a:r>
              <a:rPr dirty="0"/>
              <a:t>might</a:t>
            </a:r>
            <a:r>
              <a:rPr spc="-6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following</a:t>
            </a:r>
            <a:r>
              <a:rPr spc="-65" dirty="0"/>
              <a:t> </a:t>
            </a:r>
            <a:r>
              <a:rPr dirty="0"/>
              <a:t>factors</a:t>
            </a:r>
            <a:r>
              <a:rPr spc="-55" dirty="0"/>
              <a:t> </a:t>
            </a:r>
            <a:r>
              <a:rPr dirty="0"/>
              <a:t>have</a:t>
            </a:r>
            <a:r>
              <a:rPr spc="-50" dirty="0"/>
              <a:t> </a:t>
            </a:r>
            <a:r>
              <a:rPr dirty="0"/>
              <a:t>on</a:t>
            </a:r>
            <a:r>
              <a:rPr spc="-5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spc="-10" dirty="0"/>
              <a:t>decision </a:t>
            </a:r>
            <a:r>
              <a:rPr dirty="0"/>
              <a:t>to</a:t>
            </a:r>
            <a:r>
              <a:rPr spc="-85" dirty="0"/>
              <a:t> </a:t>
            </a:r>
            <a:r>
              <a:rPr dirty="0"/>
              <a:t>leave</a:t>
            </a:r>
            <a:r>
              <a:rPr spc="-75" dirty="0"/>
              <a:t> </a:t>
            </a:r>
            <a:r>
              <a:rPr spc="-20" dirty="0"/>
              <a:t>ULM?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63701" y="1098613"/>
          <a:ext cx="7232650" cy="4989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630">
                <a:tc>
                  <a:txBody>
                    <a:bodyPr/>
                    <a:lstStyle/>
                    <a:p>
                      <a:pPr marL="31750">
                        <a:lnSpc>
                          <a:spcPts val="2185"/>
                        </a:lnSpc>
                      </a:pP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fewer</a:t>
                      </a:r>
                      <a:r>
                        <a:rPr sz="23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23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50%,</a:t>
                      </a:r>
                      <a:r>
                        <a:rPr sz="2300" b="1" u="sng" spc="-5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little</a:t>
                      </a:r>
                      <a:r>
                        <a:rPr sz="2300" b="1" u="sng" spc="-4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no</a:t>
                      </a:r>
                      <a:r>
                        <a:rPr sz="23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impact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Live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part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country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8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Enhance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spouse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partner’s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career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opportunities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challenged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professionally/intellectually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8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Better</a:t>
                      </a:r>
                      <a:r>
                        <a:rPr sz="2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benefits</a:t>
                      </a:r>
                      <a:r>
                        <a:rPr sz="23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package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Achieve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better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balance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between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work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life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Live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closer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family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friends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Move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research-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oriented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institution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Want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wider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contacts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Received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unfavorable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performance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review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ts val="258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Leaving</a:t>
                      </a:r>
                      <a:r>
                        <a:rPr sz="23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life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Did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receive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tenure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31750">
                        <a:lnSpc>
                          <a:spcPts val="257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retiring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3695" marR="5080" indent="-341630">
              <a:lnSpc>
                <a:spcPts val="2400"/>
              </a:lnSpc>
              <a:spcBef>
                <a:spcPts val="580"/>
              </a:spcBef>
            </a:pPr>
            <a:r>
              <a:rPr dirty="0"/>
              <a:t>8.</a:t>
            </a:r>
            <a:r>
              <a:rPr spc="-70" dirty="0"/>
              <a:t> </a:t>
            </a: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are</a:t>
            </a:r>
            <a:r>
              <a:rPr spc="-5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most</a:t>
            </a:r>
            <a:r>
              <a:rPr spc="-65" dirty="0"/>
              <a:t> </a:t>
            </a:r>
            <a:r>
              <a:rPr dirty="0"/>
              <a:t>significant</a:t>
            </a:r>
            <a:r>
              <a:rPr spc="-60" dirty="0"/>
              <a:t> </a:t>
            </a:r>
            <a:r>
              <a:rPr dirty="0"/>
              <a:t>factors</a:t>
            </a:r>
            <a:r>
              <a:rPr spc="-60" dirty="0"/>
              <a:t> </a:t>
            </a:r>
            <a:r>
              <a:rPr dirty="0"/>
              <a:t>that</a:t>
            </a:r>
            <a:r>
              <a:rPr spc="-65" dirty="0"/>
              <a:t> </a:t>
            </a:r>
            <a:r>
              <a:rPr dirty="0"/>
              <a:t>impact</a:t>
            </a:r>
            <a:r>
              <a:rPr spc="-70" dirty="0"/>
              <a:t> </a:t>
            </a:r>
            <a:r>
              <a:rPr dirty="0"/>
              <a:t>faculty</a:t>
            </a:r>
            <a:r>
              <a:rPr spc="-50" dirty="0"/>
              <a:t> </a:t>
            </a:r>
            <a:r>
              <a:rPr spc="-10" dirty="0"/>
              <a:t>recruitment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spc="-10" dirty="0"/>
              <a:t>unit?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460916"/>
              </p:ext>
            </p:extLst>
          </p:nvPr>
        </p:nvGraphicFramePr>
        <p:xfrm>
          <a:off x="452437" y="833437"/>
          <a:ext cx="8305800" cy="5020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Positive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Negative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Collegiality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Salary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Students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Workload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8782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4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reputation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Class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size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Faculty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Political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climate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11144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Some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flexibility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Morale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Teaching/research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load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1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Teaching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load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3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Facilities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1,</a:t>
                      </a:r>
                      <a:r>
                        <a:rPr sz="2400" b="1" spc="-22" baseline="20833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75" baseline="20833" dirty="0">
                          <a:latin typeface="Calibri"/>
                          <a:cs typeface="Calibri"/>
                        </a:rPr>
                        <a:t>2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Budget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8737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College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leadership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1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Facilities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3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Benefits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inbreeding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Community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Perception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region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385302" y="6515861"/>
            <a:ext cx="66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n = </a:t>
            </a:r>
            <a:r>
              <a:rPr sz="1800" spc="-25" dirty="0">
                <a:latin typeface="Arial"/>
                <a:cs typeface="Arial"/>
              </a:rPr>
              <a:t>76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6740" y="5915152"/>
            <a:ext cx="908050" cy="815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095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dirty="0">
                <a:latin typeface="Calibri"/>
                <a:cs typeface="Calibri"/>
              </a:rPr>
              <a:t>CBA,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PH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ts val="2030"/>
              </a:lnSpc>
            </a:pPr>
            <a:r>
              <a:rPr sz="1800" b="1" spc="-37" baseline="25462" dirty="0">
                <a:latin typeface="Arial"/>
                <a:cs typeface="Arial"/>
              </a:rPr>
              <a:t>2</a:t>
            </a:r>
            <a:r>
              <a:rPr sz="1800" spc="-25" dirty="0">
                <a:latin typeface="Calibri"/>
                <a:cs typeface="Calibri"/>
              </a:rPr>
              <a:t>HS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ts val="2100"/>
              </a:lnSpc>
            </a:pPr>
            <a:r>
              <a:rPr sz="1800" b="1" spc="-37" baseline="25462" dirty="0">
                <a:latin typeface="Arial"/>
                <a:cs typeface="Arial"/>
              </a:rPr>
              <a:t>3</a:t>
            </a:r>
            <a:r>
              <a:rPr sz="1800" spc="-25" dirty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66802"/>
            <a:ext cx="8489950" cy="6959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3695" marR="5080" indent="-341630">
              <a:lnSpc>
                <a:spcPts val="2400"/>
              </a:lnSpc>
              <a:spcBef>
                <a:spcPts val="580"/>
              </a:spcBef>
            </a:pPr>
            <a:r>
              <a:rPr dirty="0"/>
              <a:t>9.</a:t>
            </a:r>
            <a:r>
              <a:rPr spc="-70" dirty="0"/>
              <a:t> </a:t>
            </a: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are</a:t>
            </a:r>
            <a:r>
              <a:rPr spc="-5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most</a:t>
            </a:r>
            <a:r>
              <a:rPr spc="-65" dirty="0"/>
              <a:t> </a:t>
            </a:r>
            <a:r>
              <a:rPr dirty="0"/>
              <a:t>significant</a:t>
            </a:r>
            <a:r>
              <a:rPr spc="-60" dirty="0"/>
              <a:t> </a:t>
            </a:r>
            <a:r>
              <a:rPr dirty="0"/>
              <a:t>factors</a:t>
            </a:r>
            <a:r>
              <a:rPr spc="-60" dirty="0"/>
              <a:t> </a:t>
            </a:r>
            <a:r>
              <a:rPr dirty="0"/>
              <a:t>that</a:t>
            </a:r>
            <a:r>
              <a:rPr spc="-65" dirty="0"/>
              <a:t> </a:t>
            </a:r>
            <a:r>
              <a:rPr dirty="0"/>
              <a:t>impact</a:t>
            </a:r>
            <a:r>
              <a:rPr spc="-70" dirty="0"/>
              <a:t> </a:t>
            </a:r>
            <a:r>
              <a:rPr dirty="0"/>
              <a:t>faculty</a:t>
            </a:r>
            <a:r>
              <a:rPr spc="-50" dirty="0"/>
              <a:t> </a:t>
            </a:r>
            <a:r>
              <a:rPr spc="-10" dirty="0"/>
              <a:t>retention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spc="-10" dirty="0"/>
              <a:t>unit?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127566"/>
              </p:ext>
            </p:extLst>
          </p:nvPr>
        </p:nvGraphicFramePr>
        <p:xfrm>
          <a:off x="452437" y="833437"/>
          <a:ext cx="8305800" cy="5020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Positive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Negative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Collegiality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Salary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Students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Workload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(location)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Morale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collaboration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Political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climate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Departmental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leadership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Class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size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committment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Teaching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load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1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2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Facilities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1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Facilities</a:t>
                      </a:r>
                      <a:r>
                        <a:rPr sz="2400" b="1" spc="-15" baseline="20833" dirty="0">
                          <a:latin typeface="Calibri"/>
                          <a:cs typeface="Calibri"/>
                        </a:rPr>
                        <a:t>2</a:t>
                      </a:r>
                      <a:endParaRPr sz="2400" baseline="20833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Benefits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Lack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respect/appreciation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11144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Some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flexibility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prof.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development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385302" y="6515861"/>
            <a:ext cx="667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n = </a:t>
            </a:r>
            <a:r>
              <a:rPr sz="1800" spc="-25" dirty="0">
                <a:latin typeface="Arial"/>
                <a:cs typeface="Arial"/>
              </a:rPr>
              <a:t>76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6740" y="5915152"/>
            <a:ext cx="1264920" cy="587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dirty="0">
                <a:latin typeface="Calibri"/>
                <a:cs typeface="Calibri"/>
              </a:rPr>
              <a:t>CBA,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PH,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HS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37" baseline="25462" dirty="0">
                <a:latin typeface="Arial"/>
                <a:cs typeface="Arial"/>
              </a:rPr>
              <a:t>2</a:t>
            </a:r>
            <a:r>
              <a:rPr sz="1800" spc="-25" dirty="0">
                <a:latin typeface="Calibri"/>
                <a:cs typeface="Calibri"/>
              </a:rPr>
              <a:t>AS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3540" y="198374"/>
            <a:ext cx="530288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Thank</a:t>
            </a:r>
            <a:r>
              <a:rPr sz="4000" spc="-70" dirty="0"/>
              <a:t> </a:t>
            </a:r>
            <a:r>
              <a:rPr sz="4000" dirty="0"/>
              <a:t>you</a:t>
            </a:r>
            <a:r>
              <a:rPr sz="4000" spc="-55" dirty="0"/>
              <a:t> </a:t>
            </a:r>
            <a:r>
              <a:rPr sz="4000" dirty="0"/>
              <a:t>for</a:t>
            </a:r>
            <a:r>
              <a:rPr sz="4000" spc="-50" dirty="0"/>
              <a:t> </a:t>
            </a:r>
            <a:r>
              <a:rPr sz="4000" dirty="0"/>
              <a:t>being</a:t>
            </a:r>
            <a:r>
              <a:rPr sz="4000" spc="-55" dirty="0"/>
              <a:t> </a:t>
            </a:r>
            <a:r>
              <a:rPr sz="4000" spc="-10" dirty="0"/>
              <a:t>here.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000759"/>
            <a:ext cx="7946390" cy="5318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4099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Please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consider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becoming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senator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some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point </a:t>
            </a:r>
            <a:r>
              <a:rPr sz="2800" dirty="0">
                <a:latin typeface="Calibri"/>
                <a:cs typeface="Calibri"/>
              </a:rPr>
              <a:t>during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career</a:t>
            </a:r>
            <a:endParaRPr sz="2800">
              <a:latin typeface="Calibri"/>
              <a:cs typeface="Calibri"/>
            </a:endParaRPr>
          </a:p>
          <a:p>
            <a:pPr marL="355600" marR="669925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“representation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authenticates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complaining credibility”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Many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positives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4380" algn="l"/>
              </a:tabLst>
            </a:pPr>
            <a:r>
              <a:rPr sz="2800" dirty="0">
                <a:latin typeface="Calibri"/>
                <a:cs typeface="Calibri"/>
              </a:rPr>
              <a:t>many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opportunites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cross-</a:t>
            </a:r>
            <a:r>
              <a:rPr sz="2800" dirty="0">
                <a:latin typeface="Calibri"/>
                <a:cs typeface="Calibri"/>
              </a:rPr>
              <a:t>discipline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interaction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70"/>
              </a:spcBef>
              <a:buFont typeface="Arial"/>
              <a:buChar char="–"/>
              <a:tabLst>
                <a:tab pos="754380" algn="l"/>
              </a:tabLst>
            </a:pPr>
            <a:r>
              <a:rPr sz="2800" dirty="0">
                <a:latin typeface="Calibri"/>
                <a:cs typeface="Calibri"/>
              </a:rPr>
              <a:t>learn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lot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inner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workings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higher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ed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4380" algn="l"/>
              </a:tabLst>
            </a:pPr>
            <a:r>
              <a:rPr sz="2800" spc="-10" dirty="0">
                <a:latin typeface="Calibri"/>
                <a:cs typeface="Calibri"/>
              </a:rPr>
              <a:t>Participate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shared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governance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70"/>
              </a:spcBef>
              <a:buFont typeface="Arial"/>
              <a:buChar char="–"/>
              <a:tabLst>
                <a:tab pos="754380" algn="l"/>
              </a:tabLst>
            </a:pPr>
            <a:r>
              <a:rPr sz="2800" spc="-10" dirty="0">
                <a:latin typeface="Calibri"/>
                <a:cs typeface="Calibri"/>
              </a:rPr>
              <a:t>Advocate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faculty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ULM</a:t>
            </a:r>
            <a:endParaRPr sz="2800">
              <a:latin typeface="Calibri"/>
              <a:cs typeface="Calibri"/>
            </a:endParaRPr>
          </a:p>
          <a:p>
            <a:pPr marL="355600" marR="452755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Rarely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agree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approach,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25" dirty="0">
                <a:latin typeface="Calibri"/>
                <a:cs typeface="Calibri"/>
              </a:rPr>
              <a:t> had ULM’s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best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interests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heart.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22275" marR="5080" indent="-410209">
              <a:lnSpc>
                <a:spcPts val="2400"/>
              </a:lnSpc>
              <a:spcBef>
                <a:spcPts val="580"/>
              </a:spcBef>
            </a:pPr>
            <a:r>
              <a:rPr dirty="0"/>
              <a:t>10</a:t>
            </a:r>
            <a:r>
              <a:rPr lang="en-US" dirty="0"/>
              <a:t>a</a:t>
            </a:r>
            <a:r>
              <a:rPr dirty="0"/>
              <a:t>.</a:t>
            </a:r>
            <a:r>
              <a:rPr spc="-70" dirty="0"/>
              <a:t> </a:t>
            </a:r>
            <a:r>
              <a:rPr dirty="0"/>
              <a:t>Indicate</a:t>
            </a:r>
            <a:r>
              <a:rPr spc="-7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dirty="0"/>
              <a:t>level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agreement</a:t>
            </a:r>
            <a:r>
              <a:rPr spc="-55" dirty="0"/>
              <a:t>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following</a:t>
            </a:r>
            <a:r>
              <a:rPr spc="-75" dirty="0"/>
              <a:t> </a:t>
            </a:r>
            <a:r>
              <a:rPr spc="-10" dirty="0"/>
              <a:t>statements </a:t>
            </a:r>
            <a:r>
              <a:rPr dirty="0"/>
              <a:t>concerning</a:t>
            </a:r>
            <a:r>
              <a:rPr spc="-8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academic</a:t>
            </a:r>
            <a:r>
              <a:rPr spc="-75" dirty="0"/>
              <a:t> </a:t>
            </a:r>
            <a:r>
              <a:rPr spc="-10" dirty="0"/>
              <a:t>unit.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3837" y="773112"/>
          <a:ext cx="8763000" cy="5241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54"/>
                        </a:spcBef>
                        <a:tabLst>
                          <a:tab pos="921385" algn="l"/>
                        </a:tabLst>
                      </a:pPr>
                      <a:r>
                        <a:rPr sz="3600" b="1" spc="-15" baseline="1157" dirty="0">
                          <a:latin typeface="Calibri"/>
                          <a:cs typeface="Calibri"/>
                        </a:rPr>
                        <a:t>Items</a:t>
                      </a:r>
                      <a:r>
                        <a:rPr sz="3600" b="1" baseline="115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126)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465"/>
                        </a:lnSpc>
                      </a:pPr>
                      <a:r>
                        <a:rPr sz="3600" b="1" spc="-37" baseline="-13888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contacts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unit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pleasant.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84.7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workload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unit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seems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23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increasing</a:t>
                      </a:r>
                      <a:r>
                        <a:rPr sz="2300" b="1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annually.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82.4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valued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teaching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members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unit.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77.0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unit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expects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reasonable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level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output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me.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71.2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much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contact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ULM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would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like.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65.0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encouraged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pursue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research/creative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agenda.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59.7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burned</a:t>
                      </a:r>
                      <a:r>
                        <a:rPr sz="23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out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work.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54.8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salary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compared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peers’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salaries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unit.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52.0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0565">
                <a:tc>
                  <a:txBody>
                    <a:bodyPr/>
                    <a:lstStyle/>
                    <a:p>
                      <a:pPr marL="476250" marR="1397635" indent="-400050">
                        <a:lnSpc>
                          <a:spcPts val="2760"/>
                        </a:lnSpc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Service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300" b="1" spc="-7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increasingly</a:t>
                      </a:r>
                      <a:r>
                        <a:rPr sz="2300" b="1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but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valued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P&amp;T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considerations.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51.6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2300" b="1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excessive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work</a:t>
                      </a:r>
                      <a:r>
                        <a:rPr sz="2300" b="1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load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interferes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2300" b="1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23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life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2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0" dirty="0">
                          <a:latin typeface="Calibri"/>
                          <a:cs typeface="Calibri"/>
                        </a:rPr>
                        <a:t>51.2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05740" y="6093663"/>
            <a:ext cx="8622665" cy="72136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65100" indent="-127000">
              <a:lnSpc>
                <a:spcPct val="100000"/>
              </a:lnSpc>
              <a:spcBef>
                <a:spcPts val="320"/>
              </a:spcBef>
              <a:buSzPct val="85714"/>
              <a:buFont typeface="Arial"/>
              <a:buAutoNum type="arabicPlain"/>
              <a:tabLst>
                <a:tab pos="165100" algn="l"/>
              </a:tabLst>
            </a:pPr>
            <a:r>
              <a:rPr sz="1400" dirty="0">
                <a:latin typeface="Arial"/>
                <a:cs typeface="Arial"/>
              </a:rPr>
              <a:t>Percent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reported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is combined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“Strongly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Agree”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and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“Somewhat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Agree”</a:t>
            </a:r>
            <a:r>
              <a:rPr sz="1400" spc="-10" dirty="0">
                <a:latin typeface="Arial"/>
                <a:cs typeface="Arial"/>
              </a:rPr>
              <a:t> responses.</a:t>
            </a:r>
            <a:endParaRPr sz="1400">
              <a:latin typeface="Arial"/>
              <a:cs typeface="Arial"/>
            </a:endParaRPr>
          </a:p>
          <a:p>
            <a:pPr marL="135890" marR="30480" indent="-98425">
              <a:lnSpc>
                <a:spcPct val="100000"/>
              </a:lnSpc>
              <a:spcBef>
                <a:spcPts val="220"/>
              </a:spcBef>
              <a:buSzPct val="85714"/>
              <a:buFont typeface="Arial"/>
              <a:buAutoNum type="arabicPlain"/>
              <a:tabLst>
                <a:tab pos="135890" algn="l"/>
                <a:tab pos="154305" algn="l"/>
              </a:tabLst>
            </a:pPr>
            <a:r>
              <a:rPr sz="2100" b="1" baseline="21825" dirty="0">
                <a:latin typeface="Arial"/>
                <a:cs typeface="Arial"/>
              </a:rPr>
              <a:t>	</a:t>
            </a:r>
            <a:r>
              <a:rPr sz="1400" dirty="0">
                <a:latin typeface="Arial"/>
                <a:cs typeface="Arial"/>
              </a:rPr>
              <a:t>For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identifying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gender,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58.5%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of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females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tended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agree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strongly</a:t>
            </a:r>
            <a:r>
              <a:rPr sz="1400" spc="3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agree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with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this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statement </a:t>
            </a:r>
            <a:r>
              <a:rPr sz="1400" dirty="0">
                <a:latin typeface="Arial"/>
                <a:cs typeface="Arial"/>
              </a:rPr>
              <a:t>while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52.4%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of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males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tended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disagree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strongly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disagree.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22275" marR="5080" indent="-410209">
              <a:lnSpc>
                <a:spcPts val="2400"/>
              </a:lnSpc>
              <a:spcBef>
                <a:spcPts val="580"/>
              </a:spcBef>
            </a:pPr>
            <a:r>
              <a:rPr dirty="0"/>
              <a:t>10</a:t>
            </a:r>
            <a:r>
              <a:rPr lang="en-US" dirty="0"/>
              <a:t>b</a:t>
            </a:r>
            <a:r>
              <a:rPr dirty="0"/>
              <a:t>.</a:t>
            </a:r>
            <a:r>
              <a:rPr spc="-70" dirty="0"/>
              <a:t> </a:t>
            </a:r>
            <a:r>
              <a:rPr dirty="0"/>
              <a:t>Indicate</a:t>
            </a:r>
            <a:r>
              <a:rPr spc="-7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dirty="0"/>
              <a:t>level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agreement</a:t>
            </a:r>
            <a:r>
              <a:rPr spc="-55" dirty="0"/>
              <a:t>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following</a:t>
            </a:r>
            <a:r>
              <a:rPr spc="-75" dirty="0"/>
              <a:t> </a:t>
            </a:r>
            <a:r>
              <a:rPr spc="-10" dirty="0"/>
              <a:t>statements </a:t>
            </a:r>
            <a:r>
              <a:rPr dirty="0"/>
              <a:t>concerning</a:t>
            </a:r>
            <a:r>
              <a:rPr spc="-8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academic</a:t>
            </a:r>
            <a:r>
              <a:rPr spc="-75" dirty="0"/>
              <a:t> </a:t>
            </a:r>
            <a:r>
              <a:rPr spc="-10" dirty="0"/>
              <a:t>unit.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49758" y="871029"/>
          <a:ext cx="8199755" cy="434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99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31750">
                        <a:lnSpc>
                          <a:spcPts val="2185"/>
                        </a:lnSpc>
                      </a:pP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Fewer</a:t>
                      </a:r>
                      <a:r>
                        <a:rPr sz="23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than</a:t>
                      </a:r>
                      <a:r>
                        <a:rPr sz="23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50%</a:t>
                      </a:r>
                      <a:r>
                        <a:rPr sz="2300" b="1" u="sng" spc="-4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respondents</a:t>
                      </a:r>
                      <a:r>
                        <a:rPr sz="23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agree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300" b="1" spc="-9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excessive</a:t>
                      </a:r>
                      <a:r>
                        <a:rPr sz="23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pressure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course</a:t>
                      </a:r>
                      <a:r>
                        <a:rPr sz="23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redesign.</a:t>
                      </a:r>
                      <a:r>
                        <a:rPr sz="2300" b="1" spc="-17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250" b="1" spc="-75" baseline="22222" dirty="0">
                          <a:latin typeface="Calibri"/>
                          <a:cs typeface="Calibri"/>
                        </a:rPr>
                        <a:t>1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2300" b="1" spc="-9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23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adequate</a:t>
                      </a:r>
                      <a:r>
                        <a:rPr sz="23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2300" b="1" spc="-8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b="1" spc="-9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course</a:t>
                      </a:r>
                      <a:r>
                        <a:rPr sz="23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redesign.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3155">
                <a:tc>
                  <a:txBody>
                    <a:bodyPr/>
                    <a:lstStyle/>
                    <a:p>
                      <a:pPr marL="31750">
                        <a:lnSpc>
                          <a:spcPts val="263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would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comfortable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requesting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preferential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teaching</a:t>
                      </a:r>
                      <a:endParaRPr sz="2300">
                        <a:latin typeface="Calibri"/>
                        <a:cs typeface="Calibri"/>
                      </a:endParaRPr>
                    </a:p>
                    <a:p>
                      <a:pPr marL="364490" marR="24130">
                        <a:lnSpc>
                          <a:spcPct val="100000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assignments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critical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phase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career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without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fearing</a:t>
                      </a:r>
                      <a:r>
                        <a:rPr sz="23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negative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repercussions.</a:t>
                      </a:r>
                      <a:r>
                        <a:rPr sz="2250" b="1" spc="-15" baseline="22222" dirty="0">
                          <a:latin typeface="Calibri"/>
                          <a:cs typeface="Calibri"/>
                        </a:rPr>
                        <a:t>1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 marL="31750">
                        <a:lnSpc>
                          <a:spcPts val="270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unit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valued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across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university.</a:t>
                      </a:r>
                      <a:r>
                        <a:rPr sz="2300" spc="-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50" b="1" spc="-75" baseline="22222" dirty="0">
                          <a:latin typeface="Calibri"/>
                          <a:cs typeface="Calibri"/>
                        </a:rPr>
                        <a:t>1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unit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valued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central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university 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administrators.</a:t>
                      </a:r>
                      <a:r>
                        <a:rPr sz="2300" spc="-1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50" b="1" spc="-75" baseline="22222" dirty="0">
                          <a:latin typeface="Calibri"/>
                          <a:cs typeface="Calibri"/>
                        </a:rPr>
                        <a:t>1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1524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31750">
                        <a:lnSpc>
                          <a:spcPts val="263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feel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have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much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available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other</a:t>
                      </a:r>
                      <a:endParaRPr sz="2300">
                        <a:latin typeface="Calibri"/>
                        <a:cs typeface="Calibri"/>
                      </a:endParaRPr>
                    </a:p>
                    <a:p>
                      <a:pPr marL="364490">
                        <a:lnSpc>
                          <a:spcPct val="10000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level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unit.</a:t>
                      </a:r>
                      <a:r>
                        <a:rPr sz="23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50" b="1" baseline="22222" dirty="0">
                          <a:latin typeface="Calibri"/>
                          <a:cs typeface="Calibri"/>
                        </a:rPr>
                        <a:t>1,</a:t>
                      </a:r>
                      <a:r>
                        <a:rPr sz="2250" b="1" spc="-37" baseline="22222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50" b="1" spc="-75" baseline="22222" dirty="0">
                          <a:latin typeface="Calibri"/>
                          <a:cs typeface="Calibri"/>
                        </a:rPr>
                        <a:t>2</a:t>
                      </a:r>
                      <a:endParaRPr sz="2250" baseline="22222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31750">
                        <a:lnSpc>
                          <a:spcPts val="263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asked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serve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too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many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committees.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34340" y="5666232"/>
            <a:ext cx="7820025" cy="1072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9550" marR="454025" indent="-171450">
              <a:lnSpc>
                <a:spcPct val="100000"/>
              </a:lnSpc>
              <a:spcBef>
                <a:spcPts val="100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30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These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items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were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re-</a:t>
            </a:r>
            <a:r>
              <a:rPr sz="1600" dirty="0">
                <a:latin typeface="Arial"/>
                <a:cs typeface="Arial"/>
              </a:rPr>
              <a:t>calculated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excluding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large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percentages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40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“Not</a:t>
            </a:r>
            <a:r>
              <a:rPr sz="1600" spc="-10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Applicable” </a:t>
            </a:r>
            <a:r>
              <a:rPr sz="1600" dirty="0">
                <a:latin typeface="Arial"/>
                <a:cs typeface="Arial"/>
              </a:rPr>
              <a:t>responses.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those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cases,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they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fell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above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50%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mark.</a:t>
            </a:r>
            <a:endParaRPr sz="1600">
              <a:latin typeface="Arial"/>
              <a:cs typeface="Arial"/>
            </a:endParaRPr>
          </a:p>
          <a:p>
            <a:pPr marL="166370" marR="30480" indent="-114300">
              <a:lnSpc>
                <a:spcPct val="100000"/>
              </a:lnSpc>
              <a:spcBef>
                <a:spcPts val="565"/>
              </a:spcBef>
            </a:pPr>
            <a:r>
              <a:rPr sz="1800" b="1" baseline="25462" dirty="0">
                <a:latin typeface="Arial"/>
                <a:cs typeface="Arial"/>
              </a:rPr>
              <a:t>2</a:t>
            </a:r>
            <a:r>
              <a:rPr sz="1800" b="1" spc="-104" baseline="25462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respondents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identifying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gender,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53.7%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females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strongly </a:t>
            </a:r>
            <a:r>
              <a:rPr sz="1600" dirty="0">
                <a:latin typeface="Arial"/>
                <a:cs typeface="Arial"/>
              </a:rPr>
              <a:t>disagree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this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statement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while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50.0%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males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tended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agree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strongly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agree.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12700"/>
            <a:ext cx="7880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11.</a:t>
            </a:r>
            <a:r>
              <a:rPr spc="-75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following</a:t>
            </a:r>
            <a:r>
              <a:rPr spc="-80" dirty="0"/>
              <a:t> </a:t>
            </a:r>
            <a:r>
              <a:rPr dirty="0"/>
              <a:t>have</a:t>
            </a:r>
            <a:r>
              <a:rPr spc="-50" dirty="0"/>
              <a:t> </a:t>
            </a:r>
            <a:r>
              <a:rPr dirty="0"/>
              <a:t>been</a:t>
            </a:r>
            <a:r>
              <a:rPr spc="-55" dirty="0"/>
              <a:t> </a:t>
            </a:r>
            <a:r>
              <a:rPr dirty="0"/>
              <a:t>sources</a:t>
            </a:r>
            <a:r>
              <a:rPr spc="-6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dirty="0"/>
              <a:t>stress</a:t>
            </a:r>
            <a:r>
              <a:rPr spc="-60" dirty="0"/>
              <a:t> </a:t>
            </a:r>
            <a:r>
              <a:rPr dirty="0"/>
              <a:t>for</a:t>
            </a:r>
            <a:r>
              <a:rPr spc="-55" dirty="0"/>
              <a:t> </a:t>
            </a:r>
            <a:r>
              <a:rPr dirty="0"/>
              <a:t>me</a:t>
            </a:r>
            <a:r>
              <a:rPr spc="-70" dirty="0"/>
              <a:t> </a:t>
            </a:r>
            <a:r>
              <a:rPr dirty="0"/>
              <a:t>during</a:t>
            </a:r>
            <a:r>
              <a:rPr spc="-60" dirty="0"/>
              <a:t> </a:t>
            </a:r>
            <a:r>
              <a:rPr spc="-20" dirty="0"/>
              <a:t>this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8695" y="317500"/>
            <a:ext cx="1849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academic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year.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3837" y="681037"/>
          <a:ext cx="8763000" cy="57022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200" b="1" spc="-45" dirty="0">
                          <a:latin typeface="Calibri"/>
                          <a:cs typeface="Calibri"/>
                        </a:rPr>
                        <a:t>Top</a:t>
                      </a:r>
                      <a:r>
                        <a:rPr sz="22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-10" dirty="0">
                          <a:latin typeface="Calibri"/>
                          <a:cs typeface="Calibri"/>
                        </a:rPr>
                        <a:t>Items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345"/>
                        </a:lnSpc>
                      </a:pPr>
                      <a:r>
                        <a:rPr sz="3300" b="1" spc="-37" baseline="-16414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High</a:t>
                      </a:r>
                      <a:r>
                        <a:rPr sz="2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self-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expectations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83.2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085">
                <a:tc>
                  <a:txBody>
                    <a:bodyPr/>
                    <a:lstStyle/>
                    <a:p>
                      <a:pPr marL="453390" marR="615950" indent="-381000">
                        <a:lnSpc>
                          <a:spcPts val="264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Lack</a:t>
                      </a:r>
                      <a:r>
                        <a:rPr sz="2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public/state-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level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(Unit/institutional)</a:t>
                      </a:r>
                      <a:r>
                        <a:rPr sz="2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understanding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full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range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what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job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responsibilities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involve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77.9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(62.6)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1581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9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Institutional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procedures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‘red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tape’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(Paperwork)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72.0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(64.8)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Lack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opportunity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income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growth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67.2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9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200" spc="-25" dirty="0">
                          <a:latin typeface="Calibri"/>
                          <a:cs typeface="Calibri"/>
                        </a:rPr>
                        <a:t>Teaching</a:t>
                      </a:r>
                      <a:r>
                        <a:rPr sz="22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load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60.5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5" dirty="0">
                          <a:latin typeface="Calibri"/>
                          <a:cs typeface="Calibri"/>
                        </a:rPr>
                        <a:t>FAD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54.4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Lack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clerical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support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54.0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Keeping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up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e-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mail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53.2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Unclear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routing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information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51.6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Research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demands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(Publishing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demands)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51.2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(50.4)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50"/>
                        </a:spcBef>
                        <a:tabLst>
                          <a:tab pos="5850890" algn="l"/>
                        </a:tabLst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400" b="1" spc="-15" baseline="22569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baseline="22569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700" b="1" baseline="154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AS, EHD, </a:t>
                      </a:r>
                      <a:r>
                        <a:rPr sz="2700" b="1" spc="-37" baseline="1543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HS</a:t>
                      </a:r>
                      <a:endParaRPr sz="2700" baseline="1543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2200" spc="-20" dirty="0">
                          <a:latin typeface="Calibri"/>
                          <a:cs typeface="Calibri"/>
                        </a:rPr>
                        <a:t>50.5</a:t>
                      </a:r>
                      <a:endParaRPr sz="2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05740" y="6444996"/>
            <a:ext cx="409765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0" marR="30480" indent="-70485">
              <a:lnSpc>
                <a:spcPct val="100000"/>
              </a:lnSpc>
              <a:spcBef>
                <a:spcPts val="100"/>
              </a:spcBef>
            </a:pPr>
            <a:r>
              <a:rPr sz="1200" b="1" baseline="24305" dirty="0">
                <a:latin typeface="Arial"/>
                <a:cs typeface="Arial"/>
              </a:rPr>
              <a:t>1</a:t>
            </a:r>
            <a:r>
              <a:rPr sz="1200" b="1" spc="-75" baseline="243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Percent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reported</a:t>
            </a:r>
            <a:r>
              <a:rPr sz="1000" spc="-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combined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“Strongly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Agree”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“Somewhat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Agree” responses.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Basis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identifying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priority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issues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faculty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ULM.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78247" y="6444996"/>
            <a:ext cx="41351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75" marR="30480" indent="-105410">
              <a:lnSpc>
                <a:spcPct val="100000"/>
              </a:lnSpc>
              <a:spcBef>
                <a:spcPts val="100"/>
              </a:spcBef>
            </a:pPr>
            <a:r>
              <a:rPr sz="1200" b="1" baseline="24305" dirty="0">
                <a:latin typeface="Arial"/>
                <a:cs typeface="Arial"/>
              </a:rPr>
              <a:t>2 </a:t>
            </a:r>
            <a:r>
              <a:rPr sz="1000" dirty="0">
                <a:latin typeface="Arial"/>
                <a:cs typeface="Arial"/>
              </a:rPr>
              <a:t>These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concerns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seem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discipline-</a:t>
            </a:r>
            <a:r>
              <a:rPr sz="1000" dirty="0">
                <a:latin typeface="Arial"/>
                <a:cs typeface="Arial"/>
              </a:rPr>
              <a:t>related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(suggested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number</a:t>
            </a:r>
            <a:r>
              <a:rPr sz="1000" spc="-25" dirty="0">
                <a:latin typeface="Arial"/>
                <a:cs typeface="Arial"/>
              </a:rPr>
              <a:t> of </a:t>
            </a:r>
            <a:r>
              <a:rPr sz="1000" dirty="0">
                <a:latin typeface="Arial"/>
                <a:cs typeface="Arial"/>
              </a:rPr>
              <a:t>“Not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Applicable”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responses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college-</a:t>
            </a:r>
            <a:r>
              <a:rPr sz="1000" dirty="0">
                <a:latin typeface="Arial"/>
                <a:cs typeface="Arial"/>
              </a:rPr>
              <a:t>specific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analyses).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22275" marR="5080" indent="-410209">
              <a:lnSpc>
                <a:spcPts val="2400"/>
              </a:lnSpc>
              <a:spcBef>
                <a:spcPts val="580"/>
              </a:spcBef>
            </a:pPr>
            <a:r>
              <a:rPr dirty="0"/>
              <a:t>12.</a:t>
            </a:r>
            <a:r>
              <a:rPr spc="-70" dirty="0"/>
              <a:t> </a:t>
            </a:r>
            <a:r>
              <a:rPr dirty="0"/>
              <a:t>Indicate</a:t>
            </a:r>
            <a:r>
              <a:rPr spc="-7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dirty="0"/>
              <a:t>level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agreement</a:t>
            </a:r>
            <a:r>
              <a:rPr spc="-55" dirty="0"/>
              <a:t>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following</a:t>
            </a:r>
            <a:r>
              <a:rPr spc="-75" dirty="0"/>
              <a:t> </a:t>
            </a:r>
            <a:r>
              <a:rPr spc="-10" dirty="0"/>
              <a:t>statements </a:t>
            </a:r>
            <a:r>
              <a:rPr dirty="0"/>
              <a:t>concerning</a:t>
            </a:r>
            <a:r>
              <a:rPr spc="-85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dirty="0"/>
              <a:t>Office</a:t>
            </a:r>
            <a:r>
              <a:rPr spc="-60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dirty="0"/>
              <a:t>Course</a:t>
            </a:r>
            <a:r>
              <a:rPr spc="-70" dirty="0"/>
              <a:t> </a:t>
            </a:r>
            <a:r>
              <a:rPr spc="-10" dirty="0"/>
              <a:t>Redesign.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3837" y="773112"/>
          <a:ext cx="8686800" cy="5239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6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42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771525" algn="l"/>
                        </a:tabLst>
                      </a:pPr>
                      <a:r>
                        <a:rPr sz="3450" b="1" spc="-30" baseline="1207" dirty="0">
                          <a:latin typeface="Calibri"/>
                          <a:cs typeface="Calibri"/>
                        </a:rPr>
                        <a:t>Item</a:t>
                      </a:r>
                      <a:r>
                        <a:rPr sz="3450" b="1" baseline="120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125)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2400" b="1" spc="-15" baseline="22569" dirty="0">
                          <a:latin typeface="Calibri"/>
                          <a:cs typeface="Calibri"/>
                        </a:rPr>
                        <a:t>1</a:t>
                      </a:r>
                      <a:endParaRPr sz="2400" baseline="22569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marL="390525" marR="136525" indent="-318135">
                        <a:lnSpc>
                          <a:spcPts val="2200"/>
                        </a:lnSpc>
                        <a:spcBef>
                          <a:spcPts val="6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know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great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deal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about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mandates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GENED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Core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classes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42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understand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process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Matters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2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understand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process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610">
                <a:tc>
                  <a:txBody>
                    <a:bodyPr/>
                    <a:lstStyle/>
                    <a:p>
                      <a:pPr marL="390525" marR="746760" indent="-318135">
                        <a:lnSpc>
                          <a:spcPts val="2200"/>
                        </a:lnSpc>
                        <a:spcBef>
                          <a:spcPts val="409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understand</a:t>
                      </a:r>
                      <a:r>
                        <a:rPr sz="2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Quality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Matters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are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22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processes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473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2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feel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very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important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ULM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A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285">
                <a:tc>
                  <a:txBody>
                    <a:bodyPr/>
                    <a:lstStyle/>
                    <a:p>
                      <a:pPr marL="453390" marR="470534" indent="-381000">
                        <a:lnSpc>
                          <a:spcPts val="2200"/>
                        </a:lnSpc>
                        <a:spcBef>
                          <a:spcPts val="17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Office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effectively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facilitating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course improvements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6285">
                <a:tc>
                  <a:txBody>
                    <a:bodyPr/>
                    <a:lstStyle/>
                    <a:p>
                      <a:pPr marL="390525" marR="694690" indent="-318135">
                        <a:lnSpc>
                          <a:spcPts val="2200"/>
                        </a:lnSpc>
                        <a:spcBef>
                          <a:spcPts val="675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find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22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opportunities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offered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through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Office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2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very</a:t>
                      </a:r>
                      <a:r>
                        <a:rPr sz="2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helpful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2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D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809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4855">
                <a:tc>
                  <a:txBody>
                    <a:bodyPr/>
                    <a:lstStyle/>
                    <a:p>
                      <a:pPr marL="390525" marR="1113790" indent="-318135">
                        <a:lnSpc>
                          <a:spcPts val="2200"/>
                        </a:lnSpc>
                        <a:spcBef>
                          <a:spcPts val="630"/>
                        </a:spcBef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would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like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Office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Course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Redesign</a:t>
                      </a:r>
                      <a:r>
                        <a:rPr sz="2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offer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20" dirty="0">
                          <a:latin typeface="Calibri"/>
                          <a:cs typeface="Calibri"/>
                        </a:rPr>
                        <a:t>more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22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opportunities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800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A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752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05740" y="6091682"/>
            <a:ext cx="85642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5420" marR="30480" indent="-147955">
              <a:lnSpc>
                <a:spcPct val="100000"/>
              </a:lnSpc>
              <a:spcBef>
                <a:spcPts val="95"/>
              </a:spcBef>
            </a:pPr>
            <a:r>
              <a:rPr sz="1800" b="1" baseline="25462" dirty="0">
                <a:latin typeface="Arial"/>
                <a:cs typeface="Arial"/>
              </a:rPr>
              <a:t>1</a:t>
            </a:r>
            <a:r>
              <a:rPr sz="1800" b="1" spc="-37" baseline="25462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”Not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Applicable”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excluded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from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determination.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indicates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most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tended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disagree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or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strongly </a:t>
            </a:r>
            <a:r>
              <a:rPr sz="1400" dirty="0">
                <a:latin typeface="Arial"/>
                <a:cs typeface="Arial"/>
              </a:rPr>
              <a:t>disagree.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“A”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indicates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most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respondents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tended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agree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strongly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agreed.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22275" marR="5080" indent="-410209">
              <a:lnSpc>
                <a:spcPts val="2400"/>
              </a:lnSpc>
              <a:spcBef>
                <a:spcPts val="580"/>
              </a:spcBef>
            </a:pPr>
            <a:r>
              <a:rPr dirty="0"/>
              <a:t>16.</a:t>
            </a:r>
            <a:r>
              <a:rPr spc="-6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areas</a:t>
            </a:r>
            <a:r>
              <a:rPr spc="-55" dirty="0"/>
              <a:t> </a:t>
            </a:r>
            <a:r>
              <a:rPr dirty="0"/>
              <a:t>should</a:t>
            </a:r>
            <a:r>
              <a:rPr spc="-50" dirty="0"/>
              <a:t> </a:t>
            </a:r>
            <a:r>
              <a:rPr dirty="0"/>
              <a:t>we</a:t>
            </a:r>
            <a:r>
              <a:rPr spc="-45" dirty="0"/>
              <a:t> </a:t>
            </a:r>
            <a:r>
              <a:rPr spc="-10" dirty="0"/>
              <a:t>invest</a:t>
            </a:r>
            <a:r>
              <a:rPr spc="-50" dirty="0"/>
              <a:t> </a:t>
            </a:r>
            <a:r>
              <a:rPr dirty="0"/>
              <a:t>funds</a:t>
            </a:r>
            <a:r>
              <a:rPr spc="-40" dirty="0"/>
              <a:t> </a:t>
            </a:r>
            <a:r>
              <a:rPr dirty="0"/>
              <a:t>once</a:t>
            </a:r>
            <a:r>
              <a:rPr spc="-50" dirty="0"/>
              <a:t> </a:t>
            </a:r>
            <a:r>
              <a:rPr dirty="0"/>
              <a:t>we</a:t>
            </a:r>
            <a:r>
              <a:rPr spc="-45" dirty="0"/>
              <a:t> </a:t>
            </a:r>
            <a:r>
              <a:rPr dirty="0"/>
              <a:t>launch</a:t>
            </a:r>
            <a:r>
              <a:rPr spc="-50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dirty="0"/>
              <a:t>major</a:t>
            </a:r>
            <a:r>
              <a:rPr spc="-60" dirty="0"/>
              <a:t> </a:t>
            </a:r>
            <a:r>
              <a:rPr spc="-20" dirty="0"/>
              <a:t>fund </a:t>
            </a:r>
            <a:r>
              <a:rPr spc="-10" dirty="0"/>
              <a:t>raiser?</a:t>
            </a:r>
            <a:r>
              <a:rPr spc="-80" dirty="0"/>
              <a:t> </a:t>
            </a:r>
            <a:r>
              <a:rPr dirty="0"/>
              <a:t>Please</a:t>
            </a:r>
            <a:r>
              <a:rPr spc="-65" dirty="0"/>
              <a:t> </a:t>
            </a:r>
            <a:r>
              <a:rPr dirty="0"/>
              <a:t>select</a:t>
            </a:r>
            <a:r>
              <a:rPr spc="-70" dirty="0"/>
              <a:t> </a:t>
            </a:r>
            <a:r>
              <a:rPr dirty="0"/>
              <a:t>three</a:t>
            </a:r>
            <a:r>
              <a:rPr spc="-60" dirty="0"/>
              <a:t> </a:t>
            </a:r>
            <a:r>
              <a:rPr spc="-10" dirty="0"/>
              <a:t>categories.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71637" y="985837"/>
          <a:ext cx="5562600" cy="5194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771525" algn="l"/>
                        </a:tabLst>
                      </a:pPr>
                      <a:r>
                        <a:rPr sz="3450" b="1" spc="-30" baseline="1207" dirty="0">
                          <a:latin typeface="Calibri"/>
                          <a:cs typeface="Calibri"/>
                        </a:rPr>
                        <a:t>Item</a:t>
                      </a:r>
                      <a:r>
                        <a:rPr sz="3450" b="1" baseline="120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121)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9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2200" b="1" spc="-10" dirty="0">
                          <a:latin typeface="Calibri"/>
                          <a:cs typeface="Calibri"/>
                        </a:rPr>
                        <a:t>Rating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Library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1.67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Endowed</a:t>
                      </a:r>
                      <a:r>
                        <a:rPr sz="2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Professorships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1.87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Scholarships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1.89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Graduate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Fellowships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1.98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Brown</a:t>
                      </a:r>
                      <a:r>
                        <a:rPr sz="23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Theater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2.04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Laboratory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Facilities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841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2.06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841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Childhood</a:t>
                      </a:r>
                      <a:r>
                        <a:rPr sz="23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Center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841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2.09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5841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Natural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History</a:t>
                      </a:r>
                      <a:r>
                        <a:rPr sz="23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Museum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2.14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Athletic</a:t>
                      </a:r>
                      <a:r>
                        <a:rPr sz="23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Facilities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2.24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Art</a:t>
                      </a:r>
                      <a:r>
                        <a:rPr sz="2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Museum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2.38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3540" y="266192"/>
            <a:ext cx="10998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Recall: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912148"/>
            <a:ext cx="7376795" cy="317817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Broader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categories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identified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previous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surveys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00"/>
              </a:spcBef>
              <a:buFont typeface="Arial"/>
              <a:buChar char="–"/>
              <a:tabLst>
                <a:tab pos="754380" algn="l"/>
              </a:tabLst>
            </a:pPr>
            <a:r>
              <a:rPr sz="2400" spc="-10" dirty="0">
                <a:latin typeface="Calibri"/>
                <a:cs typeface="Calibri"/>
              </a:rPr>
              <a:t>Communication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spc="-10" dirty="0">
                <a:latin typeface="Calibri"/>
                <a:cs typeface="Calibri"/>
              </a:rPr>
              <a:t>Resources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one’s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job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Recognizing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rewarding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existing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faculty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Faculty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morale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Recruiting/retaining</a:t>
            </a:r>
            <a:r>
              <a:rPr sz="2400" spc="-1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faculty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Staffing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departments/programs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adequately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5088635"/>
            <a:ext cx="75139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78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written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answers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were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summarized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.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Most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fell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under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these categories.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would</a:t>
            </a:r>
            <a:r>
              <a:rPr spc="-45" dirty="0"/>
              <a:t> </a:t>
            </a:r>
            <a:r>
              <a:rPr dirty="0"/>
              <a:t>you</a:t>
            </a:r>
            <a:r>
              <a:rPr spc="-40" dirty="0"/>
              <a:t> </a:t>
            </a:r>
            <a:r>
              <a:rPr dirty="0"/>
              <a:t>most</a:t>
            </a:r>
            <a:r>
              <a:rPr spc="-50" dirty="0"/>
              <a:t> </a:t>
            </a:r>
            <a:r>
              <a:rPr dirty="0"/>
              <a:t>like</a:t>
            </a:r>
            <a:r>
              <a:rPr spc="-4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change</a:t>
            </a:r>
            <a:r>
              <a:rPr spc="-35" dirty="0"/>
              <a:t> </a:t>
            </a:r>
            <a:r>
              <a:rPr dirty="0"/>
              <a:t>about</a:t>
            </a:r>
            <a:r>
              <a:rPr spc="-45" dirty="0"/>
              <a:t> </a:t>
            </a:r>
            <a:r>
              <a:rPr dirty="0"/>
              <a:t>ULM?</a:t>
            </a:r>
            <a:r>
              <a:rPr spc="-45" dirty="0"/>
              <a:t> </a:t>
            </a:r>
            <a:r>
              <a:rPr dirty="0"/>
              <a:t>(n</a:t>
            </a:r>
            <a:r>
              <a:rPr spc="-40" dirty="0"/>
              <a:t> </a:t>
            </a:r>
            <a:r>
              <a:rPr dirty="0"/>
              <a:t>=</a:t>
            </a:r>
            <a:r>
              <a:rPr spc="-45" dirty="0"/>
              <a:t> </a:t>
            </a:r>
            <a:r>
              <a:rPr spc="-25" dirty="0"/>
              <a:t>78)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1301" y="986091"/>
          <a:ext cx="7708900" cy="44195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0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505">
                <a:tc>
                  <a:txBody>
                    <a:bodyPr/>
                    <a:lstStyle/>
                    <a:p>
                      <a:pPr marL="31750">
                        <a:lnSpc>
                          <a:spcPts val="2185"/>
                        </a:lnSpc>
                      </a:pP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98425">
                        <a:lnSpc>
                          <a:spcPts val="270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Listen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input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before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making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decisions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70">
                <a:tc>
                  <a:txBody>
                    <a:bodyPr/>
                    <a:lstStyle/>
                    <a:p>
                      <a:pPr marL="98425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Feedback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work;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eliminate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“black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holes”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769">
                <a:tc>
                  <a:txBody>
                    <a:bodyPr/>
                    <a:lstStyle/>
                    <a:p>
                      <a:pPr marL="98425">
                        <a:lnSpc>
                          <a:spcPts val="2575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Better/more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efficient/”in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advance”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communication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deadlines</a:t>
                      </a:r>
                      <a:endParaRPr sz="2300">
                        <a:latin typeface="Calibri"/>
                        <a:cs typeface="Calibri"/>
                      </a:endParaRPr>
                    </a:p>
                    <a:p>
                      <a:pPr marL="498475">
                        <a:lnSpc>
                          <a:spcPct val="10000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directives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18859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98425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Better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support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(time/resources)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530">
                <a:tc>
                  <a:txBody>
                    <a:bodyPr/>
                    <a:lstStyle/>
                    <a:p>
                      <a:pPr marL="98425">
                        <a:lnSpc>
                          <a:spcPts val="2700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Improve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rundown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classrooms,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etc.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Improve</a:t>
                      </a:r>
                      <a:r>
                        <a:rPr sz="2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infrastructure/support</a:t>
                      </a:r>
                      <a:r>
                        <a:rPr sz="2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services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Modernize/streamline</a:t>
                      </a:r>
                      <a:r>
                        <a:rPr sz="2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“paperwork”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students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60452"/>
            <a:ext cx="7612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50" dirty="0"/>
              <a:t> </a:t>
            </a:r>
            <a:r>
              <a:rPr dirty="0"/>
              <a:t>would</a:t>
            </a:r>
            <a:r>
              <a:rPr spc="-50" dirty="0"/>
              <a:t> </a:t>
            </a:r>
            <a:r>
              <a:rPr dirty="0"/>
              <a:t>you</a:t>
            </a:r>
            <a:r>
              <a:rPr spc="-50" dirty="0"/>
              <a:t> </a:t>
            </a:r>
            <a:r>
              <a:rPr dirty="0"/>
              <a:t>most</a:t>
            </a:r>
            <a:r>
              <a:rPr spc="-55" dirty="0"/>
              <a:t> </a:t>
            </a:r>
            <a:r>
              <a:rPr dirty="0"/>
              <a:t>like</a:t>
            </a:r>
            <a:r>
              <a:rPr spc="-50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dirty="0"/>
              <a:t>change</a:t>
            </a:r>
            <a:r>
              <a:rPr spc="-45" dirty="0"/>
              <a:t> </a:t>
            </a:r>
            <a:r>
              <a:rPr dirty="0"/>
              <a:t>about</a:t>
            </a:r>
            <a:r>
              <a:rPr spc="-50" dirty="0"/>
              <a:t> </a:t>
            </a:r>
            <a:r>
              <a:rPr dirty="0"/>
              <a:t>ULM?</a:t>
            </a:r>
            <a:r>
              <a:rPr spc="-50" dirty="0"/>
              <a:t> </a:t>
            </a:r>
            <a:r>
              <a:rPr spc="-10" dirty="0"/>
              <a:t>(continued)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8358" y="628713"/>
          <a:ext cx="5546090" cy="550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505">
                <a:tc>
                  <a:txBody>
                    <a:bodyPr/>
                    <a:lstStyle/>
                    <a:p>
                      <a:pPr marL="31750">
                        <a:lnSpc>
                          <a:spcPts val="2185"/>
                        </a:lnSpc>
                      </a:pP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Recognizing</a:t>
                      </a:r>
                      <a:r>
                        <a:rPr sz="23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and</a:t>
                      </a:r>
                      <a:r>
                        <a:rPr sz="2300" b="1" u="sng" spc="-5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rewarding</a:t>
                      </a:r>
                      <a:r>
                        <a:rPr sz="2300" b="1" u="sng" spc="-6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existing</a:t>
                      </a:r>
                      <a:r>
                        <a:rPr sz="2300" b="1" u="sng" spc="-7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97790">
                        <a:lnSpc>
                          <a:spcPts val="2705"/>
                        </a:lnSpc>
                      </a:pPr>
                      <a:r>
                        <a:rPr sz="2300" spc="-10" dirty="0">
                          <a:latin typeface="Calibri"/>
                          <a:cs typeface="Calibri"/>
                        </a:rPr>
                        <a:t>Appropriate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recognition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of/respect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faculty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10"/>
                        </a:spcBef>
                      </a:pP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Staffing</a:t>
                      </a:r>
                      <a:r>
                        <a:rPr sz="2300" b="1" u="sng" spc="-9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departments/programs</a:t>
                      </a:r>
                      <a:r>
                        <a:rPr sz="2300" b="1" u="sng" spc="-7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adequately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0447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31750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little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“workload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relief”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10"/>
                        </a:spcBef>
                      </a:pP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Recruiting/retaining</a:t>
                      </a:r>
                      <a:r>
                        <a:rPr sz="23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0447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Recruit</a:t>
                      </a:r>
                      <a:r>
                        <a:rPr sz="23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2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academically</a:t>
                      </a:r>
                      <a:r>
                        <a:rPr sz="23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diverse</a:t>
                      </a:r>
                      <a:r>
                        <a:rPr sz="23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faculty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1841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5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23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Emerging</a:t>
                      </a:r>
                      <a:r>
                        <a:rPr sz="2300" b="1" u="sng" spc="-13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issues</a:t>
                      </a:r>
                      <a:r>
                        <a:rPr sz="2300" u="none" spc="-10" dirty="0">
                          <a:latin typeface="Calibri"/>
                          <a:cs typeface="Calibri"/>
                        </a:rPr>
                        <a:t>: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444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31750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Student</a:t>
                      </a:r>
                      <a:r>
                        <a:rPr sz="2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responsibility;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“raise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0" dirty="0">
                          <a:latin typeface="Calibri"/>
                          <a:cs typeface="Calibri"/>
                        </a:rPr>
                        <a:t>bar”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31750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Increase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community</a:t>
                      </a:r>
                      <a:r>
                        <a:rPr sz="2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support</a:t>
                      </a:r>
                      <a:r>
                        <a:rPr sz="23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23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ULM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505">
                <a:tc>
                  <a:txBody>
                    <a:bodyPr/>
                    <a:lstStyle/>
                    <a:p>
                      <a:pPr marL="31750">
                        <a:lnSpc>
                          <a:spcPts val="2705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Put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faculty</a:t>
                      </a:r>
                      <a:r>
                        <a:rPr sz="2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back</a:t>
                      </a:r>
                      <a:r>
                        <a:rPr sz="2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charge</a:t>
                      </a:r>
                      <a:r>
                        <a:rPr sz="2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latin typeface="Calibri"/>
                          <a:cs typeface="Calibri"/>
                        </a:rPr>
                        <a:t>curriculum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do</a:t>
            </a:r>
            <a:r>
              <a:rPr spc="-50" dirty="0"/>
              <a:t> </a:t>
            </a:r>
            <a:r>
              <a:rPr dirty="0"/>
              <a:t>you</a:t>
            </a:r>
            <a:r>
              <a:rPr spc="-40" dirty="0"/>
              <a:t> </a:t>
            </a:r>
            <a:r>
              <a:rPr dirty="0"/>
              <a:t>like</a:t>
            </a:r>
            <a:r>
              <a:rPr spc="-45" dirty="0"/>
              <a:t> </a:t>
            </a:r>
            <a:r>
              <a:rPr dirty="0"/>
              <a:t>most</a:t>
            </a:r>
            <a:r>
              <a:rPr spc="-50" dirty="0"/>
              <a:t> </a:t>
            </a:r>
            <a:r>
              <a:rPr dirty="0"/>
              <a:t>about</a:t>
            </a:r>
            <a:r>
              <a:rPr spc="-35" dirty="0"/>
              <a:t> </a:t>
            </a:r>
            <a:r>
              <a:rPr dirty="0"/>
              <a:t>ULM?</a:t>
            </a:r>
            <a:r>
              <a:rPr spc="-40" dirty="0"/>
              <a:t> </a:t>
            </a:r>
            <a:r>
              <a:rPr dirty="0"/>
              <a:t>(n</a:t>
            </a:r>
            <a:r>
              <a:rPr spc="-45" dirty="0"/>
              <a:t> </a:t>
            </a:r>
            <a:r>
              <a:rPr dirty="0"/>
              <a:t>=</a:t>
            </a:r>
            <a:r>
              <a:rPr spc="-40" dirty="0"/>
              <a:t> </a:t>
            </a:r>
            <a:r>
              <a:rPr spc="-25" dirty="0"/>
              <a:t>75)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22882" y="1100836"/>
          <a:ext cx="4922520" cy="3644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2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175">
                <a:tc>
                  <a:txBody>
                    <a:bodyPr/>
                    <a:lstStyle/>
                    <a:p>
                      <a:pPr marL="31750">
                        <a:lnSpc>
                          <a:spcPts val="228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Friendly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people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Collegiality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Smallish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campus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diverse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programs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Students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My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co-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workers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Sense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teamwork/dedication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0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Location/region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bayou/beautiful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campus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40155" y="319785"/>
            <a:ext cx="7664450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62629" marR="5080" indent="-3250565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Calibri"/>
                <a:cs typeface="Calibri"/>
              </a:rPr>
              <a:t>2011</a:t>
            </a:r>
            <a:r>
              <a:rPr sz="3200" b="1" spc="-10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Faculty</a:t>
            </a:r>
            <a:r>
              <a:rPr sz="3200" b="1" spc="-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Career</a:t>
            </a:r>
            <a:r>
              <a:rPr sz="3200" b="1" spc="-8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10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Personal</a:t>
            </a:r>
            <a:r>
              <a:rPr sz="3200" b="1" spc="-9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Satisfaction Survey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1522" y="2082291"/>
            <a:ext cx="69856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Executive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Committee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Faculty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will 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data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2008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survey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data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formulate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action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plan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during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several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weeks.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4065270"/>
            <a:ext cx="762127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"/>
                <a:cs typeface="Arial"/>
              </a:rPr>
              <a:t>Contact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45" dirty="0">
                <a:latin typeface="Arial"/>
                <a:cs typeface="Arial"/>
              </a:rPr>
              <a:t>Dr.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Anna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Hill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(Faculty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Senate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President,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hill@ulm.edu</a:t>
            </a:r>
            <a:r>
              <a:rPr sz="2000" u="none" spc="-10" dirty="0">
                <a:latin typeface="Arial"/>
                <a:cs typeface="Arial"/>
              </a:rPr>
              <a:t>,</a:t>
            </a:r>
            <a:r>
              <a:rPr sz="2000" u="none" spc="-50" dirty="0">
                <a:latin typeface="Arial"/>
                <a:cs typeface="Arial"/>
              </a:rPr>
              <a:t> </a:t>
            </a:r>
            <a:r>
              <a:rPr sz="2000" u="none" spc="-20" dirty="0">
                <a:latin typeface="Arial"/>
                <a:cs typeface="Arial"/>
              </a:rPr>
              <a:t>342-</a:t>
            </a:r>
            <a:r>
              <a:rPr sz="2000" u="none" dirty="0">
                <a:latin typeface="Arial"/>
                <a:cs typeface="Arial"/>
              </a:rPr>
              <a:t>1803)</a:t>
            </a:r>
            <a:r>
              <a:rPr sz="2000" u="none" spc="-6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or</a:t>
            </a:r>
            <a:r>
              <a:rPr sz="2000" u="none" spc="-7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Dr.</a:t>
            </a:r>
            <a:r>
              <a:rPr sz="2000" u="none" spc="-6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Donna</a:t>
            </a:r>
            <a:r>
              <a:rPr sz="2000" u="none" spc="-5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Rhorer</a:t>
            </a:r>
            <a:r>
              <a:rPr sz="2000" u="none" spc="-60" dirty="0">
                <a:latin typeface="Arial"/>
                <a:cs typeface="Arial"/>
              </a:rPr>
              <a:t> </a:t>
            </a:r>
            <a:r>
              <a:rPr sz="2000" u="none" spc="-10" dirty="0">
                <a:latin typeface="Arial"/>
                <a:cs typeface="Arial"/>
              </a:rPr>
              <a:t>(President-</a:t>
            </a:r>
            <a:r>
              <a:rPr sz="2000" u="none" dirty="0">
                <a:latin typeface="Arial"/>
                <a:cs typeface="Arial"/>
              </a:rPr>
              <a:t>elect,</a:t>
            </a:r>
            <a:r>
              <a:rPr sz="2000" u="none" spc="-65" dirty="0">
                <a:latin typeface="Arial"/>
                <a:cs typeface="Arial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rhorer@ulm.edu</a:t>
            </a:r>
            <a:r>
              <a:rPr sz="2000" u="none" dirty="0">
                <a:latin typeface="Arial"/>
                <a:cs typeface="Arial"/>
              </a:rPr>
              <a:t>,</a:t>
            </a:r>
            <a:r>
              <a:rPr sz="2000" u="none" spc="-65" dirty="0">
                <a:latin typeface="Arial"/>
                <a:cs typeface="Arial"/>
              </a:rPr>
              <a:t> </a:t>
            </a:r>
            <a:r>
              <a:rPr sz="2000" u="none" spc="-20" dirty="0">
                <a:latin typeface="Arial"/>
                <a:cs typeface="Arial"/>
              </a:rPr>
              <a:t>342-</a:t>
            </a:r>
            <a:r>
              <a:rPr sz="2000" u="none" dirty="0">
                <a:latin typeface="Arial"/>
                <a:cs typeface="Arial"/>
              </a:rPr>
              <a:t>1514)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to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set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up</a:t>
            </a:r>
            <a:r>
              <a:rPr sz="2000" u="none" spc="-3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an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appointment</a:t>
            </a:r>
            <a:r>
              <a:rPr sz="2000" u="none" spc="-3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to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view</a:t>
            </a:r>
            <a:r>
              <a:rPr sz="2000" u="none" spc="-2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the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data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in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one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of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spc="-20" dirty="0">
                <a:latin typeface="Arial"/>
                <a:cs typeface="Arial"/>
              </a:rPr>
              <a:t>their </a:t>
            </a:r>
            <a:r>
              <a:rPr sz="2000" u="none" spc="-10" dirty="0">
                <a:latin typeface="Arial"/>
                <a:cs typeface="Arial"/>
              </a:rPr>
              <a:t>offices.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"/>
              <a:cs typeface="Arial"/>
            </a:endParaRPr>
          </a:p>
          <a:p>
            <a:pPr marL="12700" marR="15367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An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edited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version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presentation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will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posted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Faculty </a:t>
            </a:r>
            <a:r>
              <a:rPr sz="2000" dirty="0">
                <a:latin typeface="Arial"/>
                <a:cs typeface="Arial"/>
              </a:rPr>
              <a:t>Senate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web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page.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3540" y="198374"/>
            <a:ext cx="40411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A</a:t>
            </a:r>
            <a:r>
              <a:rPr sz="4000" spc="-50" dirty="0"/>
              <a:t> </a:t>
            </a:r>
            <a:r>
              <a:rPr sz="4000" dirty="0"/>
              <a:t>little</a:t>
            </a:r>
            <a:r>
              <a:rPr sz="4000" spc="-70" dirty="0"/>
              <a:t> </a:t>
            </a:r>
            <a:r>
              <a:rPr sz="4000" spc="-10" dirty="0"/>
              <a:t>background.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000759"/>
            <a:ext cx="8034655" cy="48914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Spring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2006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survey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6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institutional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priorities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address:</a:t>
            </a:r>
            <a:endParaRPr sz="28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95"/>
              </a:spcBef>
              <a:buFont typeface="Arial"/>
              <a:buChar char="–"/>
              <a:tabLst>
                <a:tab pos="754380" algn="l"/>
              </a:tabLst>
            </a:pPr>
            <a:r>
              <a:rPr sz="2400" spc="-10" dirty="0">
                <a:latin typeface="Calibri"/>
                <a:cs typeface="Calibri"/>
              </a:rPr>
              <a:t>Communication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spc="-10" dirty="0">
                <a:latin typeface="Calibri"/>
                <a:cs typeface="Calibri"/>
              </a:rPr>
              <a:t>Resources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one’s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job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Recognizing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rewarding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existing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faculty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Faculty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morale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Recruiting/retaining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faculty</a:t>
            </a:r>
            <a:endParaRPr sz="24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Staffing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departments/programs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adequately</a:t>
            </a:r>
            <a:endParaRPr sz="2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180"/>
              </a:spcBef>
              <a:buFont typeface="Arial"/>
              <a:buChar char="–"/>
            </a:pPr>
            <a:endParaRPr sz="2400">
              <a:latin typeface="Calibri"/>
              <a:cs typeface="Calibri"/>
            </a:endParaRPr>
          </a:p>
          <a:p>
            <a:pPr marL="355600" marR="81597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Spring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2008</a:t>
            </a:r>
            <a:r>
              <a:rPr sz="2800" spc="-25" dirty="0">
                <a:latin typeface="Calibri"/>
                <a:cs typeface="Calibri"/>
              </a:rPr>
              <a:t> survey,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designed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tease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more </a:t>
            </a:r>
            <a:r>
              <a:rPr sz="2800" dirty="0">
                <a:latin typeface="Calibri"/>
                <a:cs typeface="Calibri"/>
              </a:rPr>
              <a:t>specific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issues.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3540" y="198374"/>
            <a:ext cx="491299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The</a:t>
            </a:r>
            <a:r>
              <a:rPr sz="4000" spc="-15" dirty="0"/>
              <a:t> </a:t>
            </a:r>
            <a:r>
              <a:rPr sz="4000" dirty="0"/>
              <a:t>Spring</a:t>
            </a:r>
            <a:r>
              <a:rPr sz="4000" spc="-10" dirty="0"/>
              <a:t> </a:t>
            </a:r>
            <a:r>
              <a:rPr sz="4000" dirty="0"/>
              <a:t>2011</a:t>
            </a:r>
            <a:r>
              <a:rPr sz="4000" spc="-25" dirty="0"/>
              <a:t> </a:t>
            </a:r>
            <a:r>
              <a:rPr sz="4000" spc="-35" dirty="0"/>
              <a:t>survey.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000759"/>
            <a:ext cx="7650480" cy="5318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4673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Was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2011/12,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Dr.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Bruno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requested </a:t>
            </a:r>
            <a:r>
              <a:rPr sz="2800" dirty="0">
                <a:latin typeface="Calibri"/>
                <a:cs typeface="Calibri"/>
              </a:rPr>
              <a:t>baseline</a:t>
            </a:r>
            <a:r>
              <a:rPr sz="2800" spc="-20" dirty="0">
                <a:latin typeface="Calibri"/>
                <a:cs typeface="Calibri"/>
              </a:rPr>
              <a:t> data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Font typeface="Arial"/>
              <a:buChar char="•"/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What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survey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results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show?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Some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previously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persist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Some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previously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improved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Calibri"/>
                <a:cs typeface="Calibri"/>
              </a:rPr>
              <a:t>Some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new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emerged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Calibri"/>
                <a:cs typeface="Calibri"/>
              </a:rPr>
              <a:t>Survey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results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chart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progress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over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coming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years,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basis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dialog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administration,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establish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goals/action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4927" y="255523"/>
            <a:ext cx="44532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Approach</a:t>
            </a:r>
            <a:r>
              <a:rPr sz="3600" b="1" spc="-1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and</a:t>
            </a:r>
            <a:r>
              <a:rPr sz="3600" b="1" spc="-130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Analyses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56015"/>
            <a:ext cx="5936615" cy="502983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Distributed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to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352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faculty</a:t>
            </a:r>
            <a:endParaRPr sz="3000">
              <a:latin typeface="Calibri"/>
              <a:cs typeface="Calibri"/>
            </a:endParaRPr>
          </a:p>
          <a:p>
            <a:pPr marL="755015" lvl="1" indent="-285115">
              <a:lnSpc>
                <a:spcPct val="100000"/>
              </a:lnSpc>
              <a:spcBef>
                <a:spcPts val="340"/>
              </a:spcBef>
              <a:buFont typeface="Arial"/>
              <a:buChar char="–"/>
              <a:tabLst>
                <a:tab pos="755015" algn="l"/>
              </a:tabLst>
            </a:pPr>
            <a:r>
              <a:rPr sz="2600" dirty="0">
                <a:latin typeface="Calibri"/>
                <a:cs typeface="Calibri"/>
              </a:rPr>
              <a:t>75%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greater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FTE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faculty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rank</a:t>
            </a:r>
            <a:endParaRPr sz="2600">
              <a:latin typeface="Calibri"/>
              <a:cs typeface="Calibri"/>
            </a:endParaRPr>
          </a:p>
          <a:p>
            <a:pPr marL="755015" lvl="1" indent="-285115">
              <a:lnSpc>
                <a:spcPct val="100000"/>
              </a:lnSpc>
              <a:spcBef>
                <a:spcPts val="310"/>
              </a:spcBef>
              <a:buFont typeface="Arial"/>
              <a:buChar char="–"/>
              <a:tabLst>
                <a:tab pos="755015" algn="l"/>
              </a:tabLst>
            </a:pPr>
            <a:r>
              <a:rPr sz="2600" dirty="0">
                <a:latin typeface="Calibri"/>
                <a:cs typeface="Calibri"/>
              </a:rPr>
              <a:t>Below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rank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“dean”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(~310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non-admin)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Survey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Monkey</a:t>
            </a:r>
            <a:endParaRPr sz="3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</a:tabLst>
            </a:pPr>
            <a:r>
              <a:rPr sz="3000" dirty="0">
                <a:latin typeface="Calibri"/>
                <a:cs typeface="Calibri"/>
              </a:rPr>
              <a:t>6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Constituencies</a:t>
            </a:r>
            <a:endParaRPr sz="3000">
              <a:latin typeface="Calibri"/>
              <a:cs typeface="Calibri"/>
            </a:endParaRPr>
          </a:p>
          <a:p>
            <a:pPr marL="755650" lvl="1" indent="-285750">
              <a:lnSpc>
                <a:spcPct val="100000"/>
              </a:lnSpc>
              <a:spcBef>
                <a:spcPts val="345"/>
              </a:spcBef>
              <a:buFont typeface="Arial"/>
              <a:buChar char="–"/>
              <a:tabLst>
                <a:tab pos="755650" algn="l"/>
              </a:tabLst>
            </a:pPr>
            <a:r>
              <a:rPr sz="2600" dirty="0">
                <a:latin typeface="Calibri"/>
                <a:cs typeface="Calibri"/>
              </a:rPr>
              <a:t>The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Library</a:t>
            </a:r>
            <a:endParaRPr sz="2600">
              <a:latin typeface="Calibri"/>
              <a:cs typeface="Calibri"/>
            </a:endParaRPr>
          </a:p>
          <a:p>
            <a:pPr marL="829944" lvl="1" indent="-360045">
              <a:lnSpc>
                <a:spcPct val="100000"/>
              </a:lnSpc>
              <a:spcBef>
                <a:spcPts val="310"/>
              </a:spcBef>
              <a:buFont typeface="Arial"/>
              <a:buChar char="–"/>
              <a:tabLst>
                <a:tab pos="829944" algn="l"/>
              </a:tabLst>
            </a:pPr>
            <a:r>
              <a:rPr sz="2600" dirty="0">
                <a:latin typeface="Calibri"/>
                <a:cs typeface="Calibri"/>
              </a:rPr>
              <a:t>Arts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Sciences</a:t>
            </a:r>
            <a:endParaRPr sz="2600">
              <a:latin typeface="Calibri"/>
              <a:cs typeface="Calibri"/>
            </a:endParaRPr>
          </a:p>
          <a:p>
            <a:pPr marL="755015" lvl="1" indent="-28511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5015" algn="l"/>
              </a:tabLst>
            </a:pPr>
            <a:r>
              <a:rPr sz="2600" dirty="0">
                <a:latin typeface="Calibri"/>
                <a:cs typeface="Calibri"/>
              </a:rPr>
              <a:t>Business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Administration</a:t>
            </a:r>
            <a:endParaRPr sz="2600">
              <a:latin typeface="Calibri"/>
              <a:cs typeface="Calibri"/>
            </a:endParaRPr>
          </a:p>
          <a:p>
            <a:pPr marL="755015" lvl="1" indent="-285115">
              <a:lnSpc>
                <a:spcPct val="100000"/>
              </a:lnSpc>
              <a:spcBef>
                <a:spcPts val="310"/>
              </a:spcBef>
              <a:buFont typeface="Arial"/>
              <a:buChar char="–"/>
              <a:tabLst>
                <a:tab pos="755015" algn="l"/>
              </a:tabLst>
            </a:pPr>
            <a:r>
              <a:rPr sz="2600" spc="-10" dirty="0">
                <a:latin typeface="Calibri"/>
                <a:cs typeface="Calibri"/>
              </a:rPr>
              <a:t>Education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Human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Development</a:t>
            </a:r>
            <a:endParaRPr sz="2600">
              <a:latin typeface="Calibri"/>
              <a:cs typeface="Calibri"/>
            </a:endParaRPr>
          </a:p>
          <a:p>
            <a:pPr marL="755015" lvl="1" indent="-285115">
              <a:lnSpc>
                <a:spcPct val="100000"/>
              </a:lnSpc>
              <a:spcBef>
                <a:spcPts val="310"/>
              </a:spcBef>
              <a:buFont typeface="Arial"/>
              <a:buChar char="–"/>
              <a:tabLst>
                <a:tab pos="755015" algn="l"/>
              </a:tabLst>
            </a:pPr>
            <a:r>
              <a:rPr sz="2600" dirty="0">
                <a:latin typeface="Calibri"/>
                <a:cs typeface="Calibri"/>
              </a:rPr>
              <a:t>Health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Sciences</a:t>
            </a:r>
            <a:endParaRPr sz="2600">
              <a:latin typeface="Calibri"/>
              <a:cs typeface="Calibri"/>
            </a:endParaRPr>
          </a:p>
          <a:p>
            <a:pPr marL="755650" lvl="1" indent="-285750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5650" algn="l"/>
              </a:tabLst>
            </a:pPr>
            <a:r>
              <a:rPr sz="2600" spc="-10" dirty="0">
                <a:latin typeface="Calibri"/>
                <a:cs typeface="Calibri"/>
              </a:rPr>
              <a:t>Pharmacy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739" y="66802"/>
            <a:ext cx="8811895" cy="718914"/>
          </a:xfrm>
          <a:prstGeom prst="rect">
            <a:avLst/>
          </a:prstGeom>
        </p:spPr>
        <p:txBody>
          <a:bodyPr vert="horz" wrap="square" lIns="0" tIns="163321" rIns="0" bIns="0" rtlCol="0">
            <a:spAutoFit/>
          </a:bodyPr>
          <a:lstStyle/>
          <a:p>
            <a:pPr marL="227838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Approach</a:t>
            </a:r>
            <a:r>
              <a:rPr sz="3600" b="1" spc="-1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and</a:t>
            </a:r>
            <a:r>
              <a:rPr sz="3600" b="1" spc="-130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Analyses</a:t>
            </a:r>
            <a:r>
              <a:rPr lang="en-US" sz="3600" b="1" spc="-10" dirty="0">
                <a:latin typeface="Calibri"/>
                <a:cs typeface="Calibri"/>
              </a:rPr>
              <a:t>, cont.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44361"/>
            <a:ext cx="7778115" cy="5081905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3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Modified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from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2008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ULM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FS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survey</a:t>
            </a:r>
            <a:endParaRPr sz="32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2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permission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from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Purdue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University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survey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</a:tabLst>
            </a:pPr>
            <a:r>
              <a:rPr sz="3200" spc="-10" dirty="0">
                <a:latin typeface="Calibri"/>
                <a:cs typeface="Calibri"/>
              </a:rPr>
              <a:t>Anomymous</a:t>
            </a:r>
            <a:endParaRPr sz="32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2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No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IP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addresses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other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identifier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codes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recorded</a:t>
            </a:r>
            <a:endParaRPr sz="2400">
              <a:latin typeface="Calibri"/>
              <a:cs typeface="Calibri"/>
            </a:endParaRPr>
          </a:p>
          <a:p>
            <a:pPr marL="754380" marR="5080" lvl="1" indent="-28448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</a:tabLst>
            </a:pPr>
            <a:r>
              <a:rPr sz="2400" dirty="0">
                <a:latin typeface="Calibri"/>
                <a:cs typeface="Calibri"/>
              </a:rPr>
              <a:t>Analysis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Hill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(FS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President)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assisted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D.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Rhorer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(FS 	President-</a:t>
            </a:r>
            <a:r>
              <a:rPr sz="2400" dirty="0">
                <a:latin typeface="Calibri"/>
                <a:cs typeface="Calibri"/>
              </a:rPr>
              <a:t>elect),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proofed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Faculty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Senate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</a:tabLst>
            </a:pPr>
            <a:r>
              <a:rPr sz="3200" spc="-10" dirty="0">
                <a:latin typeface="Calibri"/>
                <a:cs typeface="Calibri"/>
              </a:rPr>
              <a:t>Questions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optional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Overall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responses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subsets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analyzed</a:t>
            </a:r>
            <a:endParaRPr sz="3200">
              <a:latin typeface="Calibri"/>
              <a:cs typeface="Calibri"/>
            </a:endParaRPr>
          </a:p>
          <a:p>
            <a:pPr marL="754380" lvl="1" indent="-284480">
              <a:lnSpc>
                <a:spcPct val="100000"/>
              </a:lnSpc>
              <a:spcBef>
                <a:spcPts val="625"/>
              </a:spcBef>
              <a:buFont typeface="Arial"/>
              <a:buChar char="–"/>
              <a:tabLst>
                <a:tab pos="754380" algn="l"/>
              </a:tabLst>
            </a:pPr>
            <a:r>
              <a:rPr sz="2400" dirty="0">
                <a:latin typeface="Calibri"/>
                <a:cs typeface="Calibri"/>
              </a:rPr>
              <a:t>e.g.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College-</a:t>
            </a:r>
            <a:r>
              <a:rPr sz="2400" dirty="0">
                <a:latin typeface="Calibri"/>
                <a:cs typeface="Calibri"/>
              </a:rPr>
              <a:t>specific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issues?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Gender-</a:t>
            </a:r>
            <a:r>
              <a:rPr sz="2400" spc="-10" dirty="0">
                <a:latin typeface="Calibri"/>
                <a:cs typeface="Calibri"/>
              </a:rPr>
              <a:t>specific?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Comments</a:t>
            </a:r>
            <a:r>
              <a:rPr sz="3200" spc="-1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categorized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475990" y="2656078"/>
            <a:ext cx="21932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The</a:t>
            </a:r>
            <a:r>
              <a:rPr sz="3600" b="1" spc="-7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Results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4939" y="190753"/>
            <a:ext cx="33261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260" dirty="0">
                <a:latin typeface="Garamond"/>
                <a:cs typeface="Garamond"/>
              </a:rPr>
              <a:t>Who</a:t>
            </a:r>
            <a:r>
              <a:rPr b="1" spc="-100" dirty="0">
                <a:latin typeface="Garamond"/>
                <a:cs typeface="Garamond"/>
              </a:rPr>
              <a:t> </a:t>
            </a:r>
            <a:r>
              <a:rPr b="1" spc="-270" dirty="0">
                <a:latin typeface="Garamond"/>
                <a:cs typeface="Garamond"/>
              </a:rPr>
              <a:t>Responded</a:t>
            </a:r>
            <a:r>
              <a:rPr b="1" spc="-85" dirty="0">
                <a:latin typeface="Garamond"/>
                <a:cs typeface="Garamond"/>
              </a:rPr>
              <a:t> </a:t>
            </a:r>
            <a:r>
              <a:rPr b="1" spc="-210" dirty="0">
                <a:latin typeface="Garamond"/>
                <a:cs typeface="Garamond"/>
              </a:rPr>
              <a:t>to</a:t>
            </a:r>
            <a:r>
              <a:rPr b="1" spc="-100" dirty="0">
                <a:latin typeface="Garamond"/>
                <a:cs typeface="Garamond"/>
              </a:rPr>
              <a:t> </a:t>
            </a:r>
            <a:r>
              <a:rPr b="1" spc="-225" dirty="0">
                <a:latin typeface="Garamond"/>
                <a:cs typeface="Garamond"/>
              </a:rPr>
              <a:t>the</a:t>
            </a:r>
            <a:r>
              <a:rPr b="1" spc="-105" dirty="0">
                <a:latin typeface="Garamond"/>
                <a:cs typeface="Garamond"/>
              </a:rPr>
              <a:t> </a:t>
            </a:r>
            <a:r>
              <a:rPr b="1" spc="-120" dirty="0">
                <a:latin typeface="Garamond"/>
                <a:cs typeface="Garamond"/>
              </a:rPr>
              <a:t>Survey?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46250" y="755650"/>
          <a:ext cx="5791198" cy="5408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9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Constituency</a:t>
                      </a:r>
                      <a:r>
                        <a:rPr sz="2400" b="1" spc="-15" baseline="24305" dirty="0">
                          <a:latin typeface="Calibri"/>
                          <a:cs typeface="Calibri"/>
                        </a:rPr>
                        <a:t>1</a:t>
                      </a:r>
                      <a:endParaRPr sz="2400" baseline="24305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810" marR="250825" indent="37719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No.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responses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(n)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0235" marR="314325" indent="-28765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20" dirty="0">
                          <a:latin typeface="Calibri"/>
                          <a:cs typeface="Calibri"/>
                        </a:rPr>
                        <a:t>Response rate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All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Groups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131/352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37.2%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CAS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47/154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30.5%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CBA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17/43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39.5%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CHS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13/50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26%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CEHD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15/44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34.1%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Library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5/8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62.5%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Pharmacy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22/53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41.5%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729994" y="6428485"/>
            <a:ext cx="58051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b="1" baseline="24305" dirty="0">
                <a:latin typeface="Arial"/>
                <a:cs typeface="Arial"/>
              </a:rPr>
              <a:t>1</a:t>
            </a:r>
            <a:r>
              <a:rPr sz="1600" dirty="0">
                <a:latin typeface="Arial"/>
                <a:cs typeface="Arial"/>
              </a:rPr>
              <a:t>Thirteen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individuals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chose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not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identify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their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college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affiliation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56179" y="241808"/>
            <a:ext cx="400240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Who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Responded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to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Survey?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8450" y="985837"/>
          <a:ext cx="4725035" cy="474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2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marL="762635"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Constituency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percent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1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30" dirty="0">
                          <a:latin typeface="Calibri"/>
                          <a:cs typeface="Calibri"/>
                        </a:rPr>
                        <a:t>Tenure/tenure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track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77.9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39687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tenure</a:t>
                      </a:r>
                      <a:r>
                        <a:rPr sz="2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track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22.1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72263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 years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56.6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63754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Over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years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43.4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Male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43.8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Female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56.3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5108447" y="2179574"/>
            <a:ext cx="3328670" cy="877569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417195" marR="5080" indent="-405130">
              <a:lnSpc>
                <a:spcPts val="3340"/>
              </a:lnSpc>
              <a:spcBef>
                <a:spcPts val="225"/>
              </a:spcBef>
            </a:pPr>
            <a:r>
              <a:rPr sz="2800" dirty="0">
                <a:latin typeface="Wingdings"/>
                <a:cs typeface="Wingdings"/>
              </a:rPr>
              <a:t></a:t>
            </a:r>
            <a:r>
              <a:rPr sz="2800" dirty="0"/>
              <a:t>113</a:t>
            </a:r>
            <a:r>
              <a:rPr sz="2800" spc="-25" dirty="0"/>
              <a:t> </a:t>
            </a:r>
            <a:r>
              <a:rPr sz="2800" dirty="0"/>
              <a:t>of</a:t>
            </a:r>
            <a:r>
              <a:rPr sz="2800" spc="-35" dirty="0"/>
              <a:t> </a:t>
            </a:r>
            <a:r>
              <a:rPr sz="2800" dirty="0"/>
              <a:t>131</a:t>
            </a:r>
            <a:r>
              <a:rPr sz="2800" spc="-20" dirty="0"/>
              <a:t> </a:t>
            </a:r>
            <a:r>
              <a:rPr sz="2800" spc="-10" dirty="0"/>
              <a:t>disclosed track</a:t>
            </a:r>
            <a:endParaRPr sz="28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70347" y="3480053"/>
            <a:ext cx="3379470" cy="224409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455295" marR="17780" indent="-405130">
              <a:lnSpc>
                <a:spcPts val="3340"/>
              </a:lnSpc>
              <a:spcBef>
                <a:spcPts val="229"/>
              </a:spcBef>
            </a:pPr>
            <a:r>
              <a:rPr sz="2800" dirty="0">
                <a:latin typeface="Wingdings"/>
                <a:cs typeface="Wingdings"/>
              </a:rPr>
              <a:t></a:t>
            </a:r>
            <a:r>
              <a:rPr sz="2800" dirty="0">
                <a:latin typeface="Calibri"/>
                <a:cs typeface="Calibri"/>
              </a:rPr>
              <a:t>113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131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disclosed </a:t>
            </a:r>
            <a:r>
              <a:rPr sz="2800" dirty="0">
                <a:latin typeface="Calibri"/>
                <a:cs typeface="Calibri"/>
              </a:rPr>
              <a:t>yrs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service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800">
              <a:latin typeface="Calibri"/>
              <a:cs typeface="Calibri"/>
            </a:endParaRPr>
          </a:p>
          <a:p>
            <a:pPr marL="455295" marR="198755" indent="-405130">
              <a:lnSpc>
                <a:spcPts val="3340"/>
              </a:lnSpc>
            </a:pPr>
            <a:r>
              <a:rPr sz="2800" dirty="0">
                <a:latin typeface="Wingdings"/>
                <a:cs typeface="Wingdings"/>
              </a:rPr>
              <a:t></a:t>
            </a:r>
            <a:r>
              <a:rPr sz="2800" dirty="0">
                <a:latin typeface="Calibri"/>
                <a:cs typeface="Calibri"/>
              </a:rPr>
              <a:t>96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131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disclosed gender</a:t>
            </a:r>
            <a:r>
              <a:rPr sz="2775" b="1" spc="-15" baseline="25525" dirty="0">
                <a:latin typeface="Calibri"/>
                <a:cs typeface="Calibri"/>
              </a:rPr>
              <a:t>1</a:t>
            </a:r>
            <a:endParaRPr sz="2775" baseline="25525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740" y="6426708"/>
            <a:ext cx="6960234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575" b="1" baseline="26455" dirty="0">
                <a:latin typeface="Arial"/>
                <a:cs typeface="Arial"/>
              </a:rPr>
              <a:t>1</a:t>
            </a:r>
            <a:r>
              <a:rPr sz="1575" b="1" spc="120" baseline="264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those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who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skipped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this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question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were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mainly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tenure/tenure-</a:t>
            </a:r>
            <a:r>
              <a:rPr sz="1400" dirty="0">
                <a:latin typeface="Arial"/>
                <a:cs typeface="Arial"/>
              </a:rPr>
              <a:t>track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within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three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colleges.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2582</Words>
  <Application>Microsoft Office PowerPoint</Application>
  <PresentationFormat>On-screen Show (4:3)</PresentationFormat>
  <Paragraphs>498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Garamond</vt:lpstr>
      <vt:lpstr>Times New Roman</vt:lpstr>
      <vt:lpstr>Wingdings</vt:lpstr>
      <vt:lpstr>Office Theme</vt:lpstr>
      <vt:lpstr>Faculty Career and Personal Satisfaction Survey</vt:lpstr>
      <vt:lpstr>Thank you for being here.</vt:lpstr>
      <vt:lpstr>A little background.</vt:lpstr>
      <vt:lpstr>The Spring 2011 survey.</vt:lpstr>
      <vt:lpstr>Approach and Analyses</vt:lpstr>
      <vt:lpstr>Approach and Analyses, cont.</vt:lpstr>
      <vt:lpstr>The Results</vt:lpstr>
      <vt:lpstr>Who Responded to the Survey?</vt:lpstr>
      <vt:lpstr>113 of 131 disclosed track</vt:lpstr>
      <vt:lpstr>1. All things considered, how satisfied are you with your job at ULM with 5 being “Very Satified” and 1 being “Not Satisfied At All”?</vt:lpstr>
      <vt:lpstr>2a. The following are adequate to help me meet my job responsibilities.</vt:lpstr>
      <vt:lpstr>2b. The following are adequate to help me meet my job responsibilities.</vt:lpstr>
      <vt:lpstr>3a. I am currently satisfied with the following aspects of ULM.</vt:lpstr>
      <vt:lpstr>3b. I am currently satisfied with the following aspects of ULM.</vt:lpstr>
      <vt:lpstr>4. Have you ever considered leaving ULM?</vt:lpstr>
      <vt:lpstr>7a. How much impact might the following factors have on your decision to leave ULM?</vt:lpstr>
      <vt:lpstr>7b. How much impact might the following factors have on your decision to leave ULM?</vt:lpstr>
      <vt:lpstr>8. What are the most significant factors that impact faculty recruitment in your unit?</vt:lpstr>
      <vt:lpstr>9. What are the most significant factors that impact faculty retention in your unit?</vt:lpstr>
      <vt:lpstr>10a. Indicate your level of agreement with the following statements concerning your academic unit.</vt:lpstr>
      <vt:lpstr>10b. Indicate your level of agreement with the following statements concerning your academic unit.</vt:lpstr>
      <vt:lpstr>11. The following have been sources of stress for me during this</vt:lpstr>
      <vt:lpstr>12. Indicate your level of agreement with the following statements concerning the Office of Course Redesign.</vt:lpstr>
      <vt:lpstr>16. In what areas should we invest funds once we launch a major fund raiser? Please select three categories.</vt:lpstr>
      <vt:lpstr>Recall:</vt:lpstr>
      <vt:lpstr>What would you most like to change about ULM? (n = 78)</vt:lpstr>
      <vt:lpstr>What would you most like to change about ULM? (continued)</vt:lpstr>
      <vt:lpstr>What do you like most about ULM? (n = 75)</vt:lpstr>
      <vt:lpstr>2011 Faculty Career and Personal Satisfaction Survey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Career and Personal Satisfaction Survey</dc:title>
  <dc:creator>Anna</dc:creator>
  <cp:lastModifiedBy>Hilary Tice</cp:lastModifiedBy>
  <cp:revision>1</cp:revision>
  <dcterms:created xsi:type="dcterms:W3CDTF">2026-04-20T19:01:04Z</dcterms:created>
  <dcterms:modified xsi:type="dcterms:W3CDTF">2026-04-20T19:10:52Z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2011-04-26T00:00:00Z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2026-04-20T00:00:00Z</vt:filetime>
  </property>
  <property fmtid="{D5CDD505-2E9C-101B-9397-08002B2CF9AE}" pid="5" name="Producer">
    <vt:lpwstr>Microsoft® PowerPoint® 2010</vt:lpwstr>
  </property>
</Properties>
</file>