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2"/>
  </p:sldMasterIdLst>
  <p:notesMasterIdLst>
    <p:notesMasterId r:id="rId27"/>
  </p:notesMasterIdLst>
  <p:handoutMasterIdLst>
    <p:handoutMasterId r:id="rId28"/>
  </p:handoutMasterIdLst>
  <p:sldIdLst>
    <p:sldId id="269" r:id="rId3"/>
    <p:sldId id="270" r:id="rId4"/>
    <p:sldId id="271" r:id="rId5"/>
    <p:sldId id="273" r:id="rId6"/>
    <p:sldId id="263" r:id="rId7"/>
    <p:sldId id="274" r:id="rId8"/>
    <p:sldId id="278" r:id="rId9"/>
    <p:sldId id="296" r:id="rId10"/>
    <p:sldId id="279" r:id="rId11"/>
    <p:sldId id="280" r:id="rId12"/>
    <p:sldId id="282" r:id="rId13"/>
    <p:sldId id="283" r:id="rId14"/>
    <p:sldId id="285" r:id="rId15"/>
    <p:sldId id="293" r:id="rId16"/>
    <p:sldId id="284" r:id="rId17"/>
    <p:sldId id="294" r:id="rId18"/>
    <p:sldId id="295" r:id="rId19"/>
    <p:sldId id="286" r:id="rId20"/>
    <p:sldId id="287" r:id="rId21"/>
    <p:sldId id="288" r:id="rId22"/>
    <p:sldId id="289" r:id="rId23"/>
    <p:sldId id="290" r:id="rId24"/>
    <p:sldId id="291" r:id="rId25"/>
    <p:sldId id="292" r:id="rId26"/>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0A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99" autoAdjust="0"/>
    <p:restoredTop sz="86441" autoAdjust="0"/>
  </p:normalViewPr>
  <p:slideViewPr>
    <p:cSldViewPr>
      <p:cViewPr varScale="1">
        <p:scale>
          <a:sx n="79" d="100"/>
          <a:sy n="79" d="100"/>
        </p:scale>
        <p:origin x="120" y="456"/>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12/19/2025</a:t>
            </a:fld>
            <a:endParaRP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dirty="0"/>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12/19/2025</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dirty="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1</a:t>
            </a:fld>
            <a:endParaRPr lang="en-US" dirty="0"/>
          </a:p>
        </p:txBody>
      </p:sp>
    </p:spTree>
    <p:extLst>
      <p:ext uri="{BB962C8B-B14F-4D97-AF65-F5344CB8AC3E}">
        <p14:creationId xmlns:p14="http://schemas.microsoft.com/office/powerpoint/2010/main" val="41946895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10</a:t>
            </a:fld>
            <a:endParaRPr lang="en-US" dirty="0"/>
          </a:p>
        </p:txBody>
      </p:sp>
    </p:spTree>
    <p:extLst>
      <p:ext uri="{BB962C8B-B14F-4D97-AF65-F5344CB8AC3E}">
        <p14:creationId xmlns:p14="http://schemas.microsoft.com/office/powerpoint/2010/main" val="4128070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11</a:t>
            </a:fld>
            <a:endParaRPr lang="en-US" dirty="0"/>
          </a:p>
        </p:txBody>
      </p:sp>
    </p:spTree>
    <p:extLst>
      <p:ext uri="{BB962C8B-B14F-4D97-AF65-F5344CB8AC3E}">
        <p14:creationId xmlns:p14="http://schemas.microsoft.com/office/powerpoint/2010/main" val="29277588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12</a:t>
            </a:fld>
            <a:endParaRPr lang="en-US" dirty="0"/>
          </a:p>
        </p:txBody>
      </p:sp>
    </p:spTree>
    <p:extLst>
      <p:ext uri="{BB962C8B-B14F-4D97-AF65-F5344CB8AC3E}">
        <p14:creationId xmlns:p14="http://schemas.microsoft.com/office/powerpoint/2010/main" val="514793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of an animal and or plant found in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13</a:t>
            </a:fld>
            <a:endParaRPr lang="en-US" dirty="0"/>
          </a:p>
        </p:txBody>
      </p:sp>
    </p:spTree>
    <p:extLst>
      <p:ext uri="{BB962C8B-B14F-4D97-AF65-F5344CB8AC3E}">
        <p14:creationId xmlns:p14="http://schemas.microsoft.com/office/powerpoint/2010/main" val="15420635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of an animal and or plant found in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14</a:t>
            </a:fld>
            <a:endParaRPr lang="en-US" dirty="0"/>
          </a:p>
        </p:txBody>
      </p:sp>
    </p:spTree>
    <p:extLst>
      <p:ext uri="{BB962C8B-B14F-4D97-AF65-F5344CB8AC3E}">
        <p14:creationId xmlns:p14="http://schemas.microsoft.com/office/powerpoint/2010/main" val="31233313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of an animal and or plant found in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15</a:t>
            </a:fld>
            <a:endParaRPr lang="en-US" dirty="0"/>
          </a:p>
        </p:txBody>
      </p:sp>
    </p:spTree>
    <p:extLst>
      <p:ext uri="{BB962C8B-B14F-4D97-AF65-F5344CB8AC3E}">
        <p14:creationId xmlns:p14="http://schemas.microsoft.com/office/powerpoint/2010/main" val="24204387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of an animal and or plant found in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16</a:t>
            </a:fld>
            <a:endParaRPr lang="en-US" dirty="0"/>
          </a:p>
        </p:txBody>
      </p:sp>
    </p:spTree>
    <p:extLst>
      <p:ext uri="{BB962C8B-B14F-4D97-AF65-F5344CB8AC3E}">
        <p14:creationId xmlns:p14="http://schemas.microsoft.com/office/powerpoint/2010/main" val="1094650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18</a:t>
            </a:fld>
            <a:endParaRPr lang="en-US" dirty="0"/>
          </a:p>
        </p:txBody>
      </p:sp>
    </p:spTree>
    <p:extLst>
      <p:ext uri="{BB962C8B-B14F-4D97-AF65-F5344CB8AC3E}">
        <p14:creationId xmlns:p14="http://schemas.microsoft.com/office/powerpoint/2010/main" val="10142310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19</a:t>
            </a:fld>
            <a:endParaRPr lang="en-US" dirty="0"/>
          </a:p>
        </p:txBody>
      </p:sp>
    </p:spTree>
    <p:extLst>
      <p:ext uri="{BB962C8B-B14F-4D97-AF65-F5344CB8AC3E}">
        <p14:creationId xmlns:p14="http://schemas.microsoft.com/office/powerpoint/2010/main" val="900068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20</a:t>
            </a:fld>
            <a:endParaRPr lang="en-US" dirty="0"/>
          </a:p>
        </p:txBody>
      </p:sp>
    </p:spTree>
    <p:extLst>
      <p:ext uri="{BB962C8B-B14F-4D97-AF65-F5344CB8AC3E}">
        <p14:creationId xmlns:p14="http://schemas.microsoft.com/office/powerpoint/2010/main" val="749398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dirty="0"/>
          </a:p>
        </p:txBody>
      </p:sp>
    </p:spTree>
    <p:extLst>
      <p:ext uri="{BB962C8B-B14F-4D97-AF65-F5344CB8AC3E}">
        <p14:creationId xmlns:p14="http://schemas.microsoft.com/office/powerpoint/2010/main" val="24015241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21</a:t>
            </a:fld>
            <a:endParaRPr lang="en-US" dirty="0"/>
          </a:p>
        </p:txBody>
      </p:sp>
    </p:spTree>
    <p:extLst>
      <p:ext uri="{BB962C8B-B14F-4D97-AF65-F5344CB8AC3E}">
        <p14:creationId xmlns:p14="http://schemas.microsoft.com/office/powerpoint/2010/main" val="9569227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22</a:t>
            </a:fld>
            <a:endParaRPr lang="en-US" dirty="0"/>
          </a:p>
        </p:txBody>
      </p:sp>
    </p:spTree>
    <p:extLst>
      <p:ext uri="{BB962C8B-B14F-4D97-AF65-F5344CB8AC3E}">
        <p14:creationId xmlns:p14="http://schemas.microsoft.com/office/powerpoint/2010/main" val="3518437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picture of one of the geographic features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3</a:t>
            </a:fld>
            <a:endParaRPr lang="en-US" dirty="0"/>
          </a:p>
        </p:txBody>
      </p:sp>
    </p:spTree>
    <p:extLst>
      <p:ext uri="{BB962C8B-B14F-4D97-AF65-F5344CB8AC3E}">
        <p14:creationId xmlns:p14="http://schemas.microsoft.com/office/powerpoint/2010/main" val="552792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of an animal and or plant found in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4</a:t>
            </a:fld>
            <a:endParaRPr lang="en-US" dirty="0"/>
          </a:p>
        </p:txBody>
      </p:sp>
    </p:spTree>
    <p:extLst>
      <p:ext uri="{BB962C8B-B14F-4D97-AF65-F5344CB8AC3E}">
        <p14:creationId xmlns:p14="http://schemas.microsoft.com/office/powerpoint/2010/main" val="3890140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A181B6-B371-4031-9CBE-ED0985B01CB6}" type="slidenum">
              <a:rPr lang="en-US"/>
              <a:pPr/>
              <a:t>5</a:t>
            </a:fld>
            <a:endParaRPr lang="en-US" dirty="0"/>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r>
              <a:rPr lang="en-US" dirty="0"/>
              <a:t>Add key points in the history of your country to the timeline.</a:t>
            </a:r>
          </a:p>
        </p:txBody>
      </p:sp>
    </p:spTree>
    <p:extLst>
      <p:ext uri="{BB962C8B-B14F-4D97-AF65-F5344CB8AC3E}">
        <p14:creationId xmlns:p14="http://schemas.microsoft.com/office/powerpoint/2010/main" val="22290528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6</a:t>
            </a:fld>
            <a:endParaRPr lang="en-US" dirty="0"/>
          </a:p>
        </p:txBody>
      </p:sp>
    </p:spTree>
    <p:extLst>
      <p:ext uri="{BB962C8B-B14F-4D97-AF65-F5344CB8AC3E}">
        <p14:creationId xmlns:p14="http://schemas.microsoft.com/office/powerpoint/2010/main" val="2063820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7</a:t>
            </a:fld>
            <a:endParaRPr lang="en-US" dirty="0"/>
          </a:p>
        </p:txBody>
      </p:sp>
    </p:spTree>
    <p:extLst>
      <p:ext uri="{BB962C8B-B14F-4D97-AF65-F5344CB8AC3E}">
        <p14:creationId xmlns:p14="http://schemas.microsoft.com/office/powerpoint/2010/main" val="1856040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92F4C-C48F-ED91-82D8-C57D63D2B4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3913D1-430D-1E2F-007F-18BB830A80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AE8211-E821-893E-26D8-60F10E5212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a:extLst>
              <a:ext uri="{FF2B5EF4-FFF2-40B4-BE49-F238E27FC236}">
                <a16:creationId xmlns:a16="http://schemas.microsoft.com/office/drawing/2014/main" id="{31D35439-72C5-927B-3BE3-EC9905318C18}"/>
              </a:ext>
            </a:extLst>
          </p:cNvPr>
          <p:cNvSpPr>
            <a:spLocks noGrp="1"/>
          </p:cNvSpPr>
          <p:nvPr>
            <p:ph type="sldNum" sz="quarter" idx="10"/>
          </p:nvPr>
        </p:nvSpPr>
        <p:spPr/>
        <p:txBody>
          <a:bodyPr/>
          <a:lstStyle/>
          <a:p>
            <a:fld id="{69C971FF-EF28-4195-A575-329446EFAA55}" type="slidenum">
              <a:rPr lang="en-US" smtClean="0"/>
              <a:t>8</a:t>
            </a:fld>
            <a:endParaRPr lang="en-US" dirty="0"/>
          </a:p>
        </p:txBody>
      </p:sp>
    </p:spTree>
    <p:extLst>
      <p:ext uri="{BB962C8B-B14F-4D97-AF65-F5344CB8AC3E}">
        <p14:creationId xmlns:p14="http://schemas.microsoft.com/office/powerpoint/2010/main" val="3204827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a:t>Insert a picture illustrating a custom or tradition here.</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9</a:t>
            </a:fld>
            <a:endParaRPr lang="en-US" dirty="0"/>
          </a:p>
        </p:txBody>
      </p:sp>
    </p:spTree>
    <p:extLst>
      <p:ext uri="{BB962C8B-B14F-4D97-AF65-F5344CB8AC3E}">
        <p14:creationId xmlns:p14="http://schemas.microsoft.com/office/powerpoint/2010/main" val="1032291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8539" y="2514601"/>
            <a:ext cx="8913077" cy="2262781"/>
          </a:xfrm>
        </p:spPr>
        <p:txBody>
          <a:bodyPr anchor="b">
            <a:normAutofit/>
          </a:bodyPr>
          <a:lstStyle>
            <a:lvl1pPr>
              <a:defRPr sz="5398"/>
            </a:lvl1pPr>
          </a:lstStyle>
          <a:p>
            <a:r>
              <a:rPr lang="en-US"/>
              <a:t>Click to edit Master title style</a:t>
            </a:r>
            <a:endParaRPr lang="en-US" dirty="0"/>
          </a:p>
        </p:txBody>
      </p:sp>
      <p:sp>
        <p:nvSpPr>
          <p:cNvPr id="3" name="Subtitle 2"/>
          <p:cNvSpPr>
            <a:spLocks noGrp="1"/>
          </p:cNvSpPr>
          <p:nvPr>
            <p:ph type="subTitle" idx="1"/>
          </p:nvPr>
        </p:nvSpPr>
        <p:spPr>
          <a:xfrm>
            <a:off x="2588539" y="4777380"/>
            <a:ext cx="8913077" cy="1126283"/>
          </a:xfrm>
        </p:spPr>
        <p:txBody>
          <a:bodyPr anchor="t"/>
          <a:lstStyle>
            <a:lvl1pPr marL="0" indent="0" algn="l">
              <a:buNone/>
              <a:defRPr>
                <a:solidFill>
                  <a:schemeClr val="tx1">
                    <a:lumMod val="65000"/>
                    <a:lumOff val="35000"/>
                  </a:schemeClr>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F33987-6305-4E2A-BF18-EF013ECE927B}" type="datetimeFigureOut">
              <a:rPr lang="en-US" smtClean="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1"/>
            <a:ext cx="1744198"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674" y="4529541"/>
            <a:ext cx="779564" cy="365125"/>
          </a:xfrm>
        </p:spPr>
        <p:txBody>
          <a:bodyPr/>
          <a:lstStyle/>
          <a:p>
            <a:fld id="{F36C87F6-986D-49E6-AF40-1B3A1EE8064D}" type="slidenum">
              <a:rPr lang="en-US" smtClean="0"/>
              <a:pPr/>
              <a:t>‹#›</a:t>
            </a:fld>
            <a:endParaRPr lang="en-US" dirty="0"/>
          </a:p>
        </p:txBody>
      </p:sp>
    </p:spTree>
    <p:extLst>
      <p:ext uri="{BB962C8B-B14F-4D97-AF65-F5344CB8AC3E}">
        <p14:creationId xmlns:p14="http://schemas.microsoft.com/office/powerpoint/2010/main" val="1651490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8538" y="609600"/>
            <a:ext cx="8913077" cy="3117040"/>
          </a:xfrm>
        </p:spPr>
        <p:txBody>
          <a:bodyPr anchor="ctr">
            <a:normAutofit/>
          </a:bodyPr>
          <a:lstStyle>
            <a:lvl1pPr algn="l">
              <a:defRPr sz="4799" b="0" cap="none"/>
            </a:lvl1pPr>
          </a:lstStyle>
          <a:p>
            <a:r>
              <a:rPr lang="en-US"/>
              <a:t>Click to edit Master title style</a:t>
            </a:r>
            <a:endParaRPr lang="en-US" dirty="0"/>
          </a:p>
        </p:txBody>
      </p:sp>
      <p:sp>
        <p:nvSpPr>
          <p:cNvPr id="3" name="Text Placeholder 2"/>
          <p:cNvSpPr>
            <a:spLocks noGrp="1"/>
          </p:cNvSpPr>
          <p:nvPr>
            <p:ph type="body" idx="1"/>
          </p:nvPr>
        </p:nvSpPr>
        <p:spPr>
          <a:xfrm>
            <a:off x="2588538" y="4354046"/>
            <a:ext cx="8913077" cy="1555864"/>
          </a:xfrm>
        </p:spPr>
        <p:txBody>
          <a:bodyPr anchor="ctr">
            <a:normAutofit/>
          </a:bodyPr>
          <a:lstStyle>
            <a:lvl1pPr marL="0" indent="0" algn="l">
              <a:buNone/>
              <a:defRPr sz="1799">
                <a:solidFill>
                  <a:schemeClr val="tx1">
                    <a:lumMod val="65000"/>
                    <a:lumOff val="3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DF33987-6305-4E2A-BF18-EF013ECE927B}" type="datetimeFigureOut">
              <a:rPr lang="en-US" smtClean="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7" y="31781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674" y="3244140"/>
            <a:ext cx="779564" cy="365125"/>
          </a:xfrm>
        </p:spPr>
        <p:txBody>
          <a:bodyPr/>
          <a:lstStyle/>
          <a:p>
            <a:fld id="{F36C87F6-986D-49E6-AF40-1B3A1EE8064D}" type="slidenum">
              <a:rPr lang="en-US" smtClean="0"/>
              <a:pPr/>
              <a:t>‹#›</a:t>
            </a:fld>
            <a:endParaRPr lang="en-US" dirty="0"/>
          </a:p>
        </p:txBody>
      </p:sp>
    </p:spTree>
    <p:extLst>
      <p:ext uri="{BB962C8B-B14F-4D97-AF65-F5344CB8AC3E}">
        <p14:creationId xmlns:p14="http://schemas.microsoft.com/office/powerpoint/2010/main" val="1230227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207" y="609600"/>
            <a:ext cx="8391740" cy="2895600"/>
          </a:xfrm>
        </p:spPr>
        <p:txBody>
          <a:bodyPr anchor="ctr">
            <a:normAutofit/>
          </a:bodyPr>
          <a:lstStyle>
            <a:lvl1pPr algn="l">
              <a:defRPr sz="4799"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4159" y="3505200"/>
            <a:ext cx="7534591" cy="381000"/>
          </a:xfrm>
        </p:spPr>
        <p:txBody>
          <a:bodyPr anchor="ctr">
            <a:noAutofit/>
          </a:bodyPr>
          <a:lstStyle>
            <a:lvl1pPr marL="0" indent="0">
              <a:buFontTx/>
              <a:buNone/>
              <a:defRPr sz="1600">
                <a:solidFill>
                  <a:schemeClr val="tx1">
                    <a:lumMod val="50000"/>
                    <a:lumOff val="50000"/>
                  </a:schemeClr>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Edit Master text styles</a:t>
            </a:r>
          </a:p>
        </p:txBody>
      </p:sp>
      <p:sp>
        <p:nvSpPr>
          <p:cNvPr id="3" name="Text Placeholder 2"/>
          <p:cNvSpPr>
            <a:spLocks noGrp="1"/>
          </p:cNvSpPr>
          <p:nvPr>
            <p:ph type="body" idx="1"/>
          </p:nvPr>
        </p:nvSpPr>
        <p:spPr>
          <a:xfrm>
            <a:off x="2588538" y="4354046"/>
            <a:ext cx="8913077" cy="1555864"/>
          </a:xfrm>
        </p:spPr>
        <p:txBody>
          <a:bodyPr anchor="ctr">
            <a:normAutofit/>
          </a:bodyPr>
          <a:lstStyle>
            <a:lvl1pPr marL="0" indent="0" algn="l">
              <a:buNone/>
              <a:defRPr sz="1799">
                <a:solidFill>
                  <a:schemeClr val="tx1">
                    <a:lumMod val="65000"/>
                    <a:lumOff val="3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DF33987-6305-4E2A-BF18-EF013ECE927B}" type="datetimeFigureOut">
              <a:rPr lang="en-US" smtClean="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7" y="31781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674" y="3244140"/>
            <a:ext cx="779564" cy="365125"/>
          </a:xfrm>
        </p:spPr>
        <p:txBody>
          <a:bodyPr/>
          <a:lstStyle/>
          <a:p>
            <a:fld id="{F36C87F6-986D-49E6-AF40-1B3A1EE8064D}" type="slidenum">
              <a:rPr lang="en-US" smtClean="0"/>
              <a:pPr/>
              <a:t>‹#›</a:t>
            </a:fld>
            <a:endParaRPr lang="en-US" dirty="0"/>
          </a:p>
        </p:txBody>
      </p:sp>
      <p:sp>
        <p:nvSpPr>
          <p:cNvPr id="14" name="TextBox 13"/>
          <p:cNvSpPr txBox="1"/>
          <p:nvPr/>
        </p:nvSpPr>
        <p:spPr>
          <a:xfrm>
            <a:off x="2467010" y="648005"/>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
        <p:nvSpPr>
          <p:cNvPr id="15" name="TextBox 14"/>
          <p:cNvSpPr txBox="1"/>
          <p:nvPr/>
        </p:nvSpPr>
        <p:spPr>
          <a:xfrm>
            <a:off x="11111958" y="290530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10390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8539" y="2438401"/>
            <a:ext cx="8913078" cy="2724845"/>
          </a:xfrm>
        </p:spPr>
        <p:txBody>
          <a:bodyPr anchor="b">
            <a:normAutofit/>
          </a:bodyPr>
          <a:lstStyle>
            <a:lvl1pPr algn="l">
              <a:defRPr sz="4799" b="0"/>
            </a:lvl1pPr>
          </a:lstStyle>
          <a:p>
            <a:r>
              <a:rPr lang="en-US"/>
              <a:t>Click to edit Master title style</a:t>
            </a:r>
            <a:endParaRPr lang="en-US" dirty="0"/>
          </a:p>
        </p:txBody>
      </p:sp>
      <p:sp>
        <p:nvSpPr>
          <p:cNvPr id="4" name="Text Placeholder 3"/>
          <p:cNvSpPr>
            <a:spLocks noGrp="1"/>
          </p:cNvSpPr>
          <p:nvPr>
            <p:ph type="body" sz="half" idx="2"/>
          </p:nvPr>
        </p:nvSpPr>
        <p:spPr>
          <a:xfrm>
            <a:off x="2588539" y="5181600"/>
            <a:ext cx="8913078"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EDF33987-6305-4E2A-BF18-EF013ECE927B}" type="datetimeFigureOut">
              <a:rPr lang="en-US" smtClean="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F36C87F6-986D-49E6-AF40-1B3A1EE8064D}" type="slidenum">
              <a:rPr lang="en-US" smtClean="0"/>
              <a:pPr/>
              <a:t>‹#›</a:t>
            </a:fld>
            <a:endParaRPr lang="en-US" dirty="0"/>
          </a:p>
        </p:txBody>
      </p:sp>
    </p:spTree>
    <p:extLst>
      <p:ext uri="{BB962C8B-B14F-4D97-AF65-F5344CB8AC3E}">
        <p14:creationId xmlns:p14="http://schemas.microsoft.com/office/powerpoint/2010/main" val="21638685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207" y="609600"/>
            <a:ext cx="8391740" cy="2895600"/>
          </a:xfrm>
        </p:spPr>
        <p:txBody>
          <a:bodyPr anchor="ctr">
            <a:normAutofit/>
          </a:bodyPr>
          <a:lstStyle>
            <a:lvl1pPr algn="l">
              <a:defRPr sz="4799"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8538" y="4343400"/>
            <a:ext cx="8913078" cy="838200"/>
          </a:xfrm>
        </p:spPr>
        <p:txBody>
          <a:bodyPr anchor="b">
            <a:noAutofit/>
          </a:bodyPr>
          <a:lstStyle>
            <a:lvl1pPr marL="0" indent="0">
              <a:buFontTx/>
              <a:buNone/>
              <a:defRPr sz="2399">
                <a:solidFill>
                  <a:schemeClr val="accent1"/>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Edit Master text styles</a:t>
            </a:r>
          </a:p>
        </p:txBody>
      </p:sp>
      <p:sp>
        <p:nvSpPr>
          <p:cNvPr id="4" name="Text Placeholder 3"/>
          <p:cNvSpPr>
            <a:spLocks noGrp="1"/>
          </p:cNvSpPr>
          <p:nvPr>
            <p:ph type="body" sz="half" idx="2"/>
          </p:nvPr>
        </p:nvSpPr>
        <p:spPr>
          <a:xfrm>
            <a:off x="2588539" y="5181600"/>
            <a:ext cx="8913078"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EDF33987-6305-4E2A-BF18-EF013ECE927B}" type="datetimeFigureOut">
              <a:rPr lang="en-US" smtClean="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F36C87F6-986D-49E6-AF40-1B3A1EE8064D}" type="slidenum">
              <a:rPr lang="en-US" smtClean="0"/>
              <a:pPr/>
              <a:t>‹#›</a:t>
            </a:fld>
            <a:endParaRPr lang="en-US" dirty="0"/>
          </a:p>
        </p:txBody>
      </p:sp>
      <p:sp>
        <p:nvSpPr>
          <p:cNvPr id="17" name="TextBox 16"/>
          <p:cNvSpPr txBox="1"/>
          <p:nvPr/>
        </p:nvSpPr>
        <p:spPr>
          <a:xfrm>
            <a:off x="2467010" y="648005"/>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
        <p:nvSpPr>
          <p:cNvPr id="18" name="TextBox 17"/>
          <p:cNvSpPr txBox="1"/>
          <p:nvPr/>
        </p:nvSpPr>
        <p:spPr>
          <a:xfrm>
            <a:off x="11111958" y="290530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86841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8538" y="627407"/>
            <a:ext cx="8913077" cy="2880020"/>
          </a:xfrm>
        </p:spPr>
        <p:txBody>
          <a:bodyPr anchor="ctr">
            <a:normAutofit/>
          </a:bodyPr>
          <a:lstStyle>
            <a:lvl1pPr algn="l">
              <a:defRPr sz="4799" b="0"/>
            </a:lvl1pPr>
          </a:lstStyle>
          <a:p>
            <a:r>
              <a:rPr lang="en-US"/>
              <a:t>Click to edit Master title style</a:t>
            </a:r>
            <a:endParaRPr lang="en-US" dirty="0"/>
          </a:p>
        </p:txBody>
      </p:sp>
      <p:sp>
        <p:nvSpPr>
          <p:cNvPr id="21" name="Text Placeholder 9"/>
          <p:cNvSpPr>
            <a:spLocks noGrp="1"/>
          </p:cNvSpPr>
          <p:nvPr>
            <p:ph type="body" sz="quarter" idx="13"/>
          </p:nvPr>
        </p:nvSpPr>
        <p:spPr>
          <a:xfrm>
            <a:off x="2588538" y="4343400"/>
            <a:ext cx="8913078" cy="838200"/>
          </a:xfrm>
        </p:spPr>
        <p:txBody>
          <a:bodyPr anchor="b">
            <a:noAutofit/>
          </a:bodyPr>
          <a:lstStyle>
            <a:lvl1pPr marL="0" indent="0">
              <a:buFontTx/>
              <a:buNone/>
              <a:defRPr sz="2399">
                <a:solidFill>
                  <a:schemeClr val="accent1"/>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Edit Master text styles</a:t>
            </a:r>
          </a:p>
        </p:txBody>
      </p:sp>
      <p:sp>
        <p:nvSpPr>
          <p:cNvPr id="4" name="Text Placeholder 3"/>
          <p:cNvSpPr>
            <a:spLocks noGrp="1"/>
          </p:cNvSpPr>
          <p:nvPr>
            <p:ph type="body" sz="half" idx="2"/>
          </p:nvPr>
        </p:nvSpPr>
        <p:spPr>
          <a:xfrm>
            <a:off x="2588539" y="5181600"/>
            <a:ext cx="8913078"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EDF33987-6305-4E2A-BF18-EF013ECE927B}" type="datetimeFigureOut">
              <a:rPr lang="en-US" smtClean="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F36C87F6-986D-49E6-AF40-1B3A1EE8064D}" type="slidenum">
              <a:rPr lang="en-US" smtClean="0"/>
              <a:pPr/>
              <a:t>‹#›</a:t>
            </a:fld>
            <a:endParaRPr lang="en-US" dirty="0"/>
          </a:p>
        </p:txBody>
      </p:sp>
    </p:spTree>
    <p:extLst>
      <p:ext uri="{BB962C8B-B14F-4D97-AF65-F5344CB8AC3E}">
        <p14:creationId xmlns:p14="http://schemas.microsoft.com/office/powerpoint/2010/main" val="475447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33987-6305-4E2A-BF18-EF013ECE927B}" type="datetimeFigureOut">
              <a:rPr lang="en-US" smtClean="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dirty="0"/>
          </a:p>
        </p:txBody>
      </p:sp>
    </p:spTree>
    <p:extLst>
      <p:ext uri="{BB962C8B-B14F-4D97-AF65-F5344CB8AC3E}">
        <p14:creationId xmlns:p14="http://schemas.microsoft.com/office/powerpoint/2010/main" val="2029259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2392" y="627406"/>
            <a:ext cx="2207026"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8538" y="627406"/>
            <a:ext cx="6475313"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33987-6305-4E2A-BF18-EF013ECE927B}" type="datetimeFigureOut">
              <a:rPr lang="en-US" smtClean="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dirty="0"/>
          </a:p>
        </p:txBody>
      </p:sp>
    </p:spTree>
    <p:extLst>
      <p:ext uri="{BB962C8B-B14F-4D97-AF65-F5344CB8AC3E}">
        <p14:creationId xmlns:p14="http://schemas.microsoft.com/office/powerpoint/2010/main" val="1802136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250" y="624110"/>
            <a:ext cx="8909366"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8538" y="2133600"/>
            <a:ext cx="8913078"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33987-6305-4E2A-BF18-EF013ECE927B}" type="datetimeFigureOut">
              <a:rPr lang="en-US" smtClean="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dirty="0"/>
          </a:p>
        </p:txBody>
      </p:sp>
    </p:spTree>
    <p:extLst>
      <p:ext uri="{BB962C8B-B14F-4D97-AF65-F5344CB8AC3E}">
        <p14:creationId xmlns:p14="http://schemas.microsoft.com/office/powerpoint/2010/main" val="1142664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8538" y="2058750"/>
            <a:ext cx="8913077" cy="1468800"/>
          </a:xfrm>
        </p:spPr>
        <p:txBody>
          <a:bodyPr anchor="b"/>
          <a:lstStyle>
            <a:lvl1pPr algn="l">
              <a:defRPr sz="3999" b="0" cap="none"/>
            </a:lvl1pPr>
          </a:lstStyle>
          <a:p>
            <a:r>
              <a:rPr lang="en-US"/>
              <a:t>Click to edit Master title style</a:t>
            </a:r>
            <a:endParaRPr lang="en-US" dirty="0"/>
          </a:p>
        </p:txBody>
      </p:sp>
      <p:sp>
        <p:nvSpPr>
          <p:cNvPr id="3" name="Text Placeholder 2"/>
          <p:cNvSpPr>
            <a:spLocks noGrp="1"/>
          </p:cNvSpPr>
          <p:nvPr>
            <p:ph type="body" idx="1"/>
          </p:nvPr>
        </p:nvSpPr>
        <p:spPr>
          <a:xfrm>
            <a:off x="2588538" y="3530129"/>
            <a:ext cx="8913077" cy="860400"/>
          </a:xfrm>
        </p:spPr>
        <p:txBody>
          <a:bodyPr anchor="t"/>
          <a:lstStyle>
            <a:lvl1pPr marL="0" indent="0" algn="l">
              <a:buNone/>
              <a:defRPr sz="1999">
                <a:solidFill>
                  <a:schemeClr val="tx1">
                    <a:lumMod val="65000"/>
                    <a:lumOff val="3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DF33987-6305-4E2A-BF18-EF013ECE927B}" type="datetimeFigureOut">
              <a:rPr lang="en-US" smtClean="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7" y="31781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674" y="3244140"/>
            <a:ext cx="779564" cy="365125"/>
          </a:xfrm>
        </p:spPr>
        <p:txBody>
          <a:bodyPr/>
          <a:lstStyle/>
          <a:p>
            <a:fld id="{F36C87F6-986D-49E6-AF40-1B3A1EE8064D}" type="slidenum">
              <a:rPr lang="en-US" smtClean="0"/>
              <a:t>‹#›</a:t>
            </a:fld>
            <a:endParaRPr lang="en-US" dirty="0"/>
          </a:p>
        </p:txBody>
      </p:sp>
    </p:spTree>
    <p:extLst>
      <p:ext uri="{BB962C8B-B14F-4D97-AF65-F5344CB8AC3E}">
        <p14:creationId xmlns:p14="http://schemas.microsoft.com/office/powerpoint/2010/main" val="813365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8538" y="2133600"/>
            <a:ext cx="4312741"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88874" y="2126222"/>
            <a:ext cx="4312741"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F33987-6305-4E2A-BF18-EF013ECE927B}" type="datetimeFigureOut">
              <a:rPr lang="en-US" smtClean="0"/>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674" y="787783"/>
            <a:ext cx="779564" cy="365125"/>
          </a:xfrm>
        </p:spPr>
        <p:txBody>
          <a:bodyPr/>
          <a:lstStyle/>
          <a:p>
            <a:fld id="{F36C87F6-986D-49E6-AF40-1B3A1EE8064D}" type="slidenum">
              <a:rPr lang="en-US" smtClean="0"/>
              <a:t>‹#›</a:t>
            </a:fld>
            <a:endParaRPr lang="en-US" dirty="0"/>
          </a:p>
        </p:txBody>
      </p:sp>
    </p:spTree>
    <p:extLst>
      <p:ext uri="{BB962C8B-B14F-4D97-AF65-F5344CB8AC3E}">
        <p14:creationId xmlns:p14="http://schemas.microsoft.com/office/powerpoint/2010/main" val="1351834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8608" y="1972703"/>
            <a:ext cx="3991692"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Edit Master text styles</a:t>
            </a:r>
          </a:p>
        </p:txBody>
      </p:sp>
      <p:sp>
        <p:nvSpPr>
          <p:cNvPr id="4" name="Content Placeholder 3"/>
          <p:cNvSpPr>
            <a:spLocks noGrp="1"/>
          </p:cNvSpPr>
          <p:nvPr>
            <p:ph sz="half" idx="2"/>
          </p:nvPr>
        </p:nvSpPr>
        <p:spPr>
          <a:xfrm>
            <a:off x="2588538" y="2548966"/>
            <a:ext cx="4341762"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4674" y="1969475"/>
            <a:ext cx="3997960"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Edit Master text styles</a:t>
            </a:r>
          </a:p>
        </p:txBody>
      </p:sp>
      <p:sp>
        <p:nvSpPr>
          <p:cNvPr id="6" name="Content Placeholder 5"/>
          <p:cNvSpPr>
            <a:spLocks noGrp="1"/>
          </p:cNvSpPr>
          <p:nvPr>
            <p:ph sz="quarter" idx="4"/>
          </p:nvPr>
        </p:nvSpPr>
        <p:spPr>
          <a:xfrm>
            <a:off x="7165091" y="2545738"/>
            <a:ext cx="433754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F33987-6305-4E2A-BF18-EF013ECE927B}" type="datetimeFigureOut">
              <a:rPr lang="en-US" smtClean="0"/>
              <a:t>12/19/2025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674" y="787783"/>
            <a:ext cx="779564" cy="365125"/>
          </a:xfrm>
        </p:spPr>
        <p:txBody>
          <a:bodyPr/>
          <a:lstStyle/>
          <a:p>
            <a:fld id="{F36C87F6-986D-49E6-AF40-1B3A1EE8064D}" type="slidenum">
              <a:rPr lang="en-US" smtClean="0"/>
              <a:t>‹#›</a:t>
            </a:fld>
            <a:endParaRPr lang="en-US" dirty="0"/>
          </a:p>
        </p:txBody>
      </p:sp>
    </p:spTree>
    <p:extLst>
      <p:ext uri="{BB962C8B-B14F-4D97-AF65-F5344CB8AC3E}">
        <p14:creationId xmlns:p14="http://schemas.microsoft.com/office/powerpoint/2010/main" val="1333391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DF33987-6305-4E2A-BF18-EF013ECE927B}" type="datetimeFigureOut">
              <a:rPr lang="en-US" smtClean="0"/>
              <a:t>12/19/2025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dirty="0"/>
          </a:p>
        </p:txBody>
      </p:sp>
    </p:spTree>
    <p:extLst>
      <p:ext uri="{BB962C8B-B14F-4D97-AF65-F5344CB8AC3E}">
        <p14:creationId xmlns:p14="http://schemas.microsoft.com/office/powerpoint/2010/main" val="1230163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33987-6305-4E2A-BF18-EF013ECE927B}" type="datetimeFigureOut">
              <a:rPr lang="en-US" smtClean="0"/>
              <a:t>12/19/2025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dirty="0"/>
          </a:p>
        </p:txBody>
      </p:sp>
    </p:spTree>
    <p:extLst>
      <p:ext uri="{BB962C8B-B14F-4D97-AF65-F5344CB8AC3E}">
        <p14:creationId xmlns:p14="http://schemas.microsoft.com/office/powerpoint/2010/main" val="2677910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8538" y="446088"/>
            <a:ext cx="3504286" cy="976312"/>
          </a:xfrm>
        </p:spPr>
        <p:txBody>
          <a:bodyPr anchor="b"/>
          <a:lstStyle>
            <a:lvl1pPr algn="l">
              <a:defRPr sz="1999" b="0"/>
            </a:lvl1pPr>
          </a:lstStyle>
          <a:p>
            <a:r>
              <a:rPr lang="en-US"/>
              <a:t>Click to edit Master title style</a:t>
            </a:r>
            <a:endParaRPr lang="en-US" dirty="0"/>
          </a:p>
        </p:txBody>
      </p:sp>
      <p:sp>
        <p:nvSpPr>
          <p:cNvPr id="3" name="Content Placeholder 2"/>
          <p:cNvSpPr>
            <a:spLocks noGrp="1"/>
          </p:cNvSpPr>
          <p:nvPr>
            <p:ph idx="1"/>
          </p:nvPr>
        </p:nvSpPr>
        <p:spPr>
          <a:xfrm>
            <a:off x="6321365" y="446089"/>
            <a:ext cx="5180251"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8538" y="1598613"/>
            <a:ext cx="3504286" cy="4262436"/>
          </a:xfrm>
        </p:spPr>
        <p:txBody>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DF33987-6305-4E2A-BF18-EF013ECE927B}" type="datetimeFigureOut">
              <a:rPr lang="en-US" smtClean="0"/>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dirty="0"/>
          </a:p>
        </p:txBody>
      </p:sp>
    </p:spTree>
    <p:extLst>
      <p:ext uri="{BB962C8B-B14F-4D97-AF65-F5344CB8AC3E}">
        <p14:creationId xmlns:p14="http://schemas.microsoft.com/office/powerpoint/2010/main" val="3534888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8539" y="4800600"/>
            <a:ext cx="8913078" cy="566738"/>
          </a:xfrm>
        </p:spPr>
        <p:txBody>
          <a:bodyPr anchor="b">
            <a:normAutofit/>
          </a:bodyPr>
          <a:lstStyle>
            <a:lvl1pPr algn="l">
              <a:defRPr sz="2399"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8538" y="634965"/>
            <a:ext cx="8913078" cy="3854970"/>
          </a:xfrm>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en-US" dirty="0"/>
              <a:t>Click icon to add picture</a:t>
            </a:r>
          </a:p>
        </p:txBody>
      </p:sp>
      <p:sp>
        <p:nvSpPr>
          <p:cNvPr id="4" name="Text Placeholder 3"/>
          <p:cNvSpPr>
            <a:spLocks noGrp="1"/>
          </p:cNvSpPr>
          <p:nvPr>
            <p:ph type="body" sz="half" idx="2"/>
          </p:nvPr>
        </p:nvSpPr>
        <p:spPr>
          <a:xfrm>
            <a:off x="2588539" y="5367338"/>
            <a:ext cx="8913078" cy="493712"/>
          </a:xfrm>
        </p:spPr>
        <p:txBody>
          <a:bodyPr>
            <a:normAutofit/>
          </a:bodyPr>
          <a:lstStyle>
            <a:lvl1pPr marL="0" indent="0">
              <a:buNone/>
              <a:defRPr sz="12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DF33987-6305-4E2A-BF18-EF013ECE927B}" type="datetimeFigureOut">
              <a:rPr lang="en-US" smtClean="0"/>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F36C87F6-986D-49E6-AF40-1B3A1EE8064D}" type="slidenum">
              <a:rPr lang="en-US" smtClean="0"/>
              <a:t>‹#›</a:t>
            </a:fld>
            <a:endParaRPr lang="en-US" dirty="0"/>
          </a:p>
        </p:txBody>
      </p:sp>
    </p:spTree>
    <p:extLst>
      <p:ext uri="{BB962C8B-B14F-4D97-AF65-F5344CB8AC3E}">
        <p14:creationId xmlns:p14="http://schemas.microsoft.com/office/powerpoint/2010/main" val="374923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0773"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14" y="-786"/>
            <a:ext cx="2356060"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32"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249" y="624110"/>
            <a:ext cx="8909366"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8538" y="2133600"/>
            <a:ext cx="8913078"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58914" y="6130437"/>
            <a:ext cx="1145984"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DF33987-6305-4E2A-BF18-EF013ECE927B}" type="datetimeFigureOut">
              <a:rPr lang="en-US" smtClean="0"/>
              <a:pPr/>
              <a:t>12/19/2025</a:t>
            </a:fld>
            <a:endParaRPr lang="en-US" dirty="0"/>
          </a:p>
        </p:txBody>
      </p:sp>
      <p:sp>
        <p:nvSpPr>
          <p:cNvPr id="5" name="Footer Placeholder 4"/>
          <p:cNvSpPr>
            <a:spLocks noGrp="1"/>
          </p:cNvSpPr>
          <p:nvPr>
            <p:ph type="ftr" sz="quarter" idx="3"/>
          </p:nvPr>
        </p:nvSpPr>
        <p:spPr>
          <a:xfrm>
            <a:off x="2588538" y="6135809"/>
            <a:ext cx="7618015"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674" y="787783"/>
            <a:ext cx="779564" cy="365125"/>
          </a:xfrm>
          <a:prstGeom prst="rect">
            <a:avLst/>
          </a:prstGeom>
        </p:spPr>
        <p:txBody>
          <a:bodyPr vert="horz" lIns="91440" tIns="45720" rIns="91440" bIns="45720" rtlCol="0" anchor="ctr"/>
          <a:lstStyle>
            <a:lvl1pPr algn="r">
              <a:defRPr sz="1999">
                <a:solidFill>
                  <a:srgbClr val="FEFFFF"/>
                </a:solidFill>
              </a:defRPr>
            </a:lvl1pPr>
          </a:lstStyle>
          <a:p>
            <a:fld id="{F36C87F6-986D-49E6-AF40-1B3A1EE8064D}" type="slidenum">
              <a:rPr lang="en-US" smtClean="0"/>
              <a:pPr/>
              <a:t>‹#›</a:t>
            </a:fld>
            <a:endParaRPr lang="en-US" dirty="0"/>
          </a:p>
        </p:txBody>
      </p:sp>
      <p:sp>
        <p:nvSpPr>
          <p:cNvPr id="36" name="Rectangle 35"/>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dirty="0"/>
          </a:p>
        </p:txBody>
      </p:sp>
    </p:spTree>
    <p:extLst>
      <p:ext uri="{BB962C8B-B14F-4D97-AF65-F5344CB8AC3E}">
        <p14:creationId xmlns:p14="http://schemas.microsoft.com/office/powerpoint/2010/main" val="968420776"/>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457063" rtl="0" eaLnBrk="1" latinLnBrk="0" hangingPunct="1">
        <a:spcBef>
          <a:spcPct val="0"/>
        </a:spcBef>
        <a:buNone/>
        <a:defRPr sz="3599"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797" indent="-342797" algn="l" defTabSz="457063" rtl="0" eaLnBrk="1" latinLnBrk="0" hangingPunct="1">
        <a:spcBef>
          <a:spcPts val="1000"/>
        </a:spcBef>
        <a:spcAft>
          <a:spcPts val="0"/>
        </a:spcAft>
        <a:buClr>
          <a:schemeClr val="accent1"/>
        </a:buClr>
        <a:buFont typeface="Wingdings 3" charset="2"/>
        <a:buChar char=""/>
        <a:defRPr sz="1799" kern="1200">
          <a:solidFill>
            <a:schemeClr val="tx1">
              <a:lumMod val="75000"/>
              <a:lumOff val="25000"/>
            </a:schemeClr>
          </a:solidFill>
          <a:latin typeface="+mn-lt"/>
          <a:ea typeface="+mn-ea"/>
          <a:cs typeface="+mn-cs"/>
        </a:defRPr>
      </a:lvl1pPr>
      <a:lvl2pPr marL="742727" indent="-285664" algn="l" defTabSz="457063"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2657" indent="-228531" algn="l" defTabSz="457063"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599720"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6783"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3846"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0908"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7971"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5034"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oleObject" Target="../embeddings/oleObject1.bin"/><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mailto:sclow@ulm.edu"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mailto:stahley@ulm.edu"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s://webservices.ulm.edu/policies/download-policy/323" TargetMode="External"/><Relationship Id="rId2" Type="http://schemas.openxmlformats.org/officeDocument/2006/relationships/hyperlink" Target="https://www.doa.la.gov/doa/ost/statewide-card-policy/" TargetMode="External"/><Relationship Id="rId1" Type="http://schemas.openxmlformats.org/officeDocument/2006/relationships/slideLayout" Target="../slideLayouts/slideLayout7.xml"/><Relationship Id="rId4" Type="http://schemas.openxmlformats.org/officeDocument/2006/relationships/hyperlink" Target="https://www.doa.la.gov/osp/Travel/corptravcard/TravCard-CBApolicy-2018.pdf" TargetMode="Externa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lagoverp.doa.louisiana.gov/learningext"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588539" y="990600"/>
            <a:ext cx="8913077" cy="2262781"/>
          </a:xfrm>
        </p:spPr>
        <p:txBody>
          <a:bodyPr/>
          <a:lstStyle/>
          <a:p>
            <a:r>
              <a:rPr lang="en-US" dirty="0">
                <a:latin typeface="Arial" panose="020B0604020202020204" pitchFamily="34" charset="0"/>
                <a:cs typeface="Arial" panose="020B0604020202020204" pitchFamily="34" charset="0"/>
              </a:rPr>
              <a:t>The University of Louisiana Monroe</a:t>
            </a:r>
          </a:p>
        </p:txBody>
      </p:sp>
      <p:sp>
        <p:nvSpPr>
          <p:cNvPr id="5" name="Subtitle 4"/>
          <p:cNvSpPr>
            <a:spLocks noGrp="1"/>
          </p:cNvSpPr>
          <p:nvPr>
            <p:ph type="subTitle" idx="1"/>
          </p:nvPr>
        </p:nvSpPr>
        <p:spPr>
          <a:xfrm>
            <a:off x="5713412" y="3632201"/>
            <a:ext cx="5104170" cy="482599"/>
          </a:xfrm>
        </p:spPr>
        <p:txBody>
          <a:bodyPr>
            <a:normAutofit fontScale="85000" lnSpcReduction="10000"/>
          </a:bodyPr>
          <a:lstStyle/>
          <a:p>
            <a:r>
              <a:rPr lang="en-US" b="1" dirty="0">
                <a:latin typeface="Arial" panose="020B0604020202020204" pitchFamily="34" charset="0"/>
                <a:cs typeface="Arial" panose="020B0604020202020204" pitchFamily="34" charset="0"/>
              </a:rPr>
              <a:t>Statewide Card / CBA (Controlled Billed Account)</a:t>
            </a:r>
          </a:p>
        </p:txBody>
      </p:sp>
      <p:sp>
        <p:nvSpPr>
          <p:cNvPr id="6" name="Slide Number Placeholder 5"/>
          <p:cNvSpPr>
            <a:spLocks noGrp="1"/>
          </p:cNvSpPr>
          <p:nvPr>
            <p:ph type="sldNum" sz="quarter" idx="12"/>
          </p:nvPr>
        </p:nvSpPr>
        <p:spPr/>
        <p:txBody>
          <a:bodyPr/>
          <a:lstStyle/>
          <a:p>
            <a:fld id="{F36C87F6-986D-49E6-AF40-1B3A1EE8064D}" type="slidenum">
              <a:rPr lang="en-US" smtClean="0"/>
              <a:pPr/>
              <a:t>1</a:t>
            </a:fld>
            <a:endParaRPr lang="en-US" dirty="0"/>
          </a:p>
        </p:txBody>
      </p:sp>
      <p:sp>
        <p:nvSpPr>
          <p:cNvPr id="2" name="Footer Placeholder 1"/>
          <p:cNvSpPr>
            <a:spLocks noGrp="1"/>
          </p:cNvSpPr>
          <p:nvPr>
            <p:ph type="ftr" sz="quarter" idx="11"/>
          </p:nvPr>
        </p:nvSpPr>
        <p:spPr>
          <a:xfrm>
            <a:off x="227012" y="6457338"/>
            <a:ext cx="6399133" cy="365125"/>
          </a:xfrm>
        </p:spPr>
        <p:txBody>
          <a:bodyPr/>
          <a:lstStyle/>
          <a:p>
            <a:r>
              <a:rPr lang="en-US" dirty="0">
                <a:solidFill>
                  <a:schemeClr val="bg1"/>
                </a:solidFill>
                <a:latin typeface="Arial" panose="020B0604020202020204" pitchFamily="34" charset="0"/>
                <a:cs typeface="Arial" panose="020B0604020202020204" pitchFamily="34" charset="0"/>
              </a:rPr>
              <a:t>Controller's Office  Page 1</a:t>
            </a:r>
          </a:p>
        </p:txBody>
      </p:sp>
      <p:sp>
        <p:nvSpPr>
          <p:cNvPr id="3" name="Date Placeholder 2"/>
          <p:cNvSpPr>
            <a:spLocks noGrp="1"/>
          </p:cNvSpPr>
          <p:nvPr>
            <p:ph type="dt" sz="half" idx="10"/>
          </p:nvPr>
        </p:nvSpPr>
        <p:spPr>
          <a:xfrm>
            <a:off x="9278743" y="6457338"/>
            <a:ext cx="2910082" cy="374642"/>
          </a:xfrm>
        </p:spPr>
        <p:txBody>
          <a:bodyPr/>
          <a:lstStyle/>
          <a:p>
            <a:fld id="{405379E3-C8DD-450D-93B8-04F9B7373C15}" type="datetime1">
              <a:rPr lang="en-US" smtClean="0">
                <a:latin typeface="Arial" panose="020B0604020202020204" pitchFamily="34" charset="0"/>
                <a:cs typeface="Arial" panose="020B0604020202020204" pitchFamily="34" charset="0"/>
              </a:rPr>
              <a:t>12/19/2025</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1598612" y="196073"/>
            <a:ext cx="8608358"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State Travel Card Program</a:t>
            </a:r>
          </a:p>
        </p:txBody>
      </p:sp>
      <p:sp>
        <p:nvSpPr>
          <p:cNvPr id="12" name="TextBox 11"/>
          <p:cNvSpPr txBox="1"/>
          <p:nvPr/>
        </p:nvSpPr>
        <p:spPr>
          <a:xfrm>
            <a:off x="1635591" y="1112223"/>
            <a:ext cx="8534400" cy="584775"/>
          </a:xfrm>
          <a:prstGeom prst="rect">
            <a:avLst/>
          </a:prstGeom>
          <a:noFill/>
          <a:ln w="25400">
            <a:noFill/>
          </a:ln>
        </p:spPr>
        <p:txBody>
          <a:bodyPr wrap="square" rtlCol="0" anchor="ctr" anchorCtr="0">
            <a:spAutoFit/>
          </a:bodyPr>
          <a:lstStyle/>
          <a:p>
            <a:pPr algn="ctr"/>
            <a:r>
              <a:rPr lang="en-US" sz="2800" b="1" dirty="0">
                <a:latin typeface="Arial" panose="020B0604020202020204" pitchFamily="34" charset="0"/>
                <a:cs typeface="Arial" panose="020B0604020202020204" pitchFamily="34" charset="0"/>
              </a:rPr>
              <a:t>What are my limits</a:t>
            </a:r>
            <a:r>
              <a:rPr lang="en-US" sz="3200" b="1" i="1" dirty="0">
                <a:latin typeface="Arial" panose="020B0604020202020204" pitchFamily="34" charset="0"/>
                <a:cs typeface="Arial" panose="020B0604020202020204" pitchFamily="34" charset="0"/>
              </a:rPr>
              <a:t>?</a:t>
            </a:r>
            <a:endParaRPr lang="en-US" sz="2800" b="1" i="1" dirty="0">
              <a:latin typeface="Arial" panose="020B0604020202020204" pitchFamily="34" charset="0"/>
              <a:cs typeface="Arial" panose="020B0604020202020204" pitchFamily="34" charset="0"/>
            </a:endParaRPr>
          </a:p>
        </p:txBody>
      </p:sp>
      <p:sp>
        <p:nvSpPr>
          <p:cNvPr id="13" name="TextBox 12"/>
          <p:cNvSpPr txBox="1"/>
          <p:nvPr/>
        </p:nvSpPr>
        <p:spPr>
          <a:xfrm>
            <a:off x="1751012" y="1752600"/>
            <a:ext cx="8564408" cy="1569660"/>
          </a:xfrm>
          <a:prstGeom prst="rect">
            <a:avLst/>
          </a:prstGeom>
          <a:no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State Travel card/CBA purchases are limited to a Single Transaction Limit (STL), or $5,000 per transaction, whichever is less. STL’s of greater than $5,000 on an individual’s card must be approved by the Office of State Travel.</a:t>
            </a:r>
          </a:p>
        </p:txBody>
      </p:sp>
      <p:sp>
        <p:nvSpPr>
          <p:cNvPr id="15" name="TextBox 14"/>
          <p:cNvSpPr txBox="1"/>
          <p:nvPr/>
        </p:nvSpPr>
        <p:spPr>
          <a:xfrm>
            <a:off x="2741612" y="3429000"/>
            <a:ext cx="8534400" cy="1569660"/>
          </a:xfrm>
          <a:prstGeom prst="rect">
            <a:avLst/>
          </a:prstGeom>
          <a:noFill/>
          <a:ln w="25400">
            <a:solidFill>
              <a:schemeClr val="accent1">
                <a:shade val="50000"/>
              </a:schemeClr>
            </a:solidFill>
          </a:ln>
        </p:spPr>
        <p:txBody>
          <a:bodyPr wrap="square" rtlCol="0">
            <a:spAutoFit/>
          </a:bodyPr>
          <a:lstStyle/>
          <a:p>
            <a:r>
              <a:rPr lang="en-US" sz="2400" b="1" spc="50" dirty="0">
                <a:ln w="9525" cmpd="sng">
                  <a:solidFill>
                    <a:schemeClr val="accent1"/>
                  </a:solidFill>
                  <a:prstDash val="solid"/>
                </a:ln>
                <a:solidFill>
                  <a:srgbClr val="70AD47">
                    <a:tint val="1000"/>
                  </a:srgbClr>
                </a:solidFill>
                <a:effectLst>
                  <a:glow rad="38100">
                    <a:schemeClr val="accent1">
                      <a:alpha val="40000"/>
                    </a:schemeClr>
                  </a:glow>
                </a:effectLst>
                <a:latin typeface="Arial" panose="020B0604020202020204" pitchFamily="34" charset="0"/>
                <a:cs typeface="Arial" panose="020B0604020202020204" pitchFamily="34" charset="0"/>
              </a:rPr>
              <a:t>DO NOT </a:t>
            </a:r>
            <a:r>
              <a:rPr lang="en-US" sz="2400" dirty="0">
                <a:latin typeface="Arial" panose="020B0604020202020204" pitchFamily="34" charset="0"/>
                <a:cs typeface="Arial" panose="020B0604020202020204" pitchFamily="34" charset="0"/>
              </a:rPr>
              <a:t>split a transaction. Items that exceed the Single Transaction Limit and separating the payment into two or more transactions is </a:t>
            </a:r>
            <a:r>
              <a:rPr lang="en-US" sz="2400" b="1" spc="50" dirty="0">
                <a:ln w="9525" cmpd="sng">
                  <a:solidFill>
                    <a:schemeClr val="accent1"/>
                  </a:solidFill>
                  <a:prstDash val="solid"/>
                </a:ln>
                <a:solidFill>
                  <a:srgbClr val="70AD47">
                    <a:tint val="1000"/>
                  </a:srgbClr>
                </a:solidFill>
                <a:effectLst>
                  <a:glow rad="38100">
                    <a:schemeClr val="accent1">
                      <a:alpha val="40000"/>
                    </a:schemeClr>
                  </a:glow>
                </a:effectLst>
                <a:latin typeface="Arial" panose="020B0604020202020204" pitchFamily="34" charset="0"/>
                <a:cs typeface="Arial" panose="020B0604020202020204" pitchFamily="34" charset="0"/>
              </a:rPr>
              <a:t>NOT allowed</a:t>
            </a:r>
            <a:r>
              <a:rPr lang="en-US" sz="2400" dirty="0">
                <a:latin typeface="Arial" panose="020B0604020202020204" pitchFamily="34" charset="0"/>
                <a:cs typeface="Arial" panose="020B0604020202020204" pitchFamily="34" charset="0"/>
              </a:rPr>
              <a:t>. Artificially splitting a purchase is a </a:t>
            </a:r>
            <a:r>
              <a:rPr lang="en-US" sz="2400" b="1" spc="50" dirty="0">
                <a:ln w="9525" cmpd="sng">
                  <a:solidFill>
                    <a:schemeClr val="accent1"/>
                  </a:solidFill>
                  <a:prstDash val="solid"/>
                </a:ln>
                <a:solidFill>
                  <a:srgbClr val="70AD47">
                    <a:tint val="1000"/>
                  </a:srgbClr>
                </a:solidFill>
                <a:effectLst>
                  <a:glow rad="38100">
                    <a:schemeClr val="accent1">
                      <a:alpha val="40000"/>
                    </a:schemeClr>
                  </a:glow>
                </a:effectLst>
                <a:latin typeface="Arial" panose="020B0604020202020204" pitchFamily="34" charset="0"/>
                <a:cs typeface="Arial" panose="020B0604020202020204" pitchFamily="34" charset="0"/>
              </a:rPr>
              <a:t>violation of State law</a:t>
            </a:r>
            <a:r>
              <a:rPr lang="en-US" sz="2400" dirty="0">
                <a:latin typeface="Arial" panose="020B0604020202020204" pitchFamily="34" charset="0"/>
                <a:cs typeface="Arial" panose="020B0604020202020204" pitchFamily="34" charset="0"/>
              </a:rPr>
              <a:t>.</a:t>
            </a:r>
          </a:p>
        </p:txBody>
      </p:sp>
      <p:pic>
        <p:nvPicPr>
          <p:cNvPr id="3" name="Picture 2">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047456">
            <a:off x="733799" y="3706331"/>
            <a:ext cx="1481545" cy="916794"/>
          </a:xfrm>
          <a:prstGeom prst="rect">
            <a:avLst/>
          </a:prstGeom>
          <a:effectLst>
            <a:softEdge rad="63500"/>
          </a:effectLst>
        </p:spPr>
      </p:pic>
      <p:sp>
        <p:nvSpPr>
          <p:cNvPr id="8" name="TextBox 7"/>
          <p:cNvSpPr txBox="1">
            <a:spLocks/>
          </p:cNvSpPr>
          <p:nvPr/>
        </p:nvSpPr>
        <p:spPr>
          <a:xfrm>
            <a:off x="455612" y="5152817"/>
            <a:ext cx="11201400" cy="1400383"/>
          </a:xfrm>
          <a:prstGeom prst="rect">
            <a:avLst/>
          </a:prstGeom>
          <a:noFill/>
          <a:ln w="25400">
            <a:solidFill>
              <a:schemeClr val="accent1">
                <a:shade val="50000"/>
              </a:schemeClr>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2000" b="0" i="0" u="sng"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Executive Order BJ 2010-16, Small Purchase Procedures, Section # 6 states:  </a:t>
            </a:r>
            <a:endParaRPr kumimoji="0" lang="en-US" sz="2400" b="0" i="0" u="sng" strike="noStrike" kern="1200" cap="none" spc="0" normalizeH="0" baseline="0" noProof="0" dirty="0">
              <a:ln>
                <a:noFill/>
              </a:ln>
              <a:solidFill>
                <a:schemeClr val="tx1"/>
              </a:solidFill>
              <a:effectLst/>
              <a:uLnTx/>
              <a:uFillTx/>
              <a:latin typeface="Arial" pitchFamily="34" charset="0"/>
              <a:ea typeface="+mn-ea"/>
              <a:cs typeface="Arial" pitchFamily="34" charset="0"/>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In the absence of a good faith business basis, no purchase or procurement shall be artificially divided within a cost center, or its equivalent, to avoid the competitive process or the solicitation of competitive sealed bids.  </a:t>
            </a:r>
          </a:p>
        </p:txBody>
      </p:sp>
    </p:spTree>
    <p:extLst>
      <p:ext uri="{BB962C8B-B14F-4D97-AF65-F5344CB8AC3E}">
        <p14:creationId xmlns:p14="http://schemas.microsoft.com/office/powerpoint/2010/main" val="1731069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851269" y="202710"/>
            <a:ext cx="10363200"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Unauthorized Purchases</a:t>
            </a:r>
          </a:p>
        </p:txBody>
      </p:sp>
      <p:pic>
        <p:nvPicPr>
          <p:cNvPr id="11" name="Picture 10" descr="No!">
            <a:extLs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1269" y="1280758"/>
            <a:ext cx="740776" cy="616810"/>
          </a:xfrm>
          <a:prstGeom prst="rect">
            <a:avLst/>
          </a:prstGeom>
        </p:spPr>
      </p:pic>
      <p:sp>
        <p:nvSpPr>
          <p:cNvPr id="13" name="TextBox 12"/>
          <p:cNvSpPr txBox="1"/>
          <p:nvPr/>
        </p:nvSpPr>
        <p:spPr>
          <a:xfrm>
            <a:off x="1834541" y="1358330"/>
            <a:ext cx="8396656"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 Alcoholic beverages</a:t>
            </a:r>
          </a:p>
        </p:txBody>
      </p:sp>
      <p:pic>
        <p:nvPicPr>
          <p:cNvPr id="2" name="Picture 1" descr="No!">
            <a:extLs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4615" y="1941537"/>
            <a:ext cx="740775" cy="616809"/>
          </a:xfrm>
          <a:prstGeom prst="rect">
            <a:avLst/>
          </a:prstGeom>
        </p:spPr>
      </p:pic>
      <p:sp>
        <p:nvSpPr>
          <p:cNvPr id="12" name="TextBox 11"/>
          <p:cNvSpPr txBox="1"/>
          <p:nvPr/>
        </p:nvSpPr>
        <p:spPr>
          <a:xfrm>
            <a:off x="1832953" y="2019108"/>
            <a:ext cx="8396656"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 Cash advances – cash instruments, cash refunds</a:t>
            </a:r>
          </a:p>
        </p:txBody>
      </p:sp>
      <p:pic>
        <p:nvPicPr>
          <p:cNvPr id="5" name="Picture 4" descr="No!">
            <a:extLs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9344" y="2620944"/>
            <a:ext cx="740774" cy="616808"/>
          </a:xfrm>
          <a:prstGeom prst="rect">
            <a:avLst/>
          </a:prstGeom>
        </p:spPr>
      </p:pic>
      <p:sp>
        <p:nvSpPr>
          <p:cNvPr id="14" name="TextBox 13"/>
          <p:cNvSpPr txBox="1"/>
          <p:nvPr/>
        </p:nvSpPr>
        <p:spPr>
          <a:xfrm>
            <a:off x="1832953" y="2698515"/>
            <a:ext cx="8396656"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 Controlled substances (prescription drugs, narcotics, etc.)</a:t>
            </a:r>
          </a:p>
        </p:txBody>
      </p:sp>
      <p:pic>
        <p:nvPicPr>
          <p:cNvPr id="6" name="Picture 5" descr="No!">
            <a:extLs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9345" y="3300350"/>
            <a:ext cx="740773" cy="616807"/>
          </a:xfrm>
          <a:prstGeom prst="rect">
            <a:avLst/>
          </a:prstGeom>
        </p:spPr>
      </p:pic>
      <p:sp>
        <p:nvSpPr>
          <p:cNvPr id="15" name="TextBox 14"/>
          <p:cNvSpPr txBox="1"/>
          <p:nvPr/>
        </p:nvSpPr>
        <p:spPr>
          <a:xfrm>
            <a:off x="1832953" y="3375600"/>
            <a:ext cx="8396656"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 Entertainment costs – ski tickets, tours, tickets, etc.</a:t>
            </a:r>
          </a:p>
        </p:txBody>
      </p:sp>
      <p:pic>
        <p:nvPicPr>
          <p:cNvPr id="8" name="Picture 7" descr="No!">
            <a:extLs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9346" y="3979755"/>
            <a:ext cx="740772" cy="616806"/>
          </a:xfrm>
          <a:prstGeom prst="rect">
            <a:avLst/>
          </a:prstGeom>
        </p:spPr>
      </p:pic>
      <p:sp>
        <p:nvSpPr>
          <p:cNvPr id="17" name="TextBox 16"/>
          <p:cNvSpPr txBox="1"/>
          <p:nvPr/>
        </p:nvSpPr>
        <p:spPr>
          <a:xfrm>
            <a:off x="1812780" y="4052685"/>
            <a:ext cx="8396656"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 Gift Cards/Gift Certificates</a:t>
            </a:r>
          </a:p>
        </p:txBody>
      </p:sp>
      <p:pic>
        <p:nvPicPr>
          <p:cNvPr id="10" name="Picture 9" descr="No!">
            <a:extLst>
              <a:ext uri="{C183D7F6-B498-43B3-948B-1728B52AA6E4}">
                <adec:decorative xmlns:adec="http://schemas.microsoft.com/office/drawing/2017/decorative" val="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3071" y="4659159"/>
            <a:ext cx="732893" cy="610246"/>
          </a:xfrm>
          <a:prstGeom prst="rect">
            <a:avLst/>
          </a:prstGeom>
        </p:spPr>
      </p:pic>
      <p:sp>
        <p:nvSpPr>
          <p:cNvPr id="18" name="TextBox 17"/>
          <p:cNvSpPr txBox="1"/>
          <p:nvPr/>
        </p:nvSpPr>
        <p:spPr>
          <a:xfrm>
            <a:off x="1812780" y="4733449"/>
            <a:ext cx="8396656"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 Personal purchases, incidentals, hotel store items</a:t>
            </a:r>
          </a:p>
        </p:txBody>
      </p:sp>
      <p:pic>
        <p:nvPicPr>
          <p:cNvPr id="9" name="Picture 8" descr="No!">
            <a:extLst>
              <a:ext uri="{C183D7F6-B498-43B3-948B-1728B52AA6E4}">
                <adec:decorative xmlns:adec="http://schemas.microsoft.com/office/drawing/2017/decorative" val="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7225" y="5338239"/>
            <a:ext cx="732893" cy="610246"/>
          </a:xfrm>
          <a:prstGeom prst="rect">
            <a:avLst/>
          </a:prstGeom>
        </p:spPr>
      </p:pic>
      <p:sp>
        <p:nvSpPr>
          <p:cNvPr id="16" name="TextBox 15"/>
          <p:cNvSpPr txBox="1"/>
          <p:nvPr/>
        </p:nvSpPr>
        <p:spPr>
          <a:xfrm>
            <a:off x="1812780" y="5336753"/>
            <a:ext cx="8396656" cy="1200329"/>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Food &amp; meals (unless prior approval through the Office of State Travel – requests must be sent to your Administrator). Signed (wet) roster of participants is required for food/drink.</a:t>
            </a:r>
          </a:p>
        </p:txBody>
      </p:sp>
    </p:spTree>
    <p:extLst>
      <p:ext uri="{BB962C8B-B14F-4D97-AF65-F5344CB8AC3E}">
        <p14:creationId xmlns:p14="http://schemas.microsoft.com/office/powerpoint/2010/main" val="3927381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851269" y="202710"/>
            <a:ext cx="10363200"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Authorized Purchases</a:t>
            </a:r>
          </a:p>
        </p:txBody>
      </p:sp>
      <p:pic>
        <p:nvPicPr>
          <p:cNvPr id="3" name="Picture 2" descr="Check: Yes">
            <a:extLst>
              <a:ext uri="{C183D7F6-B498-43B3-948B-1728B52AA6E4}">
                <adec:decorative xmlns:adec="http://schemas.microsoft.com/office/drawing/2017/decorative" val="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5548"/>
          <a:stretch/>
        </p:blipFill>
        <p:spPr>
          <a:xfrm>
            <a:off x="1205580" y="1078705"/>
            <a:ext cx="419496" cy="461665"/>
          </a:xfrm>
          <a:prstGeom prst="rect">
            <a:avLst/>
          </a:prstGeom>
        </p:spPr>
      </p:pic>
      <p:sp>
        <p:nvSpPr>
          <p:cNvPr id="13" name="TextBox 12"/>
          <p:cNvSpPr txBox="1"/>
          <p:nvPr/>
        </p:nvSpPr>
        <p:spPr>
          <a:xfrm>
            <a:off x="1818300" y="1116582"/>
            <a:ext cx="9381512"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Airfare – (No Baggage fees, unless </a:t>
            </a:r>
            <a:r>
              <a:rPr lang="en-US" sz="2400" b="1" i="1" dirty="0">
                <a:latin typeface="Arial" panose="020B0604020202020204" pitchFamily="34" charset="0"/>
                <a:cs typeface="Arial" panose="020B0604020202020204" pitchFamily="34" charset="0"/>
              </a:rPr>
              <a:t>Prior </a:t>
            </a:r>
            <a:r>
              <a:rPr lang="en-US" sz="2400" dirty="0">
                <a:latin typeface="Arial" panose="020B0604020202020204" pitchFamily="34" charset="0"/>
                <a:cs typeface="Arial" panose="020B0604020202020204" pitchFamily="34" charset="0"/>
              </a:rPr>
              <a:t>approval is obtained)</a:t>
            </a:r>
          </a:p>
        </p:txBody>
      </p:sp>
      <p:pic>
        <p:nvPicPr>
          <p:cNvPr id="26" name="Picture 25" descr="Check: Yes">
            <a:extLst>
              <a:ext uri="{C183D7F6-B498-43B3-948B-1728B52AA6E4}">
                <adec:decorative xmlns:adec="http://schemas.microsoft.com/office/drawing/2017/decorative" val="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5548"/>
          <a:stretch/>
        </p:blipFill>
        <p:spPr>
          <a:xfrm>
            <a:off x="1204058" y="1689501"/>
            <a:ext cx="419496" cy="461665"/>
          </a:xfrm>
          <a:prstGeom prst="rect">
            <a:avLst/>
          </a:prstGeom>
        </p:spPr>
      </p:pic>
      <p:sp>
        <p:nvSpPr>
          <p:cNvPr id="15" name="TextBox 14"/>
          <p:cNvSpPr txBox="1"/>
          <p:nvPr/>
        </p:nvSpPr>
        <p:spPr>
          <a:xfrm>
            <a:off x="1822093" y="1718991"/>
            <a:ext cx="9383060"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Hotel/Lodging and Contracted travel agency fees</a:t>
            </a:r>
          </a:p>
        </p:txBody>
      </p:sp>
      <p:pic>
        <p:nvPicPr>
          <p:cNvPr id="27" name="Picture 26" descr="Check: Yes">
            <a:extLst>
              <a:ext uri="{C183D7F6-B498-43B3-948B-1728B52AA6E4}">
                <adec:decorative xmlns:adec="http://schemas.microsoft.com/office/drawing/2017/decorative" val="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5548"/>
          <a:stretch/>
        </p:blipFill>
        <p:spPr>
          <a:xfrm>
            <a:off x="1204058" y="2229201"/>
            <a:ext cx="419496" cy="461665"/>
          </a:xfrm>
          <a:prstGeom prst="rect">
            <a:avLst/>
          </a:prstGeom>
        </p:spPr>
      </p:pic>
      <p:sp>
        <p:nvSpPr>
          <p:cNvPr id="16" name="TextBox 15"/>
          <p:cNvSpPr txBox="1"/>
          <p:nvPr/>
        </p:nvSpPr>
        <p:spPr>
          <a:xfrm>
            <a:off x="1822093" y="2276734"/>
            <a:ext cx="9401688"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Internet Services – Only with hotel stay &amp; combined on invoice</a:t>
            </a:r>
          </a:p>
        </p:txBody>
      </p:sp>
      <p:pic>
        <p:nvPicPr>
          <p:cNvPr id="28" name="Picture 27" descr="Check: Yes">
            <a:extLst>
              <a:ext uri="{C183D7F6-B498-43B3-948B-1728B52AA6E4}">
                <adec:decorative xmlns:adec="http://schemas.microsoft.com/office/drawing/2017/decorative" val="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5548"/>
          <a:stretch/>
        </p:blipFill>
        <p:spPr>
          <a:xfrm>
            <a:off x="1204058" y="2845138"/>
            <a:ext cx="419496" cy="461665"/>
          </a:xfrm>
          <a:prstGeom prst="rect">
            <a:avLst/>
          </a:prstGeom>
        </p:spPr>
      </p:pic>
      <p:sp>
        <p:nvSpPr>
          <p:cNvPr id="18" name="TextBox 17"/>
          <p:cNvSpPr txBox="1"/>
          <p:nvPr/>
        </p:nvSpPr>
        <p:spPr>
          <a:xfrm>
            <a:off x="1818854" y="2866386"/>
            <a:ext cx="9381517"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Parking </a:t>
            </a:r>
            <a:r>
              <a:rPr lang="en-US" sz="2000" dirty="0">
                <a:latin typeface="Arial" panose="020B0604020202020204" pitchFamily="34" charset="0"/>
                <a:cs typeface="Arial" panose="020B0604020202020204" pitchFamily="34" charset="0"/>
              </a:rPr>
              <a:t>– Only with hotel stay and combined on invoice &amp; Park-N-Fly Parking</a:t>
            </a:r>
          </a:p>
        </p:txBody>
      </p:sp>
      <p:pic>
        <p:nvPicPr>
          <p:cNvPr id="29" name="Picture 28" descr="Check: Yes">
            <a:extLst>
              <a:ext uri="{C183D7F6-B498-43B3-948B-1728B52AA6E4}">
                <adec:decorative xmlns:adec="http://schemas.microsoft.com/office/drawing/2017/decorative" val="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5548"/>
          <a:stretch/>
        </p:blipFill>
        <p:spPr>
          <a:xfrm>
            <a:off x="1204058" y="3441766"/>
            <a:ext cx="419496" cy="461665"/>
          </a:xfrm>
          <a:prstGeom prst="rect">
            <a:avLst/>
          </a:prstGeom>
        </p:spPr>
      </p:pic>
      <p:sp>
        <p:nvSpPr>
          <p:cNvPr id="14" name="TextBox 13"/>
          <p:cNvSpPr txBox="1"/>
          <p:nvPr/>
        </p:nvSpPr>
        <p:spPr>
          <a:xfrm>
            <a:off x="1812779" y="3452444"/>
            <a:ext cx="9379949"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Registration for conferences/workshops - </a:t>
            </a:r>
            <a:r>
              <a:rPr lang="en-US" sz="2000" dirty="0">
                <a:latin typeface="Arial" panose="020B0604020202020204" pitchFamily="34" charset="0"/>
                <a:cs typeface="Arial" panose="020B0604020202020204" pitchFamily="34" charset="0"/>
              </a:rPr>
              <a:t>membership dues if combined</a:t>
            </a:r>
          </a:p>
        </p:txBody>
      </p:sp>
      <p:pic>
        <p:nvPicPr>
          <p:cNvPr id="30" name="Picture 29" descr="Check: Yes">
            <a:extLst>
              <a:ext uri="{C183D7F6-B498-43B3-948B-1728B52AA6E4}">
                <adec:decorative xmlns:adec="http://schemas.microsoft.com/office/drawing/2017/decorative" val="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5548"/>
          <a:stretch/>
        </p:blipFill>
        <p:spPr>
          <a:xfrm>
            <a:off x="1204058" y="4038395"/>
            <a:ext cx="419496" cy="461665"/>
          </a:xfrm>
          <a:prstGeom prst="rect">
            <a:avLst/>
          </a:prstGeom>
        </p:spPr>
      </p:pic>
      <p:sp>
        <p:nvSpPr>
          <p:cNvPr id="17" name="TextBox 16"/>
          <p:cNvSpPr txBox="1"/>
          <p:nvPr/>
        </p:nvSpPr>
        <p:spPr>
          <a:xfrm>
            <a:off x="1822093" y="4036568"/>
            <a:ext cx="9401689"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Rental Car – ONLY IF ENTERPRISE CBA IS NOT AVAILABLE</a:t>
            </a:r>
          </a:p>
        </p:txBody>
      </p:sp>
      <p:pic>
        <p:nvPicPr>
          <p:cNvPr id="32" name="Picture 31" descr="Check: Yes">
            <a:extLst>
              <a:ext uri="{C183D7F6-B498-43B3-948B-1728B52AA6E4}">
                <adec:decorative xmlns:adec="http://schemas.microsoft.com/office/drawing/2017/decorative" val="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5548"/>
          <a:stretch/>
        </p:blipFill>
        <p:spPr>
          <a:xfrm>
            <a:off x="1204058" y="4675687"/>
            <a:ext cx="419496" cy="461665"/>
          </a:xfrm>
          <a:prstGeom prst="rect">
            <a:avLst/>
          </a:prstGeom>
        </p:spPr>
      </p:pic>
      <p:sp>
        <p:nvSpPr>
          <p:cNvPr id="12" name="TextBox 11"/>
          <p:cNvSpPr txBox="1"/>
          <p:nvPr/>
        </p:nvSpPr>
        <p:spPr>
          <a:xfrm>
            <a:off x="1817312" y="4675686"/>
            <a:ext cx="9383059"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Gasoline for rental/state-owned vehicle </a:t>
            </a:r>
            <a:r>
              <a:rPr lang="en-US" sz="2400" u="sng" dirty="0">
                <a:latin typeface="Arial" panose="020B0604020202020204" pitchFamily="34" charset="0"/>
                <a:cs typeface="Arial" panose="020B0604020202020204" pitchFamily="34" charset="0"/>
              </a:rPr>
              <a:t>ONLY</a:t>
            </a:r>
            <a:r>
              <a:rPr lang="en-US" sz="2400" dirty="0">
                <a:latin typeface="Arial" panose="020B0604020202020204" pitchFamily="34" charset="0"/>
                <a:cs typeface="Arial" panose="020B0604020202020204" pitchFamily="34" charset="0"/>
              </a:rPr>
              <a:t>, not personal vehicles</a:t>
            </a:r>
          </a:p>
        </p:txBody>
      </p:sp>
      <p:pic>
        <p:nvPicPr>
          <p:cNvPr id="31" name="Picture 30" descr="Check: Yes">
            <a:extLst>
              <a:ext uri="{C183D7F6-B498-43B3-948B-1728B52AA6E4}">
                <adec:decorative xmlns:adec="http://schemas.microsoft.com/office/drawing/2017/decorative" val="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5548"/>
          <a:stretch/>
        </p:blipFill>
        <p:spPr>
          <a:xfrm>
            <a:off x="1210074" y="5312980"/>
            <a:ext cx="419496" cy="461665"/>
          </a:xfrm>
          <a:prstGeom prst="rect">
            <a:avLst/>
          </a:prstGeom>
        </p:spPr>
      </p:pic>
      <p:sp>
        <p:nvSpPr>
          <p:cNvPr id="19" name="TextBox 18"/>
          <p:cNvSpPr txBox="1"/>
          <p:nvPr/>
        </p:nvSpPr>
        <p:spPr>
          <a:xfrm>
            <a:off x="1812779" y="5312980"/>
            <a:ext cx="9423392" cy="1200329"/>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Shuttle Service – Only when pre-paid prior to trip. (Not for individual ground transportation during a business trip, such as taxi, bus, Uber, Lyft, etc., without approval from Office of State Travel)</a:t>
            </a:r>
          </a:p>
        </p:txBody>
      </p:sp>
    </p:spTree>
    <p:extLst>
      <p:ext uri="{BB962C8B-B14F-4D97-AF65-F5344CB8AC3E}">
        <p14:creationId xmlns:p14="http://schemas.microsoft.com/office/powerpoint/2010/main" val="3893296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2412" y="152400"/>
            <a:ext cx="8608358" cy="1293028"/>
          </a:xfrm>
        </p:spPr>
        <p:txBody>
          <a:bodyPr>
            <a:normAutofit/>
          </a:bodyPr>
          <a:lstStyle/>
          <a:p>
            <a:pPr algn="ctr"/>
            <a:r>
              <a:rPr lang="en-US" cap="none"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Transaction Information</a:t>
            </a:r>
          </a:p>
        </p:txBody>
      </p:sp>
      <p:sp>
        <p:nvSpPr>
          <p:cNvPr id="6" name="Content Placeholder 5"/>
          <p:cNvSpPr>
            <a:spLocks noGrp="1"/>
          </p:cNvSpPr>
          <p:nvPr>
            <p:ph sz="half" idx="1"/>
          </p:nvPr>
        </p:nvSpPr>
        <p:spPr>
          <a:xfrm>
            <a:off x="684212" y="1371600"/>
            <a:ext cx="10666591" cy="5105400"/>
          </a:xfrm>
          <a:solidFill>
            <a:schemeClr val="accent1">
              <a:lumMod val="75000"/>
              <a:alpha val="15000"/>
            </a:schemeClr>
          </a:solidFill>
          <a:ln w="25400">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92500" lnSpcReduction="10000"/>
          </a:bodyPr>
          <a:lstStyle/>
          <a:p>
            <a:pPr>
              <a:lnSpc>
                <a:spcPct val="100000"/>
              </a:lnSpc>
              <a:spcBef>
                <a:spcPts val="600"/>
              </a:spcBef>
            </a:pPr>
            <a:r>
              <a:rPr lang="en-US" sz="2400" dirty="0">
                <a:solidFill>
                  <a:schemeClr val="dk1"/>
                </a:solidFill>
                <a:latin typeface="Arial" panose="020B0604020202020204" pitchFamily="34" charset="0"/>
                <a:cs typeface="Arial" panose="020B0604020202020204" pitchFamily="34" charset="0"/>
              </a:rPr>
              <a:t>Verify funding is available.</a:t>
            </a:r>
          </a:p>
          <a:p>
            <a:pPr>
              <a:spcBef>
                <a:spcPts val="1200"/>
              </a:spcBef>
            </a:pPr>
            <a:r>
              <a:rPr lang="en-US" sz="2400" dirty="0">
                <a:latin typeface="Arial" panose="020B0604020202020204" pitchFamily="34" charset="0"/>
                <a:cs typeface="Arial" panose="020B0604020202020204" pitchFamily="34" charset="0"/>
              </a:rPr>
              <a:t>Ensure transaction is appropriate for a Statewide Card or CBA.</a:t>
            </a:r>
          </a:p>
          <a:p>
            <a:pPr lvl="1">
              <a:spcBef>
                <a:spcPts val="1200"/>
              </a:spcBef>
            </a:pPr>
            <a:r>
              <a:rPr lang="en-US" sz="2200" dirty="0">
                <a:latin typeface="Arial" panose="020B0604020202020204" pitchFamily="34" charset="0"/>
                <a:cs typeface="Arial" panose="020B0604020202020204" pitchFamily="34" charset="0"/>
              </a:rPr>
              <a:t>Listed in Statewide Card Policy and in this PowerPoint training presentation.</a:t>
            </a:r>
          </a:p>
          <a:p>
            <a:pPr>
              <a:spcBef>
                <a:spcPts val="1200"/>
              </a:spcBef>
            </a:pPr>
            <a:r>
              <a:rPr lang="en-US" sz="2400" dirty="0">
                <a:solidFill>
                  <a:schemeClr val="dk1"/>
                </a:solidFill>
                <a:latin typeface="Arial" panose="020B0604020202020204" pitchFamily="34" charset="0"/>
                <a:cs typeface="Arial" panose="020B0604020202020204" pitchFamily="34" charset="0"/>
              </a:rPr>
              <a:t>Check list of unauthorized purchases.</a:t>
            </a:r>
          </a:p>
          <a:p>
            <a:pPr lvl="1">
              <a:spcBef>
                <a:spcPts val="1200"/>
              </a:spcBef>
            </a:pPr>
            <a:r>
              <a:rPr lang="en-US" sz="2200" dirty="0">
                <a:latin typeface="Arial" panose="020B0604020202020204" pitchFamily="34" charset="0"/>
                <a:cs typeface="Arial" panose="020B0604020202020204" pitchFamily="34" charset="0"/>
              </a:rPr>
              <a:t>Listed in card policy and slide 11 of this presentation.</a:t>
            </a:r>
            <a:endParaRPr lang="en-US" sz="2200" dirty="0">
              <a:solidFill>
                <a:schemeClr val="dk1"/>
              </a:solidFill>
              <a:latin typeface="Arial" panose="020B0604020202020204" pitchFamily="34" charset="0"/>
              <a:cs typeface="Arial" panose="020B0604020202020204" pitchFamily="34" charset="0"/>
            </a:endParaRPr>
          </a:p>
          <a:p>
            <a:pPr>
              <a:spcBef>
                <a:spcPts val="1200"/>
              </a:spcBef>
            </a:pPr>
            <a:r>
              <a:rPr lang="en-US" sz="2400" dirty="0">
                <a:latin typeface="Arial" panose="020B0604020202020204" pitchFamily="34" charset="0"/>
                <a:cs typeface="Arial" panose="020B0604020202020204" pitchFamily="34" charset="0"/>
              </a:rPr>
              <a:t>Advise vendor card transaction is </a:t>
            </a:r>
            <a:r>
              <a:rPr lang="en-US" sz="2400" u="sng" dirty="0">
                <a:latin typeface="Arial" panose="020B0604020202020204" pitchFamily="34" charset="0"/>
                <a:cs typeface="Arial" panose="020B0604020202020204" pitchFamily="34" charset="0"/>
              </a:rPr>
              <a:t>state</a:t>
            </a:r>
            <a:r>
              <a:rPr lang="en-US" sz="2400" dirty="0">
                <a:latin typeface="Arial" panose="020B0604020202020204" pitchFamily="34" charset="0"/>
                <a:cs typeface="Arial" panose="020B0604020202020204" pitchFamily="34" charset="0"/>
              </a:rPr>
              <a:t> tax exempt, if in Louisiana.</a:t>
            </a:r>
          </a:p>
          <a:p>
            <a:pPr>
              <a:spcBef>
                <a:spcPts val="1200"/>
              </a:spcBef>
            </a:pPr>
            <a:r>
              <a:rPr lang="en-US" sz="2400" dirty="0">
                <a:solidFill>
                  <a:schemeClr val="dk1"/>
                </a:solidFill>
                <a:latin typeface="Arial" panose="020B0604020202020204" pitchFamily="34" charset="0"/>
                <a:cs typeface="Arial" panose="020B0604020202020204" pitchFamily="34" charset="0"/>
              </a:rPr>
              <a:t>Provide vendor </a:t>
            </a:r>
            <a:r>
              <a:rPr lang="en-US" sz="2400" dirty="0">
                <a:latin typeface="Arial" panose="020B0604020202020204" pitchFamily="34" charset="0"/>
                <a:cs typeface="Arial" panose="020B0604020202020204" pitchFamily="34" charset="0"/>
              </a:rPr>
              <a:t>with completed and signed tax-exempt form.</a:t>
            </a:r>
          </a:p>
          <a:p>
            <a:pPr lvl="1">
              <a:spcBef>
                <a:spcPts val="1200"/>
              </a:spcBef>
            </a:pPr>
            <a:r>
              <a:rPr lang="en-US" sz="2200" dirty="0">
                <a:latin typeface="Arial" panose="020B0604020202020204" pitchFamily="34" charset="0"/>
                <a:cs typeface="Arial" panose="020B0604020202020204" pitchFamily="34" charset="0"/>
              </a:rPr>
              <a:t>If sales tax is charged, the cardholder is responsible to obtain a credit from the vendor, or reimburse the account that funds were taken from by making a deposit at LaCap. </a:t>
            </a:r>
          </a:p>
          <a:p>
            <a:pPr>
              <a:spcBef>
                <a:spcPts val="1200"/>
              </a:spcBef>
            </a:pPr>
            <a:r>
              <a:rPr lang="en-US" sz="2400" dirty="0">
                <a:solidFill>
                  <a:schemeClr val="dk1"/>
                </a:solidFill>
                <a:latin typeface="Arial" panose="020B0604020202020204" pitchFamily="34" charset="0"/>
                <a:cs typeface="Arial" panose="020B0604020202020204" pitchFamily="34" charset="0"/>
              </a:rPr>
              <a:t>Obtain the itemized receipt.</a:t>
            </a:r>
          </a:p>
          <a:p>
            <a:pPr lvl="1">
              <a:spcBef>
                <a:spcPts val="1200"/>
              </a:spcBef>
            </a:pPr>
            <a:r>
              <a:rPr lang="en-US" sz="2200" dirty="0">
                <a:latin typeface="Arial" panose="020B0604020202020204" pitchFamily="34" charset="0"/>
                <a:cs typeface="Arial" panose="020B0604020202020204" pitchFamily="34" charset="0"/>
              </a:rPr>
              <a:t>General receipts and some handwritten receipts are not sufficient if administrators and auditors cannot ascertain what was purchased. The purpose is to be notated.</a:t>
            </a:r>
            <a:endParaRPr lang="en-US" sz="2200" dirty="0">
              <a:solidFill>
                <a:schemeClr val="dk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8335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2412" y="152400"/>
            <a:ext cx="8608358" cy="1293028"/>
          </a:xfrm>
        </p:spPr>
        <p:txBody>
          <a:bodyPr>
            <a:normAutofit/>
          </a:bodyPr>
          <a:lstStyle/>
          <a:p>
            <a:pPr algn="ctr"/>
            <a:r>
              <a:rPr lang="en-US" cap="none"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Other Purchase Information</a:t>
            </a:r>
          </a:p>
        </p:txBody>
      </p:sp>
      <p:sp>
        <p:nvSpPr>
          <p:cNvPr id="6" name="Content Placeholder 5"/>
          <p:cNvSpPr>
            <a:spLocks noGrp="1"/>
          </p:cNvSpPr>
          <p:nvPr>
            <p:ph sz="half" idx="1"/>
          </p:nvPr>
        </p:nvSpPr>
        <p:spPr>
          <a:xfrm>
            <a:off x="684212" y="1371600"/>
            <a:ext cx="10666591" cy="5105400"/>
          </a:xfrm>
          <a:solidFill>
            <a:schemeClr val="accent1">
              <a:lumMod val="75000"/>
              <a:alpha val="15000"/>
            </a:schemeClr>
          </a:solidFill>
          <a:ln w="25400">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a:lnSpc>
                <a:spcPct val="100000"/>
              </a:lnSpc>
              <a:spcBef>
                <a:spcPts val="600"/>
              </a:spcBef>
            </a:pPr>
            <a:r>
              <a:rPr lang="en-US" sz="2000" b="1" dirty="0">
                <a:solidFill>
                  <a:schemeClr val="dk1"/>
                </a:solidFill>
                <a:latin typeface="Arial" panose="020B0604020202020204" pitchFamily="34" charset="0"/>
                <a:cs typeface="Arial" panose="020B0604020202020204" pitchFamily="34" charset="0"/>
              </a:rPr>
              <a:t>Resort</a:t>
            </a:r>
            <a:r>
              <a:rPr lang="en-US" sz="2000" dirty="0">
                <a:solidFill>
                  <a:schemeClr val="dk1"/>
                </a:solidFill>
                <a:latin typeface="Arial" panose="020B0604020202020204" pitchFamily="34" charset="0"/>
                <a:cs typeface="Arial" panose="020B0604020202020204" pitchFamily="34" charset="0"/>
              </a:rPr>
              <a:t> fees </a:t>
            </a:r>
            <a:r>
              <a:rPr lang="en-US" sz="2000" u="sng" dirty="0">
                <a:solidFill>
                  <a:schemeClr val="dk1"/>
                </a:solidFill>
                <a:latin typeface="Arial" panose="020B0604020202020204" pitchFamily="34" charset="0"/>
                <a:cs typeface="Arial" panose="020B0604020202020204" pitchFamily="34" charset="0"/>
              </a:rPr>
              <a:t>are reimbursable, but the rate and fee cannot be more than the GSA rate for the area</a:t>
            </a:r>
            <a:r>
              <a:rPr lang="en-US" sz="2000" dirty="0">
                <a:latin typeface="Arial" panose="020B0604020202020204" pitchFamily="34" charset="0"/>
                <a:cs typeface="Arial" panose="020B0604020202020204" pitchFamily="34" charset="0"/>
              </a:rPr>
              <a:t>, not including conference rate for an actual conference hotel.</a:t>
            </a:r>
            <a:endParaRPr lang="en-US" sz="2000" dirty="0">
              <a:solidFill>
                <a:schemeClr val="dk1"/>
              </a:solidFill>
              <a:latin typeface="Arial" panose="020B0604020202020204" pitchFamily="34" charset="0"/>
              <a:cs typeface="Arial" panose="020B0604020202020204" pitchFamily="34" charset="0"/>
            </a:endParaRPr>
          </a:p>
          <a:p>
            <a:pPr>
              <a:spcBef>
                <a:spcPts val="600"/>
              </a:spcBef>
            </a:pPr>
            <a:r>
              <a:rPr lang="en-US" sz="2000" dirty="0">
                <a:latin typeface="Arial" panose="020B0604020202020204" pitchFamily="34" charset="0"/>
                <a:cs typeface="Arial" panose="020B0604020202020204" pitchFamily="34" charset="0"/>
              </a:rPr>
              <a:t>For conference hotels over the routine tier limit – Documentation must be uploaded to the transaction in Works.</a:t>
            </a:r>
            <a:endParaRPr lang="en-US" sz="2000" dirty="0">
              <a:solidFill>
                <a:schemeClr val="dk1"/>
              </a:solidFill>
              <a:latin typeface="Arial" panose="020B0604020202020204" pitchFamily="34" charset="0"/>
              <a:cs typeface="Arial" panose="020B0604020202020204" pitchFamily="34" charset="0"/>
            </a:endParaRPr>
          </a:p>
          <a:p>
            <a:pPr>
              <a:lnSpc>
                <a:spcPct val="100000"/>
              </a:lnSpc>
              <a:spcBef>
                <a:spcPts val="600"/>
              </a:spcBef>
            </a:pPr>
            <a:r>
              <a:rPr lang="en-US" sz="2000" dirty="0">
                <a:latin typeface="Arial" panose="020B0604020202020204" pitchFamily="34" charset="0"/>
                <a:cs typeface="Arial" panose="020B0604020202020204" pitchFamily="34" charset="0"/>
              </a:rPr>
              <a:t>NO Louisiana </a:t>
            </a:r>
            <a:r>
              <a:rPr lang="en-US" sz="2000" u="sng" dirty="0">
                <a:latin typeface="Arial" panose="020B0604020202020204" pitchFamily="34" charset="0"/>
                <a:cs typeface="Arial" panose="020B0604020202020204" pitchFamily="34" charset="0"/>
              </a:rPr>
              <a:t>state</a:t>
            </a:r>
            <a:r>
              <a:rPr lang="en-US" sz="2000" dirty="0">
                <a:latin typeface="Arial" panose="020B0604020202020204" pitchFamily="34" charset="0"/>
                <a:cs typeface="Arial" panose="020B0604020202020204" pitchFamily="34" charset="0"/>
              </a:rPr>
              <a:t> tax is to be charged on the card, if so must be credited by the vendor or reimbursed by the cardholder. Non-state occupancy or other taxes on hotels are acceptable.  Sales tax is allowed for parking </a:t>
            </a:r>
            <a:r>
              <a:rPr lang="en-US" sz="2000" u="sng" dirty="0">
                <a:latin typeface="Arial" panose="020B0604020202020204" pitchFamily="34" charset="0"/>
                <a:cs typeface="Arial" panose="020B0604020202020204" pitchFamily="34" charset="0"/>
              </a:rPr>
              <a:t>only</a:t>
            </a:r>
            <a:r>
              <a:rPr lang="en-US" sz="2000" dirty="0">
                <a:latin typeface="Arial" panose="020B0604020202020204" pitchFamily="34" charset="0"/>
                <a:cs typeface="Arial" panose="020B0604020202020204" pitchFamily="34" charset="0"/>
              </a:rPr>
              <a:t>, if on hotel invoice.</a:t>
            </a:r>
          </a:p>
          <a:p>
            <a:pPr>
              <a:lnSpc>
                <a:spcPct val="100000"/>
              </a:lnSpc>
              <a:spcBef>
                <a:spcPts val="600"/>
              </a:spcBef>
            </a:pPr>
            <a:r>
              <a:rPr lang="en-US" sz="2000" dirty="0">
                <a:latin typeface="Arial" panose="020B0604020202020204" pitchFamily="34" charset="0"/>
                <a:cs typeface="Arial" panose="020B0604020202020204" pitchFamily="34" charset="0"/>
              </a:rPr>
              <a:t>Convenience fees are not to be charged without prior approval of the Program Admin.</a:t>
            </a:r>
          </a:p>
          <a:p>
            <a:pPr>
              <a:lnSpc>
                <a:spcPct val="100000"/>
              </a:lnSpc>
              <a:spcBef>
                <a:spcPts val="600"/>
              </a:spcBef>
            </a:pPr>
            <a:r>
              <a:rPr lang="en-US" sz="2000" dirty="0">
                <a:solidFill>
                  <a:schemeClr val="dk1"/>
                </a:solidFill>
                <a:latin typeface="Arial" panose="020B0604020202020204" pitchFamily="34" charset="0"/>
                <a:cs typeface="Arial" panose="020B0604020202020204" pitchFamily="34" charset="0"/>
              </a:rPr>
              <a:t>For food purchases by Athletics – </a:t>
            </a:r>
            <a:r>
              <a:rPr lang="en-US" sz="2000" dirty="0">
                <a:latin typeface="Arial" panose="020B0604020202020204" pitchFamily="34" charset="0"/>
                <a:cs typeface="Arial" panose="020B0604020202020204" pitchFamily="34" charset="0"/>
              </a:rPr>
              <a:t>Itemized invoices AND signed (wet) rosters must be uploaded to transactions in Works.</a:t>
            </a:r>
          </a:p>
          <a:p>
            <a:pPr>
              <a:lnSpc>
                <a:spcPct val="100000"/>
              </a:lnSpc>
              <a:spcBef>
                <a:spcPts val="600"/>
              </a:spcBef>
            </a:pPr>
            <a:r>
              <a:rPr lang="en-US" sz="2000" dirty="0">
                <a:solidFill>
                  <a:schemeClr val="dk1"/>
                </a:solidFill>
                <a:latin typeface="Arial" panose="020B0604020202020204" pitchFamily="34" charset="0"/>
                <a:cs typeface="Arial" panose="020B0604020202020204" pitchFamily="34" charset="0"/>
              </a:rPr>
              <a:t>A copy of the travel authorization is to be attached to each transaction in Works, if available, routine travel is exempt.  Attach any other supporting documentation.</a:t>
            </a:r>
          </a:p>
          <a:p>
            <a:pPr>
              <a:lnSpc>
                <a:spcPct val="100000"/>
              </a:lnSpc>
              <a:spcBef>
                <a:spcPts val="600"/>
              </a:spcBef>
            </a:pPr>
            <a:r>
              <a:rPr lang="en-US" sz="2000" dirty="0">
                <a:latin typeface="Arial" panose="020B0604020202020204" pitchFamily="34" charset="0"/>
                <a:cs typeface="Arial" panose="020B0604020202020204" pitchFamily="34" charset="0"/>
              </a:rPr>
              <a:t>Multiple files can be attached to a transaction in Works, with maximum limit of 1 MB on each file.</a:t>
            </a:r>
            <a:endParaRPr lang="en-US" sz="2000" dirty="0">
              <a:solidFill>
                <a:schemeClr val="dk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6322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2412" y="228600"/>
            <a:ext cx="8608358" cy="1293028"/>
          </a:xfrm>
        </p:spPr>
        <p:txBody>
          <a:bodyPr>
            <a:normAutofit/>
          </a:bodyPr>
          <a:lstStyle/>
          <a:p>
            <a:pPr algn="ctr"/>
            <a:r>
              <a:rPr lang="en-US" cap="none"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Cardholder Responsibilities</a:t>
            </a:r>
          </a:p>
        </p:txBody>
      </p:sp>
      <p:sp>
        <p:nvSpPr>
          <p:cNvPr id="6" name="Content Placeholder 5"/>
          <p:cNvSpPr>
            <a:spLocks noGrp="1"/>
          </p:cNvSpPr>
          <p:nvPr>
            <p:ph sz="half" idx="1"/>
          </p:nvPr>
        </p:nvSpPr>
        <p:spPr>
          <a:xfrm>
            <a:off x="684212" y="1521628"/>
            <a:ext cx="10666591" cy="5107772"/>
          </a:xfrm>
          <a:solidFill>
            <a:schemeClr val="accent1">
              <a:lumMod val="75000"/>
              <a:alpha val="15000"/>
            </a:schemeClr>
          </a:solidFill>
          <a:ln w="25400">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lnSpcReduction="10000"/>
          </a:bodyPr>
          <a:lstStyle/>
          <a:p>
            <a:pPr>
              <a:lnSpc>
                <a:spcPct val="100000"/>
              </a:lnSpc>
              <a:spcBef>
                <a:spcPts val="1200"/>
              </a:spcBef>
            </a:pPr>
            <a:r>
              <a:rPr lang="en-US" sz="2400" dirty="0">
                <a:solidFill>
                  <a:schemeClr val="dk1"/>
                </a:solidFill>
                <a:latin typeface="Arial" panose="020B0604020202020204" pitchFamily="34" charset="0"/>
                <a:cs typeface="Arial" panose="020B0604020202020204" pitchFamily="34" charset="0"/>
              </a:rPr>
              <a:t>Obtain </a:t>
            </a:r>
            <a:r>
              <a:rPr lang="en-US" sz="2400" dirty="0">
                <a:latin typeface="Arial" panose="020B0604020202020204" pitchFamily="34" charset="0"/>
                <a:cs typeface="Arial" panose="020B0604020202020204" pitchFamily="34" charset="0"/>
              </a:rPr>
              <a:t>annual </a:t>
            </a:r>
            <a:r>
              <a:rPr lang="en-US" sz="2400" dirty="0">
                <a:solidFill>
                  <a:schemeClr val="dk1"/>
                </a:solidFill>
                <a:latin typeface="Arial" panose="020B0604020202020204" pitchFamily="34" charset="0"/>
                <a:cs typeface="Arial" panose="020B0604020202020204" pitchFamily="34" charset="0"/>
              </a:rPr>
              <a:t>training – State SAP or ULM, with a passing score of </a:t>
            </a:r>
            <a:r>
              <a:rPr lang="en-US" sz="2400" dirty="0">
                <a:latin typeface="Arial" panose="020B0604020202020204" pitchFamily="34" charset="0"/>
                <a:cs typeface="Arial" panose="020B0604020202020204" pitchFamily="34" charset="0"/>
              </a:rPr>
              <a:t>90%, and ULM’s training module.</a:t>
            </a:r>
            <a:endParaRPr lang="en-US" sz="2400" dirty="0">
              <a:solidFill>
                <a:schemeClr val="dk1"/>
              </a:solidFill>
              <a:latin typeface="Arial" panose="020B0604020202020204" pitchFamily="34" charset="0"/>
              <a:cs typeface="Arial" panose="020B0604020202020204" pitchFamily="34" charset="0"/>
            </a:endParaRPr>
          </a:p>
          <a:p>
            <a:pPr>
              <a:lnSpc>
                <a:spcPct val="100000"/>
              </a:lnSpc>
              <a:spcBef>
                <a:spcPts val="1200"/>
              </a:spcBef>
            </a:pPr>
            <a:r>
              <a:rPr lang="en-US" sz="2400" dirty="0">
                <a:latin typeface="Arial" panose="020B0604020202020204" pitchFamily="34" charset="0"/>
                <a:cs typeface="Arial" panose="020B0604020202020204" pitchFamily="34" charset="0"/>
              </a:rPr>
              <a:t>Read and sign the State Corporate Liability Cardholder Agreement Form –annually. Submit with enrollment and annual review form.</a:t>
            </a:r>
          </a:p>
          <a:p>
            <a:pPr>
              <a:lnSpc>
                <a:spcPct val="100000"/>
              </a:lnSpc>
              <a:spcBef>
                <a:spcPts val="1200"/>
              </a:spcBef>
            </a:pPr>
            <a:r>
              <a:rPr lang="en-US" sz="2400" dirty="0">
                <a:solidFill>
                  <a:schemeClr val="dk1"/>
                </a:solidFill>
                <a:latin typeface="Arial" panose="020B0604020202020204" pitchFamily="34" charset="0"/>
                <a:cs typeface="Arial" panose="020B0604020202020204" pitchFamily="34" charset="0"/>
              </a:rPr>
              <a:t>Use State Travel Card for official state business only.</a:t>
            </a:r>
          </a:p>
          <a:p>
            <a:pPr lvl="1">
              <a:lnSpc>
                <a:spcPct val="100000"/>
              </a:lnSpc>
              <a:spcBef>
                <a:spcPts val="1200"/>
              </a:spcBef>
            </a:pPr>
            <a:r>
              <a:rPr lang="en-US" sz="2200" i="1" dirty="0">
                <a:latin typeface="Arial" panose="020B0604020202020204" pitchFamily="34" charset="0"/>
                <a:cs typeface="Arial" panose="020B0604020202020204" pitchFamily="34" charset="0"/>
              </a:rPr>
              <a:t>No personal purchases or incidentals</a:t>
            </a:r>
            <a:endParaRPr lang="en-US" sz="2200" i="1" dirty="0">
              <a:solidFill>
                <a:schemeClr val="dk1"/>
              </a:solidFill>
              <a:latin typeface="Arial" panose="020B0604020202020204" pitchFamily="34" charset="0"/>
              <a:cs typeface="Arial" panose="020B0604020202020204" pitchFamily="34" charset="0"/>
            </a:endParaRPr>
          </a:p>
          <a:p>
            <a:pPr>
              <a:lnSpc>
                <a:spcPct val="100000"/>
              </a:lnSpc>
              <a:spcBef>
                <a:spcPts val="1200"/>
              </a:spcBef>
            </a:pPr>
            <a:r>
              <a:rPr lang="en-US" sz="2400" dirty="0">
                <a:latin typeface="Arial" panose="020B0604020202020204" pitchFamily="34" charset="0"/>
                <a:cs typeface="Arial" panose="020B0604020202020204" pitchFamily="34" charset="0"/>
              </a:rPr>
              <a:t>Keep card in a safe &amp; secure area, protect data, and do not lend card out.</a:t>
            </a:r>
            <a:endParaRPr lang="en-US" sz="2400" dirty="0">
              <a:solidFill>
                <a:schemeClr val="dk1"/>
              </a:solidFill>
              <a:latin typeface="Arial" panose="020B0604020202020204" pitchFamily="34" charset="0"/>
              <a:cs typeface="Arial" panose="020B0604020202020204" pitchFamily="34" charset="0"/>
            </a:endParaRPr>
          </a:p>
          <a:p>
            <a:pPr>
              <a:lnSpc>
                <a:spcPct val="100000"/>
              </a:lnSpc>
              <a:spcBef>
                <a:spcPts val="1200"/>
              </a:spcBef>
            </a:pPr>
            <a:r>
              <a:rPr lang="en-US" sz="2400" dirty="0">
                <a:latin typeface="Arial" panose="020B0604020202020204" pitchFamily="34" charset="0"/>
                <a:cs typeface="Arial" panose="020B0604020202020204" pitchFamily="34" charset="0"/>
              </a:rPr>
              <a:t>Gather all supporting documentation (receipts, invoices, emails, etc.).</a:t>
            </a:r>
          </a:p>
          <a:p>
            <a:pPr>
              <a:lnSpc>
                <a:spcPct val="100000"/>
              </a:lnSpc>
              <a:spcBef>
                <a:spcPts val="1200"/>
              </a:spcBef>
            </a:pPr>
            <a:r>
              <a:rPr lang="en-US" sz="2400" dirty="0">
                <a:solidFill>
                  <a:schemeClr val="dk1"/>
                </a:solidFill>
                <a:latin typeface="Arial" panose="020B0604020202020204" pitchFamily="34" charset="0"/>
                <a:cs typeface="Arial" panose="020B0604020202020204" pitchFamily="34" charset="0"/>
              </a:rPr>
              <a:t>Upload onto BOA </a:t>
            </a:r>
            <a:r>
              <a:rPr lang="en-US" sz="2400" dirty="0">
                <a:latin typeface="Arial" panose="020B0604020202020204" pitchFamily="34" charset="0"/>
                <a:cs typeface="Arial" panose="020B0604020202020204" pitchFamily="34" charset="0"/>
              </a:rPr>
              <a:t>Works transactions, and code with Banner expense codes. Store paperwork and monthly statement in your department.</a:t>
            </a:r>
            <a:endParaRPr lang="en-US" sz="2400" dirty="0">
              <a:solidFill>
                <a:schemeClr val="dk1"/>
              </a:solidFill>
              <a:latin typeface="Arial" panose="020B0604020202020204" pitchFamily="34" charset="0"/>
              <a:cs typeface="Arial" panose="020B0604020202020204" pitchFamily="34" charset="0"/>
            </a:endParaRPr>
          </a:p>
          <a:p>
            <a:pPr>
              <a:lnSpc>
                <a:spcPct val="100000"/>
              </a:lnSpc>
              <a:spcBef>
                <a:spcPts val="1200"/>
              </a:spcBef>
            </a:pPr>
            <a:r>
              <a:rPr lang="en-US" sz="2400" dirty="0">
                <a:solidFill>
                  <a:schemeClr val="dk1"/>
                </a:solidFill>
                <a:latin typeface="Arial" panose="020B0604020202020204" pitchFamily="34" charset="0"/>
                <a:cs typeface="Arial" panose="020B0604020202020204" pitchFamily="34" charset="0"/>
              </a:rPr>
              <a:t>Surrender the card upon separation of employment.</a:t>
            </a:r>
          </a:p>
          <a:p>
            <a:pPr>
              <a:spcBef>
                <a:spcPts val="1200"/>
              </a:spcBef>
            </a:pPr>
            <a:endParaRPr lang="en-US" sz="2400" dirty="0">
              <a:solidFill>
                <a:schemeClr val="dk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8129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2412" y="228600"/>
            <a:ext cx="8608358" cy="1293028"/>
          </a:xfrm>
        </p:spPr>
        <p:txBody>
          <a:bodyPr>
            <a:normAutofit/>
          </a:bodyPr>
          <a:lstStyle/>
          <a:p>
            <a:pPr algn="ctr"/>
            <a:r>
              <a:rPr lang="en-US" cap="none"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Vehicle Rental Upgrades</a:t>
            </a:r>
          </a:p>
        </p:txBody>
      </p:sp>
      <p:sp>
        <p:nvSpPr>
          <p:cNvPr id="6" name="Content Placeholder 5"/>
          <p:cNvSpPr>
            <a:spLocks noGrp="1"/>
          </p:cNvSpPr>
          <p:nvPr>
            <p:ph sz="half" idx="1"/>
          </p:nvPr>
        </p:nvSpPr>
        <p:spPr>
          <a:xfrm>
            <a:off x="684212" y="1447800"/>
            <a:ext cx="10666591" cy="5334000"/>
          </a:xfrm>
          <a:solidFill>
            <a:schemeClr val="accent1">
              <a:lumMod val="75000"/>
              <a:alpha val="15000"/>
            </a:schemeClr>
          </a:solidFill>
          <a:ln w="25400">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a:lnSpc>
                <a:spcPct val="100000"/>
              </a:lnSpc>
              <a:spcBef>
                <a:spcPts val="1200"/>
              </a:spcBef>
            </a:pPr>
            <a:r>
              <a:rPr lang="en-US" sz="2100" dirty="0">
                <a:solidFill>
                  <a:schemeClr val="dk1"/>
                </a:solidFill>
                <a:latin typeface="Arial" panose="020B0604020202020204" pitchFamily="34" charset="0"/>
                <a:cs typeface="Arial" panose="020B0604020202020204" pitchFamily="34" charset="0"/>
              </a:rPr>
              <a:t>No Premium upgrades are allowed, or the traveler must reimburse the difference!</a:t>
            </a:r>
          </a:p>
          <a:p>
            <a:pPr>
              <a:spcBef>
                <a:spcPts val="1200"/>
              </a:spcBef>
            </a:pPr>
            <a:r>
              <a:rPr lang="en-US" sz="2100" dirty="0">
                <a:latin typeface="Arial" panose="020B0604020202020204" pitchFamily="34" charset="0"/>
                <a:cs typeface="Arial" panose="020B0604020202020204" pitchFamily="34" charset="0"/>
              </a:rPr>
              <a:t>Traveler’s responsibility to obtain approval for upgrades as soon as possible, preferably before the travel, but at the latest immediately following the return.  (Upon return if changes occur at the time of departure.)</a:t>
            </a:r>
          </a:p>
          <a:p>
            <a:pPr>
              <a:spcBef>
                <a:spcPts val="1200"/>
              </a:spcBef>
            </a:pPr>
            <a:r>
              <a:rPr lang="en-US" sz="2100" dirty="0">
                <a:latin typeface="Arial" panose="020B0604020202020204" pitchFamily="34" charset="0"/>
                <a:cs typeface="Arial" panose="020B0604020202020204" pitchFamily="34" charset="0"/>
              </a:rPr>
              <a:t>The Index account manager must approve the upgrade, if different from the card approver.  The upgrade form is available on the travel website.</a:t>
            </a:r>
          </a:p>
          <a:p>
            <a:pPr>
              <a:spcBef>
                <a:spcPts val="1200"/>
              </a:spcBef>
            </a:pPr>
            <a:r>
              <a:rPr lang="en-US" sz="2100" dirty="0">
                <a:latin typeface="Arial" panose="020B0604020202020204" pitchFamily="34" charset="0"/>
                <a:cs typeface="Arial" panose="020B0604020202020204" pitchFamily="34" charset="0"/>
              </a:rPr>
              <a:t>Responsibility of the Bank of America (BOA) statement cardholder, if different from the traveler, to obtain the needed approval documentation.  The Card/CBA approver is to verify approval documentation has been obtained.</a:t>
            </a:r>
          </a:p>
          <a:p>
            <a:pPr>
              <a:spcBef>
                <a:spcPts val="1200"/>
              </a:spcBef>
            </a:pPr>
            <a:r>
              <a:rPr lang="en-US" sz="2100" dirty="0">
                <a:solidFill>
                  <a:schemeClr val="dk1"/>
                </a:solidFill>
                <a:latin typeface="Arial" panose="020B0604020202020204" pitchFamily="34" charset="0"/>
                <a:cs typeface="Arial" panose="020B0604020202020204" pitchFamily="34" charset="0"/>
              </a:rPr>
              <a:t>Approval documentation must be attached to the Works transaction, along with the receipt.</a:t>
            </a:r>
          </a:p>
          <a:p>
            <a:pPr>
              <a:spcBef>
                <a:spcPts val="1200"/>
              </a:spcBef>
            </a:pPr>
            <a:r>
              <a:rPr lang="en-US" sz="2100" dirty="0">
                <a:latin typeface="Arial" panose="020B0604020202020204" pitchFamily="34" charset="0"/>
                <a:cs typeface="Arial" panose="020B0604020202020204" pitchFamily="34" charset="0"/>
              </a:rPr>
              <a:t>Failure to obtain proper approval may result in the traveler having to reimburse the difference from the state’s standard or intermediate base rental rate.</a:t>
            </a:r>
            <a:endParaRPr lang="en-US" sz="2100" dirty="0">
              <a:solidFill>
                <a:schemeClr val="dk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8568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4469C-6445-4E20-A0DD-CBF1AE06A1D5}"/>
              </a:ext>
            </a:extLst>
          </p:cNvPr>
          <p:cNvSpPr>
            <a:spLocks noGrp="1"/>
          </p:cNvSpPr>
          <p:nvPr>
            <p:ph type="title"/>
          </p:nvPr>
        </p:nvSpPr>
        <p:spPr/>
        <p:txBody>
          <a:bodyPr/>
          <a:lstStyle/>
          <a:p>
            <a:r>
              <a:rPr lang="en-US"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Vehicle</a:t>
            </a:r>
            <a:r>
              <a:rPr lang="en-US" dirty="0"/>
              <a:t> </a:t>
            </a:r>
            <a:r>
              <a:rPr lang="en-US"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Upgrade</a:t>
            </a:r>
            <a:br>
              <a:rPr lang="en-US" dirty="0"/>
            </a:br>
            <a:r>
              <a:rPr lang="en-US"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(cont.)</a:t>
            </a:r>
          </a:p>
        </p:txBody>
      </p:sp>
      <p:sp>
        <p:nvSpPr>
          <p:cNvPr id="3" name="Content Placeholder 2">
            <a:extLst>
              <a:ext uri="{FF2B5EF4-FFF2-40B4-BE49-F238E27FC236}">
                <a16:creationId xmlns:a16="http://schemas.microsoft.com/office/drawing/2014/main" id="{554AC314-237F-475D-8038-70E4D11DC536}"/>
              </a:ext>
            </a:extLst>
          </p:cNvPr>
          <p:cNvSpPr>
            <a:spLocks noGrp="1"/>
          </p:cNvSpPr>
          <p:nvPr>
            <p:ph sz="half" idx="1"/>
          </p:nvPr>
        </p:nvSpPr>
        <p:spPr>
          <a:xfrm>
            <a:off x="2588539" y="2133600"/>
            <a:ext cx="3810674" cy="4267200"/>
          </a:xfrm>
        </p:spPr>
        <p:txBody>
          <a:bodyPr/>
          <a:lstStyle/>
          <a:p>
            <a:r>
              <a:rPr lang="en-US" dirty="0">
                <a:latin typeface="Arial" panose="020B0604020202020204" pitchFamily="34" charset="0"/>
                <a:cs typeface="Arial" panose="020B0604020202020204" pitchFamily="34" charset="0"/>
              </a:rPr>
              <a:t>Sample Form, see on right:</a:t>
            </a:r>
          </a:p>
          <a:p>
            <a:r>
              <a:rPr lang="en-US" dirty="0">
                <a:latin typeface="Arial" panose="020B0604020202020204" pitchFamily="34" charset="0"/>
                <a:cs typeface="Arial" panose="020B0604020202020204" pitchFamily="34" charset="0"/>
              </a:rPr>
              <a:t>Must be signed for approval</a:t>
            </a:r>
          </a:p>
          <a:p>
            <a:r>
              <a:rPr lang="en-US" dirty="0">
                <a:latin typeface="Arial" panose="020B0604020202020204" pitchFamily="34" charset="0"/>
                <a:cs typeface="Arial" panose="020B0604020202020204" pitchFamily="34" charset="0"/>
              </a:rPr>
              <a:t>Fill out and obtain approval as soon as possible upon needing an upgrade from the base rental</a:t>
            </a:r>
          </a:p>
          <a:p>
            <a:r>
              <a:rPr lang="en-US" dirty="0">
                <a:latin typeface="Arial" panose="020B0604020202020204" pitchFamily="34" charset="0"/>
                <a:cs typeface="Arial" panose="020B0604020202020204" pitchFamily="34" charset="0"/>
              </a:rPr>
              <a:t>Must be an acceptable reason for an upgrade</a:t>
            </a:r>
          </a:p>
          <a:p>
            <a:r>
              <a:rPr lang="en-US" dirty="0">
                <a:latin typeface="Arial" panose="020B0604020202020204" pitchFamily="34" charset="0"/>
                <a:cs typeface="Arial" panose="020B0604020202020204" pitchFamily="34" charset="0"/>
              </a:rPr>
              <a:t>No premium upgrades are allowed, per OST!</a:t>
            </a:r>
          </a:p>
          <a:p>
            <a:r>
              <a:rPr lang="en-US" dirty="0">
                <a:latin typeface="Arial" panose="020B0604020202020204" pitchFamily="34" charset="0"/>
                <a:cs typeface="Arial" panose="020B0604020202020204" pitchFamily="34" charset="0"/>
              </a:rPr>
              <a:t>Upload to Works and submit with applicable paperwork</a:t>
            </a:r>
          </a:p>
        </p:txBody>
      </p:sp>
      <p:graphicFrame>
        <p:nvGraphicFramePr>
          <p:cNvPr id="5" name="Object 4" descr="Sample of Request for Rental Vehicle Upgrade form">
            <a:extLst>
              <a:ext uri="{FF2B5EF4-FFF2-40B4-BE49-F238E27FC236}">
                <a16:creationId xmlns:a16="http://schemas.microsoft.com/office/drawing/2014/main" id="{781C6096-BF26-4708-9A40-E53E863293FA}"/>
              </a:ext>
            </a:extLst>
          </p:cNvPr>
          <p:cNvGraphicFramePr>
            <a:graphicFrameLocks noChangeAspect="1"/>
          </p:cNvGraphicFramePr>
          <p:nvPr>
            <p:extLst>
              <p:ext uri="{D42A27DB-BD31-4B8C-83A1-F6EECF244321}">
                <p14:modId xmlns:p14="http://schemas.microsoft.com/office/powerpoint/2010/main" val="2261318182"/>
              </p:ext>
            </p:extLst>
          </p:nvPr>
        </p:nvGraphicFramePr>
        <p:xfrm>
          <a:off x="6856411" y="609600"/>
          <a:ext cx="4645203" cy="6010402"/>
        </p:xfrm>
        <a:graphic>
          <a:graphicData uri="http://schemas.openxmlformats.org/presentationml/2006/ole">
            <mc:AlternateContent xmlns:mc="http://schemas.openxmlformats.org/markup-compatibility/2006">
              <mc:Choice xmlns:v="urn:schemas-microsoft-com:vml" Requires="v">
                <p:oleObj name="Acrobat Document" r:id="rId2" imgW="5829210" imgH="7543561" progId="Acrobat.Document.11">
                  <p:embed/>
                </p:oleObj>
              </mc:Choice>
              <mc:Fallback>
                <p:oleObj name="Acrobat Document" r:id="rId2" imgW="5829210" imgH="7543561" progId="Acrobat.Document.11">
                  <p:embed/>
                  <p:pic>
                    <p:nvPicPr>
                      <p:cNvPr id="0" name=""/>
                      <p:cNvPicPr/>
                      <p:nvPr/>
                    </p:nvPicPr>
                    <p:blipFill>
                      <a:blip r:embed="rId3"/>
                      <a:stretch>
                        <a:fillRect/>
                      </a:stretch>
                    </p:blipFill>
                    <p:spPr>
                      <a:xfrm>
                        <a:off x="6856411" y="609600"/>
                        <a:ext cx="4645203" cy="6010402"/>
                      </a:xfrm>
                      <a:prstGeom prst="rect">
                        <a:avLst/>
                      </a:prstGeom>
                    </p:spPr>
                  </p:pic>
                </p:oleObj>
              </mc:Fallback>
            </mc:AlternateContent>
          </a:graphicData>
        </a:graphic>
      </p:graphicFrame>
    </p:spTree>
    <p:extLst>
      <p:ext uri="{BB962C8B-B14F-4D97-AF65-F5344CB8AC3E}">
        <p14:creationId xmlns:p14="http://schemas.microsoft.com/office/powerpoint/2010/main" val="792937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851269" y="202710"/>
            <a:ext cx="10363200"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Disputed Items</a:t>
            </a:r>
          </a:p>
        </p:txBody>
      </p:sp>
      <p:sp>
        <p:nvSpPr>
          <p:cNvPr id="13" name="TextBox 12"/>
          <p:cNvSpPr txBox="1"/>
          <p:nvPr/>
        </p:nvSpPr>
        <p:spPr>
          <a:xfrm>
            <a:off x="927469" y="1447800"/>
            <a:ext cx="10210800" cy="4524315"/>
          </a:xfrm>
          <a:prstGeom prst="rect">
            <a:avLst/>
          </a:prstGeom>
          <a:solidFill>
            <a:schemeClr val="bg1"/>
          </a:solidFill>
          <a:ln w="25400">
            <a:solidFill>
              <a:schemeClr val="accent1">
                <a:shade val="50000"/>
              </a:schemeClr>
            </a:solidFill>
          </a:ln>
        </p:spPr>
        <p:txBody>
          <a:bodyPr wrap="square" rtlCol="0">
            <a:spAutoFit/>
          </a:bodyPr>
          <a:lstStyle/>
          <a:p>
            <a:pPr marL="342900" indent="-342900">
              <a:buFont typeface="Wingdings" panose="05000000000000000000" pitchFamily="2" charset="2"/>
              <a:buChar char="ü"/>
              <a:defRPr/>
            </a:pPr>
            <a:r>
              <a:rPr lang="en-US" sz="2400" dirty="0">
                <a:latin typeface="Arial" panose="020B0604020202020204" pitchFamily="34" charset="0"/>
                <a:cs typeface="Arial" panose="020B0604020202020204" pitchFamily="34" charset="0"/>
              </a:rPr>
              <a:t>Contact the State Travel Card Program Administrator* if there are any charges on your statement that you do not recognize.</a:t>
            </a:r>
          </a:p>
          <a:p>
            <a:pPr marL="342900" indent="-342900">
              <a:buFont typeface="Wingdings" panose="05000000000000000000" pitchFamily="2" charset="2"/>
              <a:buChar char="ü"/>
              <a:defRPr/>
            </a:pPr>
            <a:endParaRPr lang="en-US"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ü"/>
              <a:defRPr/>
            </a:pPr>
            <a:r>
              <a:rPr lang="en-US" sz="2400" dirty="0">
                <a:latin typeface="Arial" panose="020B0604020202020204" pitchFamily="34" charset="0"/>
                <a:cs typeface="Arial" panose="020B0604020202020204" pitchFamily="34" charset="0"/>
              </a:rPr>
              <a:t>State Travel Card PA* will direct you to complete the Statement of Disputed Item form.  (Located on the Office of State Travel’s website)</a:t>
            </a:r>
          </a:p>
          <a:p>
            <a:pPr marL="342900" indent="-342900">
              <a:buFont typeface="Wingdings" panose="05000000000000000000" pitchFamily="2" charset="2"/>
              <a:buChar char="ü"/>
              <a:defRPr/>
            </a:pPr>
            <a:endParaRPr lang="en-US"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ü"/>
              <a:defRPr/>
            </a:pPr>
            <a:r>
              <a:rPr lang="en-US" sz="2400" dirty="0">
                <a:latin typeface="Arial" panose="020B0604020202020204" pitchFamily="34" charset="0"/>
                <a:cs typeface="Arial" panose="020B0604020202020204" pitchFamily="34" charset="0"/>
              </a:rPr>
              <a:t>BOA is contacted to dispute the item, can be disputed by the cardholder, approver, or PA*.</a:t>
            </a:r>
          </a:p>
          <a:p>
            <a:pPr marL="342900" indent="-342900">
              <a:buFont typeface="Wingdings" panose="05000000000000000000" pitchFamily="2" charset="2"/>
              <a:buChar char="ü"/>
              <a:defRPr/>
            </a:pPr>
            <a:endParaRPr lang="en-US"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ü"/>
              <a:defRPr/>
            </a:pPr>
            <a:r>
              <a:rPr lang="en-US" sz="2400" dirty="0">
                <a:latin typeface="Arial" panose="020B0604020202020204" pitchFamily="34" charset="0"/>
                <a:cs typeface="Arial" panose="020B0604020202020204" pitchFamily="34" charset="0"/>
              </a:rPr>
              <a:t>If the disputed amount is credited, you will see it on a future statement.</a:t>
            </a:r>
          </a:p>
          <a:p>
            <a:pPr lvl="1">
              <a:defRPr/>
            </a:pPr>
            <a:endParaRPr lang="en-US" sz="2000" dirty="0">
              <a:latin typeface="Arial" pitchFamily="34" charset="0"/>
              <a:cs typeface="Arial" pitchFamily="34" charset="0"/>
            </a:endParaRPr>
          </a:p>
          <a:p>
            <a:r>
              <a:rPr lang="en-US" sz="1400" dirty="0">
                <a:latin typeface="Arial" panose="020B0604020202020204" pitchFamily="34" charset="0"/>
                <a:cs typeface="Arial" panose="020B0604020202020204" pitchFamily="34" charset="0"/>
              </a:rPr>
              <a:t>*</a:t>
            </a:r>
            <a:r>
              <a:rPr lang="en-US" sz="1400" b="1" i="1" dirty="0">
                <a:solidFill>
                  <a:schemeClr val="accent6">
                    <a:lumMod val="75000"/>
                  </a:schemeClr>
                </a:solidFill>
                <a:latin typeface="Arial" panose="020B0604020202020204" pitchFamily="34" charset="0"/>
                <a:cs typeface="Arial" panose="020B0604020202020204" pitchFamily="34" charset="0"/>
              </a:rPr>
              <a:t>Travel Card Program Admins: Susan Clow, x5122, </a:t>
            </a:r>
            <a:r>
              <a:rPr lang="en-US" sz="1400" b="1" i="1" dirty="0">
                <a:solidFill>
                  <a:schemeClr val="accent6">
                    <a:lumMod val="75000"/>
                  </a:schemeClr>
                </a:solidFill>
                <a:latin typeface="Arial" panose="020B0604020202020204" pitchFamily="34" charset="0"/>
                <a:cs typeface="Arial" panose="020B0604020202020204" pitchFamily="34" charset="0"/>
                <a:hlinkClick r:id="rId3"/>
              </a:rPr>
              <a:t>sclow@ulm.edu</a:t>
            </a:r>
            <a:r>
              <a:rPr lang="en-US" sz="1400" b="1" i="1" dirty="0">
                <a:solidFill>
                  <a:schemeClr val="accent6">
                    <a:lumMod val="75000"/>
                  </a:schemeClr>
                </a:solidFill>
                <a:latin typeface="Arial" panose="020B0604020202020204" pitchFamily="34" charset="0"/>
                <a:cs typeface="Arial" panose="020B0604020202020204" pitchFamily="34" charset="0"/>
              </a:rPr>
              <a:t>; Jamie Mondragon, x5115, </a:t>
            </a:r>
            <a:r>
              <a:rPr lang="en-US" sz="1400" b="1" i="1" dirty="0">
                <a:solidFill>
                  <a:schemeClr val="accent6">
                    <a:lumMod val="75000"/>
                  </a:schemeClr>
                </a:solidFill>
                <a:latin typeface="Arial" panose="020B0604020202020204" pitchFamily="34" charset="0"/>
                <a:cs typeface="Arial" panose="020B0604020202020204" pitchFamily="34" charset="0"/>
                <a:hlinkClick r:id="rId4"/>
              </a:rPr>
              <a:t>stahley@ulm.edu</a:t>
            </a:r>
            <a:endParaRPr lang="en-US" sz="1400" b="1" i="1" dirty="0">
              <a:solidFill>
                <a:schemeClr val="accent6">
                  <a:lumMod val="75000"/>
                </a:schemeClr>
              </a:solidFill>
              <a:latin typeface="Arial" panose="020B0604020202020204" pitchFamily="34" charset="0"/>
              <a:cs typeface="Arial" panose="020B0604020202020204" pitchFamily="34" charset="0"/>
            </a:endParaRPr>
          </a:p>
          <a:p>
            <a:endParaRPr lang="en-US" sz="1400" b="1" i="1" dirty="0">
              <a:solidFill>
                <a:schemeClr val="accent6">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4655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851269" y="202710"/>
            <a:ext cx="10363200"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Lost or Stolen Cards</a:t>
            </a:r>
          </a:p>
        </p:txBody>
      </p:sp>
      <p:sp>
        <p:nvSpPr>
          <p:cNvPr id="13" name="TextBox 12"/>
          <p:cNvSpPr txBox="1"/>
          <p:nvPr/>
        </p:nvSpPr>
        <p:spPr>
          <a:xfrm>
            <a:off x="851269" y="1447800"/>
            <a:ext cx="10577143" cy="3440942"/>
          </a:xfrm>
          <a:prstGeom prst="rect">
            <a:avLst/>
          </a:prstGeom>
          <a:solidFill>
            <a:schemeClr val="bg1"/>
          </a:solidFill>
          <a:ln w="25400">
            <a:solidFill>
              <a:schemeClr val="accent1">
                <a:shade val="50000"/>
              </a:schemeClr>
            </a:solidFill>
          </a:ln>
        </p:spPr>
        <p:txBody>
          <a:bodyPr wrap="square" rtlCol="0">
            <a:spAutoFit/>
          </a:bodyPr>
          <a:lstStyle/>
          <a:p>
            <a:pPr marL="342900" indent="-342900">
              <a:lnSpc>
                <a:spcPct val="90000"/>
              </a:lnSpc>
              <a:spcBef>
                <a:spcPts val="1200"/>
              </a:spcBef>
              <a:spcAft>
                <a:spcPts val="1200"/>
              </a:spcAft>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Notify Bank of America </a:t>
            </a:r>
            <a:r>
              <a:rPr lang="en-US" sz="2400" b="1" u="sng" dirty="0">
                <a:latin typeface="Arial" panose="020B0604020202020204" pitchFamily="34" charset="0"/>
                <a:cs typeface="Arial" panose="020B0604020202020204" pitchFamily="34" charset="0"/>
              </a:rPr>
              <a:t>immediately</a:t>
            </a:r>
            <a:r>
              <a:rPr lang="en-US" sz="2400" dirty="0">
                <a:latin typeface="Arial" panose="020B0604020202020204" pitchFamily="34" charset="0"/>
                <a:cs typeface="Arial" panose="020B0604020202020204" pitchFamily="34" charset="0"/>
              </a:rPr>
              <a:t> by calling:</a:t>
            </a:r>
            <a:r>
              <a:rPr lang="en-US" sz="2400" b="1" dirty="0">
                <a:latin typeface="Arial" panose="020B0604020202020204" pitchFamily="34" charset="0"/>
                <a:cs typeface="Arial" panose="020B0604020202020204" pitchFamily="34" charset="0"/>
              </a:rPr>
              <a:t>1-888-449-2273 </a:t>
            </a:r>
            <a:r>
              <a:rPr lang="en-US" sz="2400" dirty="0">
                <a:latin typeface="Arial" panose="020B0604020202020204" pitchFamily="34" charset="0"/>
                <a:cs typeface="Arial" panose="020B0604020202020204" pitchFamily="34" charset="0"/>
              </a:rPr>
              <a:t>– anytime</a:t>
            </a:r>
          </a:p>
          <a:p>
            <a:pPr marL="800100" lvl="1" indent="-342900">
              <a:spcAft>
                <a:spcPts val="1200"/>
              </a:spcAft>
              <a:buSzPct val="85000"/>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If found, lost or stolen cards should be sent to the State Travel Card Program Administrator.</a:t>
            </a:r>
            <a:endParaRPr lang="en-US" sz="2400" b="1" u="sng" dirty="0">
              <a:latin typeface="Arial" panose="020B0604020202020204" pitchFamily="34" charset="0"/>
              <a:cs typeface="Arial" panose="020B0604020202020204" pitchFamily="34" charset="0"/>
            </a:endParaRPr>
          </a:p>
          <a:p>
            <a:pPr marL="800100" lvl="1" indent="-342900">
              <a:lnSpc>
                <a:spcPct val="90000"/>
              </a:lnSpc>
              <a:spcBef>
                <a:spcPts val="1200"/>
              </a:spcBef>
              <a:spcAft>
                <a:spcPts val="1200"/>
              </a:spcAft>
              <a:buSzPct val="85000"/>
              <a:buFont typeface="Wingdings" panose="05000000000000000000" pitchFamily="2" charset="2"/>
              <a:buChar char="Ø"/>
              <a:defRPr/>
            </a:pPr>
            <a:r>
              <a:rPr lang="en-US" sz="2400" b="1" u="sng" dirty="0">
                <a:latin typeface="Arial" panose="020B0604020202020204" pitchFamily="34" charset="0"/>
                <a:cs typeface="Arial" panose="020B0604020202020204" pitchFamily="34" charset="0"/>
              </a:rPr>
              <a:t>DO NOT</a:t>
            </a:r>
            <a:r>
              <a:rPr lang="en-US" sz="2400" dirty="0">
                <a:latin typeface="Arial" panose="020B0604020202020204" pitchFamily="34" charset="0"/>
                <a:cs typeface="Arial" panose="020B0604020202020204" pitchFamily="34" charset="0"/>
              </a:rPr>
              <a:t> have BOA reissue a card directly to you. All cards must be received and distributed by the Program Administrator.	</a:t>
            </a:r>
          </a:p>
          <a:p>
            <a:pPr marL="342900" indent="-342900">
              <a:lnSpc>
                <a:spcPct val="90000"/>
              </a:lnSpc>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Upon termination/transfer, the card must be cancelled and returned to the Program Administrator in the Controller’s Office for shredding.</a:t>
            </a:r>
          </a:p>
          <a:p>
            <a:pPr marL="342900" indent="-342900">
              <a:lnSpc>
                <a:spcPct val="90000"/>
              </a:lnSpc>
              <a:buFont typeface="Wingdings" panose="05000000000000000000" pitchFamily="2" charset="2"/>
              <a:buChar char="Ø"/>
              <a:defRPr/>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7168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61000">
              <a:schemeClr val="accent4">
                <a:lumMod val="0"/>
                <a:lumOff val="100000"/>
              </a:schemeClr>
            </a:gs>
            <a:gs pos="74000">
              <a:schemeClr val="accent4">
                <a:lumMod val="77000"/>
                <a:lumOff val="23000"/>
                <a:alpha val="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2" y="304800"/>
            <a:ext cx="8608358" cy="1293028"/>
          </a:xfrm>
          <a:effectLst>
            <a:glow rad="101600">
              <a:schemeClr val="accent3">
                <a:satMod val="175000"/>
                <a:alpha val="40000"/>
              </a:schemeClr>
            </a:glow>
          </a:effectLst>
          <a:scene3d>
            <a:camera prst="orthographicFront"/>
            <a:lightRig rig="threePt" dir="t"/>
          </a:scene3d>
          <a:sp3d>
            <a:bevelT/>
          </a:sp3d>
        </p:spPr>
        <p:txBody>
          <a:bodyPr/>
          <a:lstStyle/>
          <a:p>
            <a:pPr algn="ctr"/>
            <a:r>
              <a:rPr lang="en-US" cap="none"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Overview</a:t>
            </a:r>
            <a:endParaRPr lang="en-US"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endParaRPr>
          </a:p>
        </p:txBody>
      </p:sp>
      <p:sp>
        <p:nvSpPr>
          <p:cNvPr id="2" name="Content Placeholder 1"/>
          <p:cNvSpPr>
            <a:spLocks noGrp="1"/>
          </p:cNvSpPr>
          <p:nvPr>
            <p:ph idx="1"/>
          </p:nvPr>
        </p:nvSpPr>
        <p:spPr>
          <a:xfrm>
            <a:off x="685622" y="2194561"/>
            <a:ext cx="5561190" cy="3977639"/>
          </a:xfrm>
        </p:spPr>
        <p:txBody>
          <a:bodyPr>
            <a:normAutofit/>
          </a:bodyPr>
          <a:lstStyle/>
          <a:p>
            <a:r>
              <a:rPr lang="en-US" sz="3000" dirty="0">
                <a:latin typeface="Arial" panose="020B0604020202020204" pitchFamily="34" charset="0"/>
                <a:cs typeface="Arial" panose="020B0604020202020204" pitchFamily="34" charset="0"/>
              </a:rPr>
              <a:t>Introduction &amp; Purpose</a:t>
            </a:r>
          </a:p>
          <a:p>
            <a:r>
              <a:rPr lang="en-US" sz="3000" dirty="0">
                <a:latin typeface="Arial" panose="020B0604020202020204" pitchFamily="34" charset="0"/>
                <a:cs typeface="Arial" panose="020B0604020202020204" pitchFamily="34" charset="0"/>
              </a:rPr>
              <a:t>Benefits</a:t>
            </a:r>
          </a:p>
          <a:p>
            <a:r>
              <a:rPr lang="en-US" sz="3000" dirty="0">
                <a:latin typeface="Arial" panose="020B0604020202020204" pitchFamily="34" charset="0"/>
                <a:cs typeface="Arial" panose="020B0604020202020204" pitchFamily="34" charset="0"/>
              </a:rPr>
              <a:t>Card Controls</a:t>
            </a:r>
          </a:p>
          <a:p>
            <a:r>
              <a:rPr lang="en-US" sz="3000" dirty="0">
                <a:latin typeface="Arial" panose="020B0604020202020204" pitchFamily="34" charset="0"/>
                <a:cs typeface="Arial" panose="020B0604020202020204" pitchFamily="34" charset="0"/>
              </a:rPr>
              <a:t>Cardholder Responsibilities</a:t>
            </a:r>
          </a:p>
          <a:p>
            <a:r>
              <a:rPr lang="en-US" sz="3000" dirty="0">
                <a:latin typeface="Arial" panose="020B0604020202020204" pitchFamily="34" charset="0"/>
                <a:cs typeface="Arial" panose="020B0604020202020204" pitchFamily="34" charset="0"/>
              </a:rPr>
              <a:t>How the Program Works</a:t>
            </a:r>
          </a:p>
          <a:p>
            <a:r>
              <a:rPr lang="en-US" sz="3000" dirty="0">
                <a:latin typeface="Arial" panose="020B0604020202020204" pitchFamily="34" charset="0"/>
                <a:cs typeface="Arial" panose="020B0604020202020204" pitchFamily="34" charset="0"/>
              </a:rPr>
              <a:t>Important Information</a:t>
            </a:r>
          </a:p>
          <a:p>
            <a:endParaRPr lang="en-US" dirty="0"/>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79617">
            <a:off x="6572300" y="2075716"/>
            <a:ext cx="3810000" cy="3810000"/>
          </a:xfrm>
          <a:prstGeom prst="rect">
            <a:avLst/>
          </a:prstGeom>
          <a:solidFill>
            <a:schemeClr val="accent2">
              <a:lumMod val="40000"/>
              <a:lumOff val="60000"/>
            </a:schemeClr>
          </a:solidFill>
          <a:effectLst>
            <a:outerShdw blurRad="50800" dist="38100" dir="2700000" algn="tl" rotWithShape="0">
              <a:schemeClr val="accent1">
                <a:lumMod val="75000"/>
                <a:alpha val="40000"/>
              </a:schemeClr>
            </a:outerShdw>
            <a:softEdge rad="254000"/>
          </a:effectLst>
        </p:spPr>
      </p:pic>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1598612" y="196073"/>
            <a:ext cx="8608358"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Other Important Information</a:t>
            </a:r>
          </a:p>
        </p:txBody>
      </p:sp>
      <p:sp>
        <p:nvSpPr>
          <p:cNvPr id="13" name="TextBox 12"/>
          <p:cNvSpPr txBox="1"/>
          <p:nvPr/>
        </p:nvSpPr>
        <p:spPr>
          <a:xfrm>
            <a:off x="379412" y="1219200"/>
            <a:ext cx="8686800" cy="1354217"/>
          </a:xfrm>
          <a:prstGeom prst="rect">
            <a:avLst/>
          </a:prstGeom>
          <a:noFill/>
          <a:ln w="25400">
            <a:solidFill>
              <a:schemeClr val="accent1">
                <a:shade val="50000"/>
              </a:schemeClr>
            </a:solidFill>
          </a:ln>
        </p:spPr>
        <p:txBody>
          <a:bodyPr wrap="square" rtlCol="0">
            <a:spAutoFit/>
          </a:bodyPr>
          <a:lstStyle/>
          <a:p>
            <a:pPr marL="342900" indent="-342900">
              <a:spcBef>
                <a:spcPts val="600"/>
              </a:spcBef>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The Statewide card is to be used for official business only.</a:t>
            </a:r>
          </a:p>
          <a:p>
            <a:pPr marL="342900" indent="-342900">
              <a:spcBef>
                <a:spcPts val="600"/>
              </a:spcBef>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Violators of policies &amp; procedures will be subject to disciplinary action.</a:t>
            </a:r>
          </a:p>
        </p:txBody>
      </p:sp>
      <p:sp>
        <p:nvSpPr>
          <p:cNvPr id="15" name="TextBox 14"/>
          <p:cNvSpPr txBox="1"/>
          <p:nvPr/>
        </p:nvSpPr>
        <p:spPr>
          <a:xfrm>
            <a:off x="2970212" y="3505200"/>
            <a:ext cx="8534400" cy="1569660"/>
          </a:xfrm>
          <a:prstGeom prst="rect">
            <a:avLst/>
          </a:prstGeom>
          <a:noFill/>
          <a:ln w="25400">
            <a:solidFill>
              <a:schemeClr val="accent1">
                <a:shade val="50000"/>
              </a:schemeClr>
            </a:solidFill>
          </a:ln>
        </p:spPr>
        <p:txBody>
          <a:bodyPr wrap="square" rtlCol="0">
            <a:spAutoFit/>
          </a:bodyPr>
          <a:lstStyle/>
          <a:p>
            <a:r>
              <a:rPr lang="en-US" sz="2400" u="sng"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Caution Violations:</a:t>
            </a:r>
          </a:p>
          <a:p>
            <a:pPr marL="342900" indent="-342900">
              <a:buFont typeface="Arial" panose="020B0604020202020204" pitchFamily="34" charset="0"/>
              <a:buChar char="•"/>
            </a:pPr>
            <a:r>
              <a:rPr lang="en-US" sz="2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Personal or unauthorized purchases.</a:t>
            </a:r>
          </a:p>
          <a:p>
            <a:pPr marL="342900" indent="-342900">
              <a:buFont typeface="Arial" panose="020B0604020202020204" pitchFamily="34" charset="0"/>
              <a:buChar char="•"/>
            </a:pPr>
            <a:r>
              <a:rPr lang="en-US" sz="2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Split purchases.</a:t>
            </a:r>
          </a:p>
          <a:p>
            <a:pPr marL="342900" indent="-342900">
              <a:buFont typeface="Arial" panose="020B0604020202020204" pitchFamily="34" charset="0"/>
              <a:buChar char="•"/>
            </a:pPr>
            <a:r>
              <a:rPr lang="en-US" sz="2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Alcohol.</a:t>
            </a:r>
          </a:p>
        </p:txBody>
      </p:sp>
    </p:spTree>
    <p:extLst>
      <p:ext uri="{BB962C8B-B14F-4D97-AF65-F5344CB8AC3E}">
        <p14:creationId xmlns:p14="http://schemas.microsoft.com/office/powerpoint/2010/main" val="3426165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1598612" y="196073"/>
            <a:ext cx="8608358"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Other Important Information (</a:t>
            </a:r>
            <a:r>
              <a:rPr kumimoji="0" lang="en-US" sz="3999" b="0" i="0" u="none" strike="noStrike" kern="1200" cap="none" spc="0" normalizeH="0" baseline="0" noProof="0" dirty="0" err="1">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con’t</a:t>
            </a: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a:t>
            </a:r>
          </a:p>
        </p:txBody>
      </p:sp>
      <p:sp>
        <p:nvSpPr>
          <p:cNvPr id="13" name="TextBox 12"/>
          <p:cNvSpPr txBox="1"/>
          <p:nvPr/>
        </p:nvSpPr>
        <p:spPr>
          <a:xfrm>
            <a:off x="379412" y="1219200"/>
            <a:ext cx="8686800" cy="830997"/>
          </a:xfrm>
          <a:prstGeom prst="rect">
            <a:avLst/>
          </a:prstGeom>
          <a:noFill/>
          <a:ln w="25400">
            <a:solidFill>
              <a:schemeClr val="accent1">
                <a:shade val="50000"/>
              </a:schemeClr>
            </a:solidFill>
          </a:ln>
        </p:spPr>
        <p:txBody>
          <a:bodyPr wrap="square" rtlCol="0">
            <a:spAutoFit/>
          </a:bodyPr>
          <a:lstStyle/>
          <a:p>
            <a:pPr marL="342900" indent="-342900">
              <a:spcBef>
                <a:spcPts val="600"/>
              </a:spcBef>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Failure to comply with all State Travel Card policies &amp; procedures may result in the following:</a:t>
            </a:r>
          </a:p>
        </p:txBody>
      </p:sp>
      <p:sp>
        <p:nvSpPr>
          <p:cNvPr id="15" name="TextBox 14"/>
          <p:cNvSpPr txBox="1"/>
          <p:nvPr/>
        </p:nvSpPr>
        <p:spPr>
          <a:xfrm>
            <a:off x="2970212" y="2667000"/>
            <a:ext cx="8534400" cy="2923877"/>
          </a:xfrm>
          <a:prstGeom prst="rect">
            <a:avLst/>
          </a:prstGeom>
          <a:noFill/>
          <a:ln w="25400">
            <a:solidFill>
              <a:schemeClr val="accent1">
                <a:shade val="50000"/>
              </a:schemeClr>
            </a:solidFill>
          </a:ln>
          <a:effectLst/>
          <a:scene3d>
            <a:camera prst="orthographicFront"/>
            <a:lightRig rig="threePt" dir="t"/>
          </a:scene3d>
          <a:sp3d>
            <a:bevelT w="165100" prst="coolSlant"/>
          </a:sp3d>
        </p:spPr>
        <p:txBody>
          <a:bodyPr wrap="square" rtlCol="0">
            <a:spAutoFit/>
          </a:bodyPr>
          <a:lstStyle/>
          <a:p>
            <a:pPr marL="342900" indent="-342900">
              <a:spcBef>
                <a:spcPts val="600"/>
              </a:spcBef>
              <a:spcAft>
                <a:spcPts val="600"/>
              </a:spcAft>
              <a:buFont typeface="Wingdings" panose="05000000000000000000" pitchFamily="2" charset="2"/>
              <a:buChar char="Ø"/>
            </a:pPr>
            <a:r>
              <a:rPr lang="en-US" sz="2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Payroll deduction</a:t>
            </a:r>
          </a:p>
          <a:p>
            <a:pPr marL="342900" indent="-342900">
              <a:spcBef>
                <a:spcPts val="600"/>
              </a:spcBef>
              <a:spcAft>
                <a:spcPts val="600"/>
              </a:spcAft>
              <a:buFont typeface="Wingdings" panose="05000000000000000000" pitchFamily="2" charset="2"/>
              <a:buChar char="Ø"/>
            </a:pPr>
            <a:r>
              <a:rPr lang="en-US" sz="2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Account suspension/deactivation</a:t>
            </a:r>
          </a:p>
          <a:p>
            <a:pPr marL="342900" indent="-342900">
              <a:spcBef>
                <a:spcPts val="600"/>
              </a:spcBef>
              <a:spcAft>
                <a:spcPts val="600"/>
              </a:spcAft>
              <a:buFont typeface="Wingdings" panose="05000000000000000000" pitchFamily="2" charset="2"/>
              <a:buChar char="Ø"/>
            </a:pPr>
            <a:r>
              <a:rPr lang="en-US" sz="2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Permanent loss of the card</a:t>
            </a:r>
          </a:p>
          <a:p>
            <a:pPr marL="342900" indent="-342900">
              <a:spcBef>
                <a:spcPts val="600"/>
              </a:spcBef>
              <a:spcAft>
                <a:spcPts val="600"/>
              </a:spcAft>
              <a:buFont typeface="Wingdings" panose="05000000000000000000" pitchFamily="2" charset="2"/>
              <a:buChar char="Ø"/>
            </a:pPr>
            <a:r>
              <a:rPr lang="en-US" sz="2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Notification to administration, internal audit, and University Police</a:t>
            </a:r>
          </a:p>
          <a:p>
            <a:pPr marL="342900" indent="-342900">
              <a:spcBef>
                <a:spcPts val="600"/>
              </a:spcBef>
              <a:spcAft>
                <a:spcPts val="600"/>
              </a:spcAft>
              <a:buFont typeface="Wingdings" panose="05000000000000000000" pitchFamily="2" charset="2"/>
              <a:buChar char="Ø"/>
            </a:pPr>
            <a:r>
              <a:rPr lang="en-US" sz="2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Possible employment suspension or termination </a:t>
            </a:r>
          </a:p>
        </p:txBody>
      </p:sp>
      <p:sp>
        <p:nvSpPr>
          <p:cNvPr id="5" name="Down Arrow 4">
            <a:extLst>
              <a:ext uri="{C183D7F6-B498-43B3-948B-1728B52AA6E4}">
                <adec:decorative xmlns:adec="http://schemas.microsoft.com/office/drawing/2017/decorative" val="1"/>
              </a:ext>
            </a:extLst>
          </p:cNvPr>
          <p:cNvSpPr/>
          <p:nvPr/>
        </p:nvSpPr>
        <p:spPr>
          <a:xfrm>
            <a:off x="5930750" y="1669483"/>
            <a:ext cx="685800" cy="877529"/>
          </a:xfrm>
          <a:prstGeom prst="downArrow">
            <a:avLst/>
          </a:prstGeom>
          <a:solidFill>
            <a:schemeClr val="accent1">
              <a:lumMod val="75000"/>
            </a:schemeClr>
          </a:solidFill>
          <a:ln>
            <a:solidFill>
              <a:schemeClr val="tx1"/>
            </a:solidFill>
          </a:ln>
          <a:effectLst/>
          <a:scene3d>
            <a:camera prst="orthographicFront"/>
            <a:lightRig rig="threePt" dir="t"/>
          </a:scene3d>
          <a:sp3d>
            <a:bevelT w="50800" h="25400"/>
          </a:sp3d>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98570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851269" y="202710"/>
            <a:ext cx="10363200"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Important Dates</a:t>
            </a:r>
          </a:p>
        </p:txBody>
      </p:sp>
      <p:sp>
        <p:nvSpPr>
          <p:cNvPr id="13" name="TextBox 12"/>
          <p:cNvSpPr txBox="1"/>
          <p:nvPr/>
        </p:nvSpPr>
        <p:spPr>
          <a:xfrm>
            <a:off x="1346569" y="1360829"/>
            <a:ext cx="9372600" cy="461665"/>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Billing cycle is the 9</a:t>
            </a:r>
            <a:r>
              <a:rPr lang="en-US" sz="2400" baseline="30000" dirty="0">
                <a:latin typeface="Arial" panose="020B0604020202020204" pitchFamily="34" charset="0"/>
                <a:cs typeface="Arial" panose="020B0604020202020204" pitchFamily="34" charset="0"/>
              </a:rPr>
              <a:t>th</a:t>
            </a:r>
            <a:r>
              <a:rPr lang="en-US" sz="2400" dirty="0">
                <a:latin typeface="Arial" panose="020B0604020202020204" pitchFamily="34" charset="0"/>
                <a:cs typeface="Arial" panose="020B0604020202020204" pitchFamily="34" charset="0"/>
              </a:rPr>
              <a:t> of the month to the 8</a:t>
            </a:r>
            <a:r>
              <a:rPr lang="en-US" sz="2400" baseline="30000" dirty="0">
                <a:latin typeface="Arial" panose="020B0604020202020204" pitchFamily="34" charset="0"/>
                <a:cs typeface="Arial" panose="020B0604020202020204" pitchFamily="34" charset="0"/>
              </a:rPr>
              <a:t>th</a:t>
            </a:r>
            <a:r>
              <a:rPr lang="en-US" sz="2400" dirty="0">
                <a:latin typeface="Arial" panose="020B0604020202020204" pitchFamily="34" charset="0"/>
                <a:cs typeface="Arial" panose="020B0604020202020204" pitchFamily="34" charset="0"/>
              </a:rPr>
              <a:t> of the following month </a:t>
            </a:r>
          </a:p>
        </p:txBody>
      </p:sp>
      <p:sp>
        <p:nvSpPr>
          <p:cNvPr id="12" name="TextBox 11"/>
          <p:cNvSpPr txBox="1"/>
          <p:nvPr/>
        </p:nvSpPr>
        <p:spPr>
          <a:xfrm>
            <a:off x="1334095" y="2111821"/>
            <a:ext cx="9372600" cy="1200329"/>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All account allocations and supporting documentation are due on Works transactions no later then ten (10) business days after the close of cycle, and considered past due on the 1</a:t>
            </a:r>
            <a:r>
              <a:rPr lang="en-US" sz="2400" baseline="30000" dirty="0">
                <a:latin typeface="Arial" panose="020B0604020202020204" pitchFamily="34" charset="0"/>
                <a:cs typeface="Arial" panose="020B0604020202020204" pitchFamily="34" charset="0"/>
              </a:rPr>
              <a:t>st</a:t>
            </a:r>
            <a:r>
              <a:rPr lang="en-US" sz="2400" dirty="0">
                <a:latin typeface="Arial" panose="020B0604020202020204" pitchFamily="34" charset="0"/>
                <a:cs typeface="Arial" panose="020B0604020202020204" pitchFamily="34" charset="0"/>
              </a:rPr>
              <a:t> of the next month</a:t>
            </a:r>
          </a:p>
        </p:txBody>
      </p:sp>
      <p:sp>
        <p:nvSpPr>
          <p:cNvPr id="15" name="TextBox 14"/>
          <p:cNvSpPr txBox="1"/>
          <p:nvPr/>
        </p:nvSpPr>
        <p:spPr>
          <a:xfrm>
            <a:off x="1346568" y="3664803"/>
            <a:ext cx="9372601" cy="1200329"/>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Failure to upload documents in a timely manner may result in card suspension. Note that any missing information is considered a finding by the Office of State Travel.</a:t>
            </a:r>
          </a:p>
        </p:txBody>
      </p:sp>
      <p:sp>
        <p:nvSpPr>
          <p:cNvPr id="17" name="TextBox 16"/>
          <p:cNvSpPr txBox="1"/>
          <p:nvPr/>
        </p:nvSpPr>
        <p:spPr>
          <a:xfrm>
            <a:off x="1346569" y="5188803"/>
            <a:ext cx="9372600" cy="1200329"/>
          </a:xfrm>
          <a:prstGeom prst="rect">
            <a:avLst/>
          </a:prstGeom>
          <a:solidFill>
            <a:schemeClr val="bg1"/>
          </a:solid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Missing allocation and/or documentation on transactions within fifteen (15) business days may result in card suspension or cancellation</a:t>
            </a:r>
          </a:p>
        </p:txBody>
      </p:sp>
    </p:spTree>
    <p:extLst>
      <p:ext uri="{BB962C8B-B14F-4D97-AF65-F5344CB8AC3E}">
        <p14:creationId xmlns:p14="http://schemas.microsoft.com/office/powerpoint/2010/main" val="1052251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4"/>
          <p:cNvSpPr txBox="1">
            <a:spLocks noGrp="1"/>
          </p:cNvSpPr>
          <p:nvPr>
            <p:ph type="title" idx="4294967295"/>
          </p:nvPr>
        </p:nvSpPr>
        <p:spPr>
          <a:xfrm>
            <a:off x="851269" y="202710"/>
            <a:ext cx="10363200"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Travel Card Policy Locations</a:t>
            </a:r>
          </a:p>
        </p:txBody>
      </p:sp>
      <p:sp>
        <p:nvSpPr>
          <p:cNvPr id="3" name="TextBox 2"/>
          <p:cNvSpPr txBox="1"/>
          <p:nvPr/>
        </p:nvSpPr>
        <p:spPr>
          <a:xfrm>
            <a:off x="2451469" y="1752600"/>
            <a:ext cx="7162800" cy="2723823"/>
          </a:xfrm>
          <a:prstGeom prst="rect">
            <a:avLst/>
          </a:prstGeom>
          <a:noFill/>
        </p:spPr>
        <p:txBody>
          <a:bodyPr wrap="square" rtlCol="0">
            <a:spAutoFit/>
          </a:bodyPr>
          <a:lstStyle/>
          <a:p>
            <a:pPr>
              <a:spcBef>
                <a:spcPts val="600"/>
              </a:spcBef>
              <a:spcAft>
                <a:spcPts val="600"/>
              </a:spcAft>
            </a:pPr>
            <a:r>
              <a:rPr lang="en-US" sz="2400" u="sng" dirty="0">
                <a:latin typeface="Arial" panose="020B0604020202020204" pitchFamily="34" charset="0"/>
                <a:cs typeface="Arial" panose="020B0604020202020204" pitchFamily="34" charset="0"/>
              </a:rPr>
              <a:t>The State’s card policy can be found at:</a:t>
            </a:r>
          </a:p>
          <a:p>
            <a:pPr marL="342900" lvl="1" indent="-342900">
              <a:spcBef>
                <a:spcPts val="1200"/>
              </a:spcBef>
              <a:spcAft>
                <a:spcPts val="2400"/>
              </a:spcAft>
              <a:buFont typeface="Wingdings" panose="05000000000000000000" pitchFamily="2" charset="2"/>
              <a:buChar char="q"/>
            </a:pPr>
            <a:r>
              <a:rPr lang="en-US" sz="2400" dirty="0">
                <a:ln>
                  <a:solidFill>
                    <a:schemeClr val="tx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2"/>
              </a:rPr>
              <a:t>Louisiana Statewide Card Policy</a:t>
            </a:r>
            <a:endParaRPr lang="en-US" sz="2400" dirty="0">
              <a:ln>
                <a:solidFill>
                  <a:schemeClr val="tx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342900" lvl="1" indent="-342900">
              <a:spcBef>
                <a:spcPts val="1200"/>
              </a:spcBef>
              <a:spcAft>
                <a:spcPts val="2400"/>
              </a:spcAft>
              <a:buFont typeface="Wingdings" panose="05000000000000000000" pitchFamily="2" charset="2"/>
              <a:buChar char="q"/>
            </a:pPr>
            <a:r>
              <a:rPr lang="en-US" sz="2400" u="sng" dirty="0">
                <a:latin typeface="Arial" panose="020B0604020202020204" pitchFamily="34" charset="0"/>
                <a:cs typeface="Arial" panose="020B0604020202020204" pitchFamily="34" charset="0"/>
              </a:rPr>
              <a:t>The ULM Travel Card policy can be found at:</a:t>
            </a:r>
          </a:p>
          <a:p>
            <a:pPr marL="342900" lvl="1" indent="-342900">
              <a:spcBef>
                <a:spcPts val="1200"/>
              </a:spcBef>
              <a:spcAft>
                <a:spcPts val="2400"/>
              </a:spcAft>
              <a:buFont typeface="Wingdings" panose="05000000000000000000" pitchFamily="2" charset="2"/>
              <a:buChar char="q"/>
            </a:pPr>
            <a:r>
              <a:rPr lang="en-US" sz="2400" dirty="0">
                <a:ln>
                  <a:solidFill>
                    <a:schemeClr val="tx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3"/>
              </a:rPr>
              <a:t>ULM Travel Card/CBA Policy</a:t>
            </a:r>
            <a:endParaRPr lang="en-US" sz="2400" dirty="0">
              <a:ln>
                <a:solidFill>
                  <a:schemeClr val="tx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4"/>
            </a:endParaRPr>
          </a:p>
        </p:txBody>
      </p:sp>
    </p:spTree>
    <p:extLst>
      <p:ext uri="{BB962C8B-B14F-4D97-AF65-F5344CB8AC3E}">
        <p14:creationId xmlns:p14="http://schemas.microsoft.com/office/powerpoint/2010/main" val="1646680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4"/>
          <p:cNvSpPr txBox="1">
            <a:spLocks noGrp="1"/>
          </p:cNvSpPr>
          <p:nvPr>
            <p:ph type="title" idx="4294967295"/>
          </p:nvPr>
        </p:nvSpPr>
        <p:spPr>
          <a:xfrm>
            <a:off x="851269" y="202710"/>
            <a:ext cx="10363200"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Key Contacts</a:t>
            </a:r>
          </a:p>
        </p:txBody>
      </p:sp>
      <p:pic>
        <p:nvPicPr>
          <p:cNvPr id="7" name="Picture 6">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58146" y="1238905"/>
            <a:ext cx="1706880" cy="1280160"/>
          </a:xfrm>
          <a:prstGeom prst="snip2DiagRect">
            <a:avLst/>
          </a:prstGeom>
          <a:solidFill>
            <a:srgbClr val="FFFFFF">
              <a:shade val="85000"/>
            </a:srgbClr>
          </a:solidFill>
          <a:ln w="88900" cap="sq">
            <a:solidFill>
              <a:schemeClr val="bg1">
                <a:lumMod val="75000"/>
              </a:schemeClr>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66012" y="1291122"/>
            <a:ext cx="1706880" cy="1280160"/>
          </a:xfrm>
          <a:prstGeom prst="snip2DiagRect">
            <a:avLst/>
          </a:prstGeom>
          <a:solidFill>
            <a:srgbClr val="FFFFFF">
              <a:shade val="85000"/>
            </a:srgbClr>
          </a:solidFill>
          <a:ln w="88900" cap="sq">
            <a:solidFill>
              <a:schemeClr val="bg1">
                <a:lumMod val="75000"/>
              </a:schemeClr>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10" name="TextBox 9"/>
          <p:cNvSpPr txBox="1"/>
          <p:nvPr/>
        </p:nvSpPr>
        <p:spPr>
          <a:xfrm>
            <a:off x="684212" y="2899097"/>
            <a:ext cx="5837503" cy="3208571"/>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Statewide Card Administrators, Travel:</a:t>
            </a:r>
          </a:p>
          <a:p>
            <a:endParaRPr lang="en-US" sz="105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Susan Clow</a:t>
            </a:r>
          </a:p>
          <a:p>
            <a:r>
              <a:rPr lang="en-US" sz="2400" dirty="0">
                <a:latin typeface="Arial" panose="020B0604020202020204" pitchFamily="34" charset="0"/>
                <a:cs typeface="Arial" panose="020B0604020202020204" pitchFamily="34" charset="0"/>
              </a:rPr>
              <a:t>318-342-5122</a:t>
            </a:r>
          </a:p>
          <a:p>
            <a:r>
              <a:rPr lang="en-US" sz="2400" dirty="0">
                <a:ln>
                  <a:solidFill>
                    <a:schemeClr val="tx1"/>
                  </a:solidFill>
                </a:ln>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sclow@ulm.edu</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Jamie Mondragon</a:t>
            </a:r>
          </a:p>
          <a:p>
            <a:r>
              <a:rPr lang="en-US" sz="2400" dirty="0">
                <a:latin typeface="Arial" panose="020B0604020202020204" pitchFamily="34" charset="0"/>
                <a:cs typeface="Arial" panose="020B0604020202020204" pitchFamily="34" charset="0"/>
              </a:rPr>
              <a:t>318-342-5115</a:t>
            </a:r>
          </a:p>
          <a:p>
            <a:r>
              <a:rPr lang="en-US" sz="2400" dirty="0">
                <a:ln>
                  <a:solidFill>
                    <a:schemeClr val="tx1"/>
                  </a:solidFill>
                </a:ln>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stahley@ulm.edu</a:t>
            </a:r>
          </a:p>
        </p:txBody>
      </p:sp>
      <p:sp>
        <p:nvSpPr>
          <p:cNvPr id="11" name="TextBox 10"/>
          <p:cNvSpPr txBox="1"/>
          <p:nvPr/>
        </p:nvSpPr>
        <p:spPr>
          <a:xfrm>
            <a:off x="7328269" y="2897832"/>
            <a:ext cx="3886200" cy="1569660"/>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Bank of America:</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Report card lost or stolen</a:t>
            </a:r>
          </a:p>
          <a:p>
            <a:r>
              <a:rPr lang="en-US" sz="2400" b="1" dirty="0">
                <a:latin typeface="Arial" panose="020B0604020202020204" pitchFamily="34" charset="0"/>
                <a:cs typeface="Arial" panose="020B0604020202020204" pitchFamily="34" charset="0"/>
              </a:rPr>
              <a:t>1-888-449-2273</a:t>
            </a:r>
          </a:p>
        </p:txBody>
      </p:sp>
    </p:spTree>
    <p:extLst>
      <p:ext uri="{BB962C8B-B14F-4D97-AF65-F5344CB8AC3E}">
        <p14:creationId xmlns:p14="http://schemas.microsoft.com/office/powerpoint/2010/main" val="155807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46212" y="152400"/>
            <a:ext cx="8608358" cy="1293028"/>
          </a:xfrm>
          <a:effectLst>
            <a:glow rad="101600">
              <a:schemeClr val="accent3">
                <a:satMod val="175000"/>
                <a:alpha val="40000"/>
              </a:schemeClr>
            </a:glow>
          </a:effectLst>
          <a:scene3d>
            <a:camera prst="orthographicFront"/>
            <a:lightRig rig="threePt" dir="t"/>
          </a:scene3d>
          <a:sp3d>
            <a:bevelT/>
          </a:sp3d>
        </p:spPr>
        <p:txBody>
          <a:bodyPr vert="horz" lIns="91440" tIns="45720" rIns="91440" bIns="45720" rtlCol="0" anchor="ctr">
            <a:normAutofit/>
          </a:bodyPr>
          <a:lstStyle/>
          <a:p>
            <a:pPr algn="ctr"/>
            <a:r>
              <a:rPr lang="en-US" cap="none"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Introduction and Purpose</a:t>
            </a:r>
          </a:p>
        </p:txBody>
      </p:sp>
      <p:sp>
        <p:nvSpPr>
          <p:cNvPr id="2" name="Content Placeholder 1"/>
          <p:cNvSpPr>
            <a:spLocks noGrp="1"/>
          </p:cNvSpPr>
          <p:nvPr>
            <p:ph sz="half" idx="1"/>
          </p:nvPr>
        </p:nvSpPr>
        <p:spPr>
          <a:xfrm>
            <a:off x="608012" y="2438400"/>
            <a:ext cx="11048999" cy="4267200"/>
          </a:xfrm>
          <a:solidFill>
            <a:schemeClr val="accent1">
              <a:lumMod val="75000"/>
              <a:alpha val="15000"/>
            </a:schemeClr>
          </a:solidFill>
          <a:ln w="25400">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a:normAutofit lnSpcReduction="10000"/>
          </a:bodyPr>
          <a:lstStyle/>
          <a:p>
            <a:pPr>
              <a:spcBef>
                <a:spcPts val="1200"/>
              </a:spcBef>
            </a:pPr>
            <a:r>
              <a:rPr lang="en-US" sz="2400" dirty="0">
                <a:latin typeface="Arial" panose="020B0604020202020204" pitchFamily="34" charset="0"/>
                <a:cs typeface="Arial" panose="020B0604020202020204" pitchFamily="34" charset="0"/>
              </a:rPr>
              <a:t>The Statewide Card is a VISA credit card issued by Bank of America (BOA) that is used by ULM employees to pay for specific authorized travel expenses. The CBA is a cardless billing account issued to a department for travel expenses. </a:t>
            </a:r>
            <a:r>
              <a:rPr lang="en-US" sz="2400" b="1" dirty="0">
                <a:latin typeface="Arial" panose="020B0604020202020204" pitchFamily="34" charset="0"/>
                <a:cs typeface="Arial" panose="020B0604020202020204" pitchFamily="34" charset="0"/>
              </a:rPr>
              <a:t>Only the CBA cardholder can use the account for department and group expenses.</a:t>
            </a:r>
          </a:p>
          <a:p>
            <a:r>
              <a:rPr lang="en-US" sz="2400" dirty="0">
                <a:latin typeface="Arial" panose="020B0604020202020204" pitchFamily="34" charset="0"/>
                <a:cs typeface="Arial" panose="020B0604020202020204" pitchFamily="34" charset="0"/>
              </a:rPr>
              <a:t>Tools to manage travel and accounting.</a:t>
            </a:r>
          </a:p>
          <a:p>
            <a:r>
              <a:rPr lang="en-US" sz="2400" b="1" dirty="0">
                <a:latin typeface="Arial" panose="020B0604020202020204" pitchFamily="34" charset="0"/>
                <a:cs typeface="Arial" panose="020B0604020202020204" pitchFamily="34" charset="0"/>
              </a:rPr>
              <a:t>The individual whose name is on the card or the CBA is responsible for all transactions made with the card/account. No one else can use either!</a:t>
            </a:r>
          </a:p>
          <a:p>
            <a:r>
              <a:rPr lang="en-US" sz="2400" dirty="0">
                <a:latin typeface="Arial" panose="020B0604020202020204" pitchFamily="34" charset="0"/>
                <a:cs typeface="Arial" panose="020B0604020202020204" pitchFamily="34" charset="0"/>
              </a:rPr>
              <a:t>The card can only be used to pay for authorized travel expenses for the individual named on the card. (Unless </a:t>
            </a:r>
            <a:r>
              <a:rPr lang="en-US" sz="2400" b="1" i="1" dirty="0">
                <a:latin typeface="Arial" panose="020B0604020202020204" pitchFamily="34" charset="0"/>
                <a:cs typeface="Arial" panose="020B0604020202020204" pitchFamily="34" charset="0"/>
              </a:rPr>
              <a:t>prior</a:t>
            </a:r>
            <a:r>
              <a:rPr lang="en-US" sz="2400" dirty="0">
                <a:latin typeface="Arial" panose="020B0604020202020204" pitchFamily="34" charset="0"/>
                <a:cs typeface="Arial" panose="020B0604020202020204" pitchFamily="34" charset="0"/>
              </a:rPr>
              <a:t> approval for authorized travel expenses is received). The CBA is not limited to one person or group.</a:t>
            </a:r>
          </a:p>
        </p:txBody>
      </p:sp>
      <p:sp>
        <p:nvSpPr>
          <p:cNvPr id="4" name="TextBox 3"/>
          <p:cNvSpPr txBox="1"/>
          <p:nvPr/>
        </p:nvSpPr>
        <p:spPr>
          <a:xfrm>
            <a:off x="2557647" y="1183818"/>
            <a:ext cx="6705601" cy="523220"/>
          </a:xfrm>
          <a:prstGeom prst="rect">
            <a:avLst/>
          </a:prstGeom>
          <a:noFill/>
        </p:spPr>
        <p:txBody>
          <a:bodyPr wrap="square" rtlCol="0">
            <a:spAutoFit/>
          </a:bodyPr>
          <a:lstStyle/>
          <a:p>
            <a:pPr algn="ctr"/>
            <a:r>
              <a:rPr lang="en-US" sz="2800" dirty="0">
                <a:latin typeface="Arial" panose="020B0604020202020204" pitchFamily="34" charset="0"/>
                <a:cs typeface="Arial" panose="020B0604020202020204" pitchFamily="34" charset="0"/>
              </a:rPr>
              <a:t>What is the Statewide Card and CBA?</a:t>
            </a:r>
          </a:p>
        </p:txBody>
      </p:sp>
      <p:pic>
        <p:nvPicPr>
          <p:cNvPr id="5" name="Picture 4">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5559" y="363086"/>
            <a:ext cx="1300317" cy="1768137"/>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80495" y="363086"/>
            <a:ext cx="1300317" cy="1768137"/>
          </a:xfrm>
          <a:prstGeom prst="rect">
            <a:avLst/>
          </a:prstGeom>
        </p:spPr>
      </p:pic>
    </p:spTree>
    <p:extLst>
      <p:ext uri="{BB962C8B-B14F-4D97-AF65-F5344CB8AC3E}">
        <p14:creationId xmlns:p14="http://schemas.microsoft.com/office/powerpoint/2010/main" val="1192260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25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1522412" y="228600"/>
            <a:ext cx="8608358" cy="1293028"/>
          </a:xfrm>
        </p:spPr>
        <p:txBody>
          <a:bodyPr>
            <a:normAutofit/>
          </a:bodyPr>
          <a:lstStyle/>
          <a:p>
            <a:pPr algn="ctr"/>
            <a:r>
              <a:rPr lang="en-US" cap="none"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Purpose of the Program</a:t>
            </a:r>
          </a:p>
        </p:txBody>
      </p:sp>
      <p:sp>
        <p:nvSpPr>
          <p:cNvPr id="6" name="Content Placeholder 5"/>
          <p:cNvSpPr>
            <a:spLocks noGrp="1"/>
          </p:cNvSpPr>
          <p:nvPr>
            <p:ph sz="half" idx="1"/>
          </p:nvPr>
        </p:nvSpPr>
        <p:spPr>
          <a:xfrm>
            <a:off x="684212" y="1371600"/>
            <a:ext cx="10666591" cy="5181600"/>
          </a:xfrm>
          <a:solidFill>
            <a:schemeClr val="accent1">
              <a:lumMod val="75000"/>
              <a:alpha val="15000"/>
            </a:schemeClr>
          </a:solidFill>
          <a:ln w="25400">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a:lnSpc>
                <a:spcPct val="150000"/>
              </a:lnSpc>
              <a:spcBef>
                <a:spcPts val="1200"/>
              </a:spcBef>
            </a:pPr>
            <a:r>
              <a:rPr lang="en-US" sz="2400" dirty="0">
                <a:solidFill>
                  <a:schemeClr val="dk1"/>
                </a:solidFill>
                <a:latin typeface="Arial" panose="020B0604020202020204" pitchFamily="34" charset="0"/>
                <a:cs typeface="Arial" panose="020B0604020202020204" pitchFamily="34" charset="0"/>
              </a:rPr>
              <a:t>To pay for specific travel expenses.</a:t>
            </a:r>
          </a:p>
          <a:p>
            <a:pPr>
              <a:spcBef>
                <a:spcPts val="1200"/>
              </a:spcBef>
            </a:pPr>
            <a:r>
              <a:rPr lang="en-US" sz="2400" dirty="0">
                <a:solidFill>
                  <a:schemeClr val="dk1"/>
                </a:solidFill>
                <a:latin typeface="Arial" panose="020B0604020202020204" pitchFamily="34" charset="0"/>
                <a:cs typeface="Arial" panose="020B0604020202020204" pitchFamily="34" charset="0"/>
              </a:rPr>
              <a:t>Preferred mechanism for payment of frequent travel expenses. </a:t>
            </a:r>
          </a:p>
          <a:p>
            <a:pPr>
              <a:spcBef>
                <a:spcPts val="1200"/>
              </a:spcBef>
            </a:pPr>
            <a:r>
              <a:rPr lang="en-US" sz="2400" dirty="0">
                <a:solidFill>
                  <a:schemeClr val="dk1"/>
                </a:solidFill>
                <a:latin typeface="Arial" panose="020B0604020202020204" pitchFamily="34" charset="0"/>
                <a:cs typeface="Arial" panose="020B0604020202020204" pitchFamily="34" charset="0"/>
              </a:rPr>
              <a:t>Travel and accounting management. </a:t>
            </a:r>
          </a:p>
          <a:p>
            <a:pPr>
              <a:lnSpc>
                <a:spcPct val="100000"/>
              </a:lnSpc>
              <a:spcBef>
                <a:spcPts val="1200"/>
              </a:spcBef>
            </a:pPr>
            <a:r>
              <a:rPr lang="en-US" sz="2400" dirty="0">
                <a:latin typeface="Arial" panose="020B0604020202020204" pitchFamily="34" charset="0"/>
                <a:cs typeface="Arial" panose="020B0604020202020204" pitchFamily="34" charset="0"/>
              </a:rPr>
              <a:t>Empowers end-user.</a:t>
            </a:r>
          </a:p>
          <a:p>
            <a:pPr>
              <a:lnSpc>
                <a:spcPct val="100000"/>
              </a:lnSpc>
              <a:spcBef>
                <a:spcPts val="1200"/>
              </a:spcBef>
            </a:pPr>
            <a:r>
              <a:rPr lang="en-US" sz="2400" dirty="0">
                <a:solidFill>
                  <a:schemeClr val="dk1"/>
                </a:solidFill>
                <a:latin typeface="Arial" panose="020B0604020202020204" pitchFamily="34" charset="0"/>
                <a:cs typeface="Arial" panose="020B0604020202020204" pitchFamily="34" charset="0"/>
              </a:rPr>
              <a:t>The four items that need to be on a statewide card or CBA, except for individual travel which has an exemption, are:</a:t>
            </a:r>
          </a:p>
          <a:p>
            <a:pPr lvl="1">
              <a:spcBef>
                <a:spcPts val="1200"/>
              </a:spcBef>
            </a:pPr>
            <a:r>
              <a:rPr lang="en-US" sz="2201" dirty="0">
                <a:latin typeface="Arial" panose="020B0604020202020204" pitchFamily="34" charset="0"/>
                <a:cs typeface="Arial" panose="020B0604020202020204" pitchFamily="34" charset="0"/>
              </a:rPr>
              <a:t>Airfare</a:t>
            </a:r>
          </a:p>
          <a:p>
            <a:pPr lvl="1">
              <a:spcBef>
                <a:spcPts val="1200"/>
              </a:spcBef>
            </a:pPr>
            <a:r>
              <a:rPr lang="en-US" sz="2201" dirty="0">
                <a:solidFill>
                  <a:schemeClr val="dk1"/>
                </a:solidFill>
                <a:latin typeface="Arial" panose="020B0604020202020204" pitchFamily="34" charset="0"/>
                <a:cs typeface="Arial" panose="020B0604020202020204" pitchFamily="34" charset="0"/>
              </a:rPr>
              <a:t>Lodging</a:t>
            </a:r>
          </a:p>
          <a:p>
            <a:pPr lvl="1">
              <a:spcBef>
                <a:spcPts val="1200"/>
              </a:spcBef>
            </a:pPr>
            <a:r>
              <a:rPr lang="en-US" sz="2201" dirty="0">
                <a:latin typeface="Arial" panose="020B0604020202020204" pitchFamily="34" charset="0"/>
                <a:cs typeface="Arial" panose="020B0604020202020204" pitchFamily="34" charset="0"/>
              </a:rPr>
              <a:t>Vehicle Rentals</a:t>
            </a:r>
          </a:p>
          <a:p>
            <a:pPr lvl="1">
              <a:spcBef>
                <a:spcPts val="1200"/>
              </a:spcBef>
            </a:pPr>
            <a:r>
              <a:rPr lang="en-US" sz="2201" dirty="0">
                <a:solidFill>
                  <a:schemeClr val="dk1"/>
                </a:solidFill>
                <a:latin typeface="Arial" panose="020B0604020202020204" pitchFamily="34" charset="0"/>
                <a:cs typeface="Arial" panose="020B0604020202020204" pitchFamily="34" charset="0"/>
              </a:rPr>
              <a:t>Registration fees (Membership fees only if included with registrations)</a:t>
            </a:r>
          </a:p>
          <a:p>
            <a:pPr>
              <a:spcBef>
                <a:spcPts val="1200"/>
              </a:spcBef>
            </a:pPr>
            <a:endParaRPr lang="en-US" sz="2400" dirty="0">
              <a:solidFill>
                <a:schemeClr val="dk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9730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noGrp="1"/>
          </p:cNvSpPr>
          <p:nvPr>
            <p:ph type="title" idx="4294967295"/>
          </p:nvPr>
        </p:nvSpPr>
        <p:spPr>
          <a:xfrm>
            <a:off x="1522412" y="228600"/>
            <a:ext cx="8608358" cy="12930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Benefits</a:t>
            </a:r>
          </a:p>
        </p:txBody>
      </p:sp>
      <p:pic>
        <p:nvPicPr>
          <p:cNvPr id="4" name="Picture 3">
            <a:extLs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4993"/>
          <a:stretch/>
        </p:blipFill>
        <p:spPr>
          <a:xfrm>
            <a:off x="569912" y="5029200"/>
            <a:ext cx="1905000" cy="1296076"/>
          </a:xfrm>
          <a:prstGeom prst="rect">
            <a:avLst/>
          </a:prstGeom>
        </p:spPr>
      </p:pic>
      <p:pic>
        <p:nvPicPr>
          <p:cNvPr id="10" name="Picture 9">
            <a:extLs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4993"/>
          <a:stretch/>
        </p:blipFill>
        <p:spPr>
          <a:xfrm>
            <a:off x="2460314" y="5029200"/>
            <a:ext cx="1905000" cy="1296076"/>
          </a:xfrm>
          <a:prstGeom prst="rect">
            <a:avLst/>
          </a:prstGeom>
        </p:spPr>
      </p:pic>
      <p:pic>
        <p:nvPicPr>
          <p:cNvPr id="11" name="Picture 10">
            <a:extLs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4993"/>
          <a:stretch/>
        </p:blipFill>
        <p:spPr>
          <a:xfrm>
            <a:off x="4317533" y="5036634"/>
            <a:ext cx="1905000" cy="1296076"/>
          </a:xfrm>
          <a:prstGeom prst="rect">
            <a:avLst/>
          </a:prstGeom>
        </p:spPr>
      </p:pic>
      <p:pic>
        <p:nvPicPr>
          <p:cNvPr id="12" name="Picture 11">
            <a:extLs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4993"/>
          <a:stretch/>
        </p:blipFill>
        <p:spPr>
          <a:xfrm>
            <a:off x="6174752" y="5029200"/>
            <a:ext cx="1905000" cy="1296076"/>
          </a:xfrm>
          <a:prstGeom prst="rect">
            <a:avLst/>
          </a:prstGeom>
        </p:spPr>
      </p:pic>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4993"/>
          <a:stretch/>
        </p:blipFill>
        <p:spPr>
          <a:xfrm>
            <a:off x="8065154" y="5029200"/>
            <a:ext cx="1905000" cy="1296076"/>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4993"/>
          <a:stretch/>
        </p:blipFill>
        <p:spPr>
          <a:xfrm>
            <a:off x="9922373" y="5029200"/>
            <a:ext cx="1905000" cy="1296076"/>
          </a:xfrm>
          <a:prstGeom prst="rect">
            <a:avLst/>
          </a:prstGeom>
        </p:spPr>
      </p:pic>
      <p:sp>
        <p:nvSpPr>
          <p:cNvPr id="8" name="TextBox 7"/>
          <p:cNvSpPr txBox="1"/>
          <p:nvPr/>
        </p:nvSpPr>
        <p:spPr>
          <a:xfrm>
            <a:off x="593802" y="1521628"/>
            <a:ext cx="11257461" cy="3231654"/>
          </a:xfrm>
          <a:prstGeom prst="rect">
            <a:avLst/>
          </a:prstGeom>
          <a:noFill/>
          <a:ln w="28575">
            <a:solidFill>
              <a:schemeClr val="accent1">
                <a:lumMod val="75000"/>
              </a:schemeClr>
            </a:solidFill>
          </a:ln>
        </p:spPr>
        <p:txBody>
          <a:bodyPr wrap="square" rtlCol="0">
            <a:spAutoFit/>
          </a:bodyPr>
          <a:lstStyle/>
          <a:p>
            <a:pPr marL="285750" indent="-28575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Prompt payment to vendors.</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Increases efficiency and effectiveness by utilizing one source of payment for travel.</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Reduces the need for travel advances.</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Enables travelers more ease in making needed arrangements. </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Reduces misunderstanding of what is and is not an approved transaction for travel.</a:t>
            </a:r>
          </a:p>
          <a:p>
            <a:pPr marL="285750" indent="-28575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3946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1522412" y="228600"/>
            <a:ext cx="8608358" cy="12930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Card Controls</a:t>
            </a:r>
          </a:p>
        </p:txBody>
      </p:sp>
      <p:sp>
        <p:nvSpPr>
          <p:cNvPr id="3" name="Content Placeholder 2"/>
          <p:cNvSpPr>
            <a:spLocks noGrp="1"/>
          </p:cNvSpPr>
          <p:nvPr>
            <p:ph sz="half" idx="1"/>
          </p:nvPr>
        </p:nvSpPr>
        <p:spPr>
          <a:xfrm>
            <a:off x="760412" y="1371600"/>
            <a:ext cx="10666591" cy="5334000"/>
          </a:xfrm>
          <a:solidFill>
            <a:schemeClr val="accent1">
              <a:lumMod val="75000"/>
              <a:alpha val="14000"/>
            </a:schemeClr>
          </a:solidFill>
          <a:ln w="25400">
            <a:solidFill>
              <a:schemeClr val="accent1">
                <a:lumMod val="75000"/>
              </a:schemeClr>
            </a:solidFill>
          </a:ln>
        </p:spPr>
        <p:txBody>
          <a:bodyPr>
            <a:noAutofit/>
          </a:bodyPr>
          <a:lstStyle/>
          <a:p>
            <a:pPr>
              <a:lnSpc>
                <a:spcPct val="160000"/>
              </a:lnSpc>
            </a:pPr>
            <a:r>
              <a:rPr lang="en-US" sz="2000" dirty="0">
                <a:latin typeface="Arial" panose="020B0604020202020204" pitchFamily="34" charset="0"/>
                <a:cs typeface="Arial" panose="020B0604020202020204" pitchFamily="34" charset="0"/>
              </a:rPr>
              <a:t>Monthly Billing Cycle </a:t>
            </a:r>
          </a:p>
          <a:p>
            <a:pPr lvl="1"/>
            <a:r>
              <a:rPr lang="en-US" sz="2000" dirty="0">
                <a:latin typeface="Arial" panose="020B0604020202020204" pitchFamily="34" charset="0"/>
                <a:cs typeface="Arial" panose="020B0604020202020204" pitchFamily="34" charset="0"/>
              </a:rPr>
              <a:t>Begins on the 9th of the month and ends on the 8th of the following month.</a:t>
            </a:r>
          </a:p>
          <a:p>
            <a:r>
              <a:rPr lang="en-US" sz="2000" dirty="0">
                <a:latin typeface="Arial" panose="020B0604020202020204" pitchFamily="34" charset="0"/>
                <a:cs typeface="Arial" panose="020B0604020202020204" pitchFamily="34" charset="0"/>
              </a:rPr>
              <a:t>Credit Limits &amp; Single Transaction Limits</a:t>
            </a:r>
          </a:p>
          <a:p>
            <a:pPr lvl="1"/>
            <a:r>
              <a:rPr lang="en-US" sz="2000" dirty="0">
                <a:latin typeface="Arial" panose="020B0604020202020204" pitchFamily="34" charset="0"/>
                <a:cs typeface="Arial" panose="020B0604020202020204" pitchFamily="34" charset="0"/>
              </a:rPr>
              <a:t>If you exceed the credit or transaction limits that have been set by your department head, your card will be declined at the Point of Sale (POS).</a:t>
            </a:r>
          </a:p>
          <a:p>
            <a:r>
              <a:rPr lang="en-US" sz="2000" dirty="0">
                <a:latin typeface="Arial" panose="020B0604020202020204" pitchFamily="34" charset="0"/>
                <a:cs typeface="Arial" panose="020B0604020202020204" pitchFamily="34" charset="0"/>
              </a:rPr>
              <a:t>Merchant Category Codes (MCC)</a:t>
            </a:r>
          </a:p>
          <a:p>
            <a:pPr lvl="1"/>
            <a:r>
              <a:rPr lang="en-US" sz="2000" dirty="0">
                <a:latin typeface="Arial" panose="020B0604020202020204" pitchFamily="34" charset="0"/>
                <a:cs typeface="Arial" panose="020B0604020202020204" pitchFamily="34" charset="0"/>
              </a:rPr>
              <a:t>Attempts to purchase from restricted or prohibited MCC’s will cause the transaction to decline at the POS. (Please contact the PA if an MCC error occurs.)</a:t>
            </a:r>
          </a:p>
          <a:p>
            <a:r>
              <a:rPr lang="en-US" sz="2000" dirty="0">
                <a:latin typeface="Arial" panose="020B0604020202020204" pitchFamily="34" charset="0"/>
                <a:cs typeface="Arial" panose="020B0604020202020204" pitchFamily="34" charset="0"/>
              </a:rPr>
              <a:t>Segregation of duties:  The process from POS to reconciliation is broken out and sections are handled by different individuals. This serves as an internal control function. </a:t>
            </a:r>
            <a:r>
              <a:rPr lang="en-US" sz="2000" b="1" dirty="0">
                <a:latin typeface="Arial" panose="020B0604020202020204" pitchFamily="34" charset="0"/>
                <a:cs typeface="Arial" panose="020B0604020202020204" pitchFamily="34" charset="0"/>
              </a:rPr>
              <a:t>An approver cannot approve their own travel expenses.</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Monthly audit reports – Program Administrator and OST internal auditor in BRLA.</a:t>
            </a:r>
          </a:p>
          <a:p>
            <a:r>
              <a:rPr lang="en-US" sz="2000" dirty="0">
                <a:latin typeface="Arial" panose="020B0604020202020204" pitchFamily="34" charset="0"/>
                <a:cs typeface="Arial" panose="020B0604020202020204" pitchFamily="34" charset="0"/>
              </a:rPr>
              <a:t>Yearly audit reports – Internal auditor and legislative auditors.</a:t>
            </a:r>
          </a:p>
          <a:p>
            <a:pPr lvl="1"/>
            <a:endParaRPr lang="en-US" sz="2400" dirty="0">
              <a:latin typeface="Arial" panose="020B0604020202020204" pitchFamily="34" charset="0"/>
              <a:cs typeface="Arial" panose="020B0604020202020204" pitchFamily="34" charset="0"/>
            </a:endParaRPr>
          </a:p>
          <a:p>
            <a:pPr marL="0" indent="0">
              <a:buNone/>
            </a:pPr>
            <a:endParaRPr lang="en-US" sz="2400"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7812" y="-76200"/>
            <a:ext cx="1828800" cy="1828800"/>
          </a:xfrm>
          <a:prstGeom prst="rect">
            <a:avLst/>
          </a:prstGeom>
        </p:spPr>
      </p:pic>
    </p:spTree>
    <p:extLst>
      <p:ext uri="{BB962C8B-B14F-4D97-AF65-F5344CB8AC3E}">
        <p14:creationId xmlns:p14="http://schemas.microsoft.com/office/powerpoint/2010/main" val="4040197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1522412" y="228600"/>
            <a:ext cx="8608358" cy="12930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How Does the Program Work?</a:t>
            </a:r>
          </a:p>
        </p:txBody>
      </p:sp>
      <p:sp>
        <p:nvSpPr>
          <p:cNvPr id="3" name="Content Placeholder 2"/>
          <p:cNvSpPr>
            <a:spLocks noGrp="1"/>
          </p:cNvSpPr>
          <p:nvPr>
            <p:ph sz="half" idx="1"/>
          </p:nvPr>
        </p:nvSpPr>
        <p:spPr>
          <a:xfrm>
            <a:off x="760412" y="1371600"/>
            <a:ext cx="10666591" cy="5257800"/>
          </a:xfrm>
          <a:solidFill>
            <a:schemeClr val="accent1">
              <a:lumMod val="75000"/>
              <a:alpha val="14000"/>
            </a:schemeClr>
          </a:solidFill>
          <a:ln w="25400">
            <a:solidFill>
              <a:schemeClr val="accent1">
                <a:lumMod val="75000"/>
              </a:schemeClr>
            </a:solidFill>
          </a:ln>
        </p:spPr>
        <p:txBody>
          <a:bodyPr>
            <a:normAutofit fontScale="77500" lnSpcReduction="20000"/>
          </a:bodyPr>
          <a:lstStyle/>
          <a:p>
            <a:pPr marL="0" indent="0">
              <a:spcBef>
                <a:spcPts val="1200"/>
              </a:spcBef>
              <a:buNone/>
            </a:pPr>
            <a:endParaRPr lang="en-US" dirty="0">
              <a:latin typeface="Arial" panose="020B0604020202020204" pitchFamily="34" charset="0"/>
              <a:cs typeface="Arial" panose="020B0604020202020204" pitchFamily="34" charset="0"/>
            </a:endParaRPr>
          </a:p>
          <a:p>
            <a:pPr marL="0" indent="0">
              <a:spcBef>
                <a:spcPts val="1200"/>
              </a:spcBef>
              <a:buNone/>
            </a:pPr>
            <a:r>
              <a:rPr lang="en-US" dirty="0">
                <a:latin typeface="Arial" panose="020B0604020202020204" pitchFamily="34" charset="0"/>
                <a:cs typeface="Arial" panose="020B0604020202020204" pitchFamily="34" charset="0"/>
              </a:rPr>
              <a:t>The Department Head initiates the request for a travel card for each prospective cardholder under his/her jurisdiction by:</a:t>
            </a:r>
          </a:p>
          <a:p>
            <a:pPr marL="457200" indent="-457200">
              <a:buFont typeface="+mj-lt"/>
              <a:buAutoNum type="arabicPeriod"/>
            </a:pPr>
            <a:r>
              <a:rPr lang="en-US" dirty="0">
                <a:latin typeface="Arial" panose="020B0604020202020204" pitchFamily="34" charset="0"/>
                <a:cs typeface="Arial" panose="020B0604020202020204" pitchFamily="34" charset="0"/>
              </a:rPr>
              <a:t>Completing a Travel Cardholder Enrollment/Annual Review Form and forwarding it to the Program Administrators.</a:t>
            </a:r>
          </a:p>
          <a:p>
            <a:pPr marL="457200" indent="-457200">
              <a:buFont typeface="+mj-lt"/>
              <a:buAutoNum type="arabicPeriod"/>
            </a:pPr>
            <a:r>
              <a:rPr lang="en-US" dirty="0">
                <a:latin typeface="Arial" panose="020B0604020202020204" pitchFamily="34" charset="0"/>
                <a:cs typeface="Arial" panose="020B0604020202020204" pitchFamily="34" charset="0"/>
              </a:rPr>
              <a:t> Assign Spending limits per transaction/day/cycle (to be on the form).</a:t>
            </a:r>
          </a:p>
          <a:p>
            <a:pPr marL="0" indent="0">
              <a:buNone/>
            </a:pPr>
            <a:r>
              <a:rPr lang="en-US" b="1" u="sng" dirty="0">
                <a:latin typeface="Arial" panose="020B0604020202020204" pitchFamily="34" charset="0"/>
                <a:cs typeface="Arial" panose="020B0604020202020204" pitchFamily="34" charset="0"/>
              </a:rPr>
              <a:t>Cardholder / Approver</a:t>
            </a:r>
          </a:p>
          <a:p>
            <a:pPr marL="457200" indent="-457200">
              <a:buFont typeface="+mj-lt"/>
              <a:buAutoNum type="arabicPeriod"/>
            </a:pPr>
            <a:r>
              <a:rPr lang="en-US" dirty="0">
                <a:latin typeface="Arial" panose="020B0604020202020204" pitchFamily="34" charset="0"/>
                <a:cs typeface="Arial" panose="020B0604020202020204" pitchFamily="34" charset="0"/>
              </a:rPr>
              <a:t>Fills out Cardholder and/or Approver agreement form(s) and sends to the Program Administrators, depending on role(s).</a:t>
            </a:r>
          </a:p>
          <a:p>
            <a:pPr marL="457200" indent="-457200">
              <a:buFont typeface="+mj-lt"/>
              <a:buAutoNum type="arabicPeriod"/>
            </a:pPr>
            <a:r>
              <a:rPr lang="en-US" dirty="0">
                <a:latin typeface="Arial" panose="020B0604020202020204" pitchFamily="34" charset="0"/>
                <a:cs typeface="Arial" panose="020B0604020202020204" pitchFamily="34" charset="0"/>
              </a:rPr>
              <a:t>Takes training via ULM training and the State SAP training sites (For state training, at least a 90% is required). State training can be taken on the state’s SAP or </a:t>
            </a:r>
            <a:r>
              <a:rPr lang="en-US" dirty="0" err="1">
                <a:latin typeface="Arial" panose="020B0604020202020204" pitchFamily="34" charset="0"/>
                <a:cs typeface="Arial" panose="020B0604020202020204" pitchFamily="34" charset="0"/>
              </a:rPr>
              <a:t>ULM’s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NEOED</a:t>
            </a:r>
            <a:r>
              <a:rPr lang="en-US" dirty="0">
                <a:latin typeface="Arial" panose="020B0604020202020204" pitchFamily="34" charset="0"/>
                <a:cs typeface="Arial" panose="020B0604020202020204" pitchFamily="34" charset="0"/>
              </a:rPr>
              <a:t>. </a:t>
            </a:r>
          </a:p>
          <a:p>
            <a:pPr marL="914263" lvl="1" indent="-457200">
              <a:buFont typeface="+mj-lt"/>
              <a:buAutoNum type="arabicPeriod"/>
            </a:pPr>
            <a:r>
              <a:rPr lang="en-US" b="1" u="sng" dirty="0">
                <a:hlinkClick r:id="rId3"/>
              </a:rPr>
              <a:t>SAP SuccessFactors Sign In Portal</a:t>
            </a:r>
            <a:endParaRPr lang="en-US" b="1" u="sng" dirty="0"/>
          </a:p>
          <a:p>
            <a:pPr marL="914263" lvl="1" indent="-457200">
              <a:buFont typeface="+mj-lt"/>
              <a:buAutoNum type="arabicPeriod"/>
            </a:pPr>
            <a:r>
              <a:rPr lang="en-US" u="sng" dirty="0">
                <a:latin typeface="Arial" panose="020B0604020202020204" pitchFamily="34" charset="0"/>
                <a:cs typeface="Arial" panose="020B0604020202020204" pitchFamily="34" charset="0"/>
              </a:rPr>
              <a:t>Search: </a:t>
            </a:r>
            <a:r>
              <a:rPr lang="en-US" u="sng" dirty="0" err="1">
                <a:latin typeface="Arial" panose="020B0604020202020204" pitchFamily="34" charset="0"/>
                <a:cs typeface="Arial" panose="020B0604020202020204" pitchFamily="34" charset="0"/>
              </a:rPr>
              <a:t>OSP</a:t>
            </a:r>
            <a:r>
              <a:rPr lang="en-US" u="sng" dirty="0">
                <a:latin typeface="Arial" panose="020B0604020202020204" pitchFamily="34" charset="0"/>
                <a:cs typeface="Arial" panose="020B0604020202020204" pitchFamily="34" charset="0"/>
              </a:rPr>
              <a:t> Statewide Card Certification:  One training for all cards (p-card and travel) and all roles whether cardholder or approver.</a:t>
            </a:r>
          </a:p>
          <a:p>
            <a:pPr marL="914263" lvl="1" indent="-457200">
              <a:buFont typeface="+mj-lt"/>
              <a:buAutoNum type="arabicPeriod"/>
            </a:pPr>
            <a:r>
              <a:rPr lang="en-US" u="sng" dirty="0">
                <a:latin typeface="Arial" panose="020B0604020202020204" pitchFamily="34" charset="0"/>
                <a:cs typeface="Arial" panose="020B0604020202020204" pitchFamily="34" charset="0"/>
              </a:rPr>
              <a:t>Start the course.  Note that the system does not schedule courses or know when your are due and so it will say all courses completed.</a:t>
            </a:r>
          </a:p>
          <a:p>
            <a:pPr marL="457200" indent="-457200">
              <a:buFont typeface="+mj-lt"/>
              <a:buAutoNum type="arabicPeriod"/>
            </a:pPr>
            <a:r>
              <a:rPr lang="en-US" dirty="0">
                <a:latin typeface="Arial" panose="020B0604020202020204" pitchFamily="34" charset="0"/>
                <a:cs typeface="Arial" panose="020B0604020202020204" pitchFamily="34" charset="0"/>
              </a:rPr>
              <a:t>Certificates of proof must also be sent to the Program Administrators.</a:t>
            </a:r>
          </a:p>
          <a:p>
            <a:pPr marL="0" indent="0">
              <a:buNone/>
            </a:pPr>
            <a:r>
              <a:rPr lang="en-US" b="1" u="sng" dirty="0">
                <a:latin typeface="Arial" panose="020B0604020202020204" pitchFamily="34" charset="0"/>
                <a:cs typeface="Arial" panose="020B0604020202020204" pitchFamily="34" charset="0"/>
              </a:rPr>
              <a:t>BOA Works</a:t>
            </a:r>
          </a:p>
          <a:p>
            <a:pPr lvl="1"/>
            <a:r>
              <a:rPr lang="en-US" u="sng" dirty="0">
                <a:latin typeface="Arial" panose="020B0604020202020204" pitchFamily="34" charset="0"/>
                <a:cs typeface="Arial" panose="020B0604020202020204" pitchFamily="34" charset="0"/>
              </a:rPr>
              <a:t>ITEMIZED</a:t>
            </a:r>
            <a:r>
              <a:rPr lang="en-US" dirty="0">
                <a:latin typeface="Arial" panose="020B0604020202020204" pitchFamily="34" charset="0"/>
                <a:cs typeface="Arial" panose="020B0604020202020204" pitchFamily="34" charset="0"/>
              </a:rPr>
              <a:t> Receipts and any supporting documentation are uploaded into BOA Works for each transaction for review and approval.</a:t>
            </a:r>
          </a:p>
          <a:p>
            <a:pPr lvl="1"/>
            <a:r>
              <a:rPr lang="en-US" dirty="0">
                <a:latin typeface="Arial" panose="020B0604020202020204" pitchFamily="34" charset="0"/>
                <a:cs typeface="Arial" panose="020B0604020202020204" pitchFamily="34" charset="0"/>
              </a:rPr>
              <a:t>Each transaction must be allocated with index and account and have at least one document attached. Multiple files can be attached, 1MB max. for each file.</a:t>
            </a:r>
          </a:p>
          <a:p>
            <a:pPr lvl="1"/>
            <a:r>
              <a:rPr lang="en-US" dirty="0">
                <a:latin typeface="Arial" panose="020B0604020202020204" pitchFamily="34" charset="0"/>
                <a:cs typeface="Arial" panose="020B0604020202020204" pitchFamily="34" charset="0"/>
              </a:rPr>
              <a:t>Original itemized receipts and all documentation are to be stored with the monthly card statement in the applicable department.</a:t>
            </a:r>
          </a:p>
          <a:p>
            <a:pPr lvl="1"/>
            <a:r>
              <a:rPr lang="en-US" dirty="0">
                <a:latin typeface="Arial" panose="020B0604020202020204" pitchFamily="34" charset="0"/>
                <a:cs typeface="Arial" panose="020B0604020202020204" pitchFamily="34" charset="0"/>
              </a:rPr>
              <a:t>Program Administrators will reconciliate the transactions per the master statement in Works and no statements are to be submitted.</a:t>
            </a:r>
          </a:p>
        </p:txBody>
      </p:sp>
    </p:spTree>
    <p:extLst>
      <p:ext uri="{BB962C8B-B14F-4D97-AF65-F5344CB8AC3E}">
        <p14:creationId xmlns:p14="http://schemas.microsoft.com/office/powerpoint/2010/main" val="3899391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D1EC6-A5A2-3B74-7E4A-C76A6B4DAC46}"/>
            </a:ext>
          </a:extLst>
        </p:cNvPr>
        <p:cNvGrpSpPr/>
        <p:nvPr/>
      </p:nvGrpSpPr>
      <p:grpSpPr>
        <a:xfrm>
          <a:off x="0" y="0"/>
          <a:ext cx="0" cy="0"/>
          <a:chOff x="0" y="0"/>
          <a:chExt cx="0" cy="0"/>
        </a:xfrm>
      </p:grpSpPr>
      <p:sp>
        <p:nvSpPr>
          <p:cNvPr id="7" name="Title 4">
            <a:extLst>
              <a:ext uri="{FF2B5EF4-FFF2-40B4-BE49-F238E27FC236}">
                <a16:creationId xmlns:a16="http://schemas.microsoft.com/office/drawing/2014/main" id="{FB3572BD-37A8-F642-028B-91CC1C23D967}"/>
              </a:ext>
            </a:extLst>
          </p:cNvPr>
          <p:cNvSpPr txBox="1">
            <a:spLocks noGrp="1"/>
          </p:cNvSpPr>
          <p:nvPr>
            <p:ph type="title" idx="4294967295"/>
          </p:nvPr>
        </p:nvSpPr>
        <p:spPr>
          <a:xfrm>
            <a:off x="1522412" y="228600"/>
            <a:ext cx="8608358" cy="12930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Notes about Works and Attachments</a:t>
            </a:r>
          </a:p>
        </p:txBody>
      </p:sp>
      <p:sp>
        <p:nvSpPr>
          <p:cNvPr id="3" name="Content Placeholder 2">
            <a:extLst>
              <a:ext uri="{FF2B5EF4-FFF2-40B4-BE49-F238E27FC236}">
                <a16:creationId xmlns:a16="http://schemas.microsoft.com/office/drawing/2014/main" id="{AE631D54-56CA-0A1A-1EEC-F326BF0FFDE7}"/>
              </a:ext>
            </a:extLst>
          </p:cNvPr>
          <p:cNvSpPr>
            <a:spLocks noGrp="1"/>
          </p:cNvSpPr>
          <p:nvPr>
            <p:ph sz="half" idx="1"/>
          </p:nvPr>
        </p:nvSpPr>
        <p:spPr>
          <a:xfrm>
            <a:off x="760412" y="1371600"/>
            <a:ext cx="10666591" cy="5257800"/>
          </a:xfrm>
          <a:solidFill>
            <a:schemeClr val="accent1">
              <a:lumMod val="75000"/>
              <a:alpha val="14000"/>
            </a:schemeClr>
          </a:solidFill>
          <a:ln w="25400">
            <a:solidFill>
              <a:schemeClr val="accent1">
                <a:lumMod val="75000"/>
              </a:schemeClr>
            </a:solidFill>
          </a:ln>
        </p:spPr>
        <p:txBody>
          <a:bodyPr>
            <a:normAutofit/>
          </a:bodyPr>
          <a:lstStyle/>
          <a:p>
            <a:pPr marL="0" indent="0">
              <a:spcBef>
                <a:spcPts val="1200"/>
              </a:spcBef>
              <a:buNone/>
            </a:pPr>
            <a:endParaRPr lang="en-US" dirty="0">
              <a:latin typeface="Arial" panose="020B0604020202020204" pitchFamily="34" charset="0"/>
              <a:cs typeface="Arial" panose="020B0604020202020204" pitchFamily="34" charset="0"/>
            </a:endParaRPr>
          </a:p>
          <a:p>
            <a:pPr marL="0" indent="0">
              <a:spcBef>
                <a:spcPts val="1200"/>
              </a:spcBef>
              <a:buNone/>
            </a:pPr>
            <a:r>
              <a:rPr lang="en-US" dirty="0">
                <a:latin typeface="Arial" panose="020B0604020202020204" pitchFamily="34" charset="0"/>
                <a:cs typeface="Arial" panose="020B0604020202020204" pitchFamily="34" charset="0"/>
              </a:rPr>
              <a:t>The full account number can NOT be on any attached document. The number must be </a:t>
            </a:r>
            <a:r>
              <a:rPr lang="en-US" b="1" dirty="0">
                <a:latin typeface="Arial" panose="020B0604020202020204" pitchFamily="34" charset="0"/>
                <a:cs typeface="Arial" panose="020B0604020202020204" pitchFamily="34" charset="0"/>
              </a:rPr>
              <a:t>redacted</a:t>
            </a:r>
            <a:r>
              <a:rPr lang="en-US" dirty="0">
                <a:latin typeface="Arial" panose="020B0604020202020204" pitchFamily="34" charset="0"/>
                <a:cs typeface="Arial" panose="020B0604020202020204" pitchFamily="34" charset="0"/>
              </a:rPr>
              <a:t> (blacked out) and then the document scanned and attached.</a:t>
            </a:r>
          </a:p>
          <a:p>
            <a:pPr marL="0" indent="0">
              <a:spcBef>
                <a:spcPts val="1200"/>
              </a:spcBef>
              <a:buNone/>
            </a:pPr>
            <a:r>
              <a:rPr lang="en-US" dirty="0">
                <a:latin typeface="Arial" panose="020B0604020202020204" pitchFamily="34" charset="0"/>
                <a:cs typeface="Arial" panose="020B0604020202020204" pitchFamily="34" charset="0"/>
              </a:rPr>
              <a:t>Inadequate receipts are not allowed. All receipts must be itemized fully and justified to the vendor, date, amounts, and total amount of the transaction.</a:t>
            </a:r>
          </a:p>
          <a:p>
            <a:pPr marL="0" indent="0">
              <a:spcBef>
                <a:spcPts val="1200"/>
              </a:spcBef>
              <a:buNone/>
            </a:pPr>
            <a:r>
              <a:rPr lang="en-US" dirty="0">
                <a:latin typeface="Arial" panose="020B0604020202020204" pitchFamily="34" charset="0"/>
                <a:cs typeface="Arial" panose="020B0604020202020204" pitchFamily="34" charset="0"/>
              </a:rPr>
              <a:t>A Travel Authorization (TA) is to be attached to all non-routine, conference, and out-of-state travel.</a:t>
            </a:r>
          </a:p>
          <a:p>
            <a:pPr marL="0" indent="0">
              <a:spcBef>
                <a:spcPts val="1200"/>
              </a:spcBef>
              <a:buNone/>
            </a:pPr>
            <a:r>
              <a:rPr lang="en-US" dirty="0">
                <a:latin typeface="Arial" panose="020B0604020202020204" pitchFamily="34" charset="0"/>
                <a:cs typeface="Arial" panose="020B0604020202020204" pitchFamily="34" charset="0"/>
              </a:rPr>
              <a:t>A wet (signed) roster is to be supplied for food purchases.</a:t>
            </a:r>
          </a:p>
          <a:p>
            <a:pPr marL="0" indent="0">
              <a:spcBef>
                <a:spcPts val="1200"/>
              </a:spcBef>
              <a:buNone/>
            </a:pPr>
            <a:r>
              <a:rPr lang="en-US" dirty="0">
                <a:latin typeface="Arial" panose="020B0604020202020204" pitchFamily="34" charset="0"/>
                <a:cs typeface="Arial" panose="020B0604020202020204" pitchFamily="34" charset="0"/>
              </a:rPr>
              <a:t>All supporting documentation is required to be uploaded to Works.</a:t>
            </a:r>
          </a:p>
          <a:p>
            <a:pPr marL="0" indent="0">
              <a:spcBef>
                <a:spcPts val="1200"/>
              </a:spcBef>
              <a:buNone/>
            </a:pPr>
            <a:r>
              <a:rPr lang="en-US" dirty="0">
                <a:latin typeface="Arial" panose="020B0604020202020204" pitchFamily="34" charset="0"/>
                <a:cs typeface="Arial" panose="020B0604020202020204" pitchFamily="34" charset="0"/>
              </a:rPr>
              <a:t>Conference hotel verification is to be attached if staying at the conference hotel. Conference rate is allowed then. Staying at a non-conference hotel means that the GSA for the area must be adhered to. (Note that the Department Head (ULM President) may approve up to 50% over the GSA rate on hotels. This must be done prior to the trip.)</a:t>
            </a:r>
          </a:p>
        </p:txBody>
      </p:sp>
    </p:spTree>
    <p:extLst>
      <p:ext uri="{BB962C8B-B14F-4D97-AF65-F5344CB8AC3E}">
        <p14:creationId xmlns:p14="http://schemas.microsoft.com/office/powerpoint/2010/main" val="1623197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txBox="1">
            <a:spLocks noGrp="1"/>
          </p:cNvSpPr>
          <p:nvPr>
            <p:ph type="title" idx="4294967295"/>
          </p:nvPr>
        </p:nvSpPr>
        <p:spPr>
          <a:xfrm>
            <a:off x="1598612" y="196073"/>
            <a:ext cx="8608358" cy="11406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r" defTabSz="914126" rtl="0" eaLnBrk="1" latinLnBrk="0" hangingPunct="1">
              <a:lnSpc>
                <a:spcPct val="90000"/>
              </a:lnSpc>
              <a:spcBef>
                <a:spcPct val="0"/>
              </a:spcBef>
              <a:buNone/>
              <a:defRPr sz="3999" kern="1200" cap="all" baseline="0">
                <a:solidFill>
                  <a:schemeClr val="tx1"/>
                </a:solidFill>
                <a:latin typeface="+mj-lt"/>
                <a:ea typeface="+mj-ea"/>
                <a:cs typeface="+mj-cs"/>
              </a:defRPr>
            </a:lvl1pPr>
          </a:lstStyle>
          <a:p>
            <a:pPr marL="0" marR="0" lvl="0" indent="0" algn="ctr" defTabSz="914126" rtl="0" eaLnBrk="1" fontAlgn="auto" latinLnBrk="0" hangingPunct="1">
              <a:lnSpc>
                <a:spcPct val="90000"/>
              </a:lnSpc>
              <a:spcBef>
                <a:spcPct val="0"/>
              </a:spcBef>
              <a:spcAft>
                <a:spcPts val="0"/>
              </a:spcAft>
              <a:buClrTx/>
              <a:buSzTx/>
              <a:buFontTx/>
              <a:buNone/>
              <a:tabLst/>
              <a:defRPr/>
            </a:pPr>
            <a:r>
              <a:rPr kumimoji="0" lang="en-US" sz="3999" b="0" i="0" u="none" strike="noStrike" kern="1200" cap="none" spc="0" normalizeH="0" baseline="0" noProof="0" dirty="0">
                <a:ln w="0">
                  <a:solidFill>
                    <a:schemeClr val="tx2">
                      <a:lumMod val="50000"/>
                    </a:schemeClr>
                  </a:solidFill>
                </a:ln>
                <a:solidFill>
                  <a:schemeClr val="accent1">
                    <a:lumMod val="75000"/>
                  </a:schemeClr>
                </a:solidFill>
                <a:effectLst>
                  <a:outerShdw blurRad="60007" dist="200025" dir="15000000" sy="30000" kx="-1800000" algn="bl" rotWithShape="0">
                    <a:prstClr val="black">
                      <a:alpha val="32000"/>
                    </a:prstClr>
                  </a:outerShdw>
                </a:effectLst>
                <a:uLnTx/>
                <a:uFillTx/>
                <a:latin typeface="Arial" panose="020B0604020202020204" pitchFamily="34" charset="0"/>
                <a:ea typeface="+mj-ea"/>
                <a:cs typeface="Arial" panose="020B0604020202020204" pitchFamily="34" charset="0"/>
              </a:rPr>
              <a:t>Credit Cards:</a:t>
            </a:r>
          </a:p>
        </p:txBody>
      </p:sp>
      <p:sp>
        <p:nvSpPr>
          <p:cNvPr id="5" name="Right Arrow 4">
            <a:extLst>
              <a:ext uri="{C183D7F6-B498-43B3-948B-1728B52AA6E4}">
                <adec:decorative xmlns:adec="http://schemas.microsoft.com/office/drawing/2017/decorative" val="1"/>
              </a:ext>
            </a:extLst>
          </p:cNvPr>
          <p:cNvSpPr/>
          <p:nvPr/>
        </p:nvSpPr>
        <p:spPr>
          <a:xfrm>
            <a:off x="1598612" y="2509244"/>
            <a:ext cx="1066800" cy="638505"/>
          </a:xfrm>
          <a:prstGeom prst="rightArrow">
            <a:avLst/>
          </a:prstGeom>
          <a:solidFill>
            <a:schemeClr val="accent1">
              <a:lumMod val="75000"/>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ight Arrow 7">
            <a:extLst>
              <a:ext uri="{C183D7F6-B498-43B3-948B-1728B52AA6E4}">
                <adec:decorative xmlns:adec="http://schemas.microsoft.com/office/drawing/2017/decorative" val="1"/>
              </a:ext>
            </a:extLst>
          </p:cNvPr>
          <p:cNvSpPr/>
          <p:nvPr/>
        </p:nvSpPr>
        <p:spPr>
          <a:xfrm>
            <a:off x="1598612" y="1647495"/>
            <a:ext cx="1066800" cy="638505"/>
          </a:xfrm>
          <a:prstGeom prst="rightArrow">
            <a:avLst/>
          </a:prstGeom>
          <a:solidFill>
            <a:schemeClr val="accent1">
              <a:lumMod val="75000"/>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ight Arrow 8">
            <a:extLst>
              <a:ext uri="{C183D7F6-B498-43B3-948B-1728B52AA6E4}">
                <adec:decorative xmlns:adec="http://schemas.microsoft.com/office/drawing/2017/decorative" val="1"/>
              </a:ext>
            </a:extLst>
          </p:cNvPr>
          <p:cNvSpPr/>
          <p:nvPr/>
        </p:nvSpPr>
        <p:spPr>
          <a:xfrm>
            <a:off x="1598612" y="3394933"/>
            <a:ext cx="1066800" cy="638505"/>
          </a:xfrm>
          <a:prstGeom prst="rightArrow">
            <a:avLst/>
          </a:prstGeom>
          <a:solidFill>
            <a:schemeClr val="accent1">
              <a:lumMod val="75000"/>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ight Arrow 9">
            <a:extLst>
              <a:ext uri="{C183D7F6-B498-43B3-948B-1728B52AA6E4}">
                <adec:decorative xmlns:adec="http://schemas.microsoft.com/office/drawing/2017/decorative" val="1"/>
              </a:ext>
            </a:extLst>
          </p:cNvPr>
          <p:cNvSpPr/>
          <p:nvPr/>
        </p:nvSpPr>
        <p:spPr>
          <a:xfrm>
            <a:off x="1598612" y="4280622"/>
            <a:ext cx="1066800" cy="638505"/>
          </a:xfrm>
          <a:prstGeom prst="rightArrow">
            <a:avLst/>
          </a:prstGeom>
          <a:solidFill>
            <a:schemeClr val="accent1">
              <a:lumMod val="75000"/>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Arrow 10">
            <a:extLst>
              <a:ext uri="{C183D7F6-B498-43B3-948B-1728B52AA6E4}">
                <adec:decorative xmlns:adec="http://schemas.microsoft.com/office/drawing/2017/decorative" val="1"/>
              </a:ext>
            </a:extLst>
          </p:cNvPr>
          <p:cNvSpPr/>
          <p:nvPr/>
        </p:nvSpPr>
        <p:spPr>
          <a:xfrm>
            <a:off x="1598612" y="5166311"/>
            <a:ext cx="1066800" cy="638505"/>
          </a:xfrm>
          <a:prstGeom prst="rightArrow">
            <a:avLst/>
          </a:prstGeom>
          <a:solidFill>
            <a:schemeClr val="accent1">
              <a:lumMod val="75000"/>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2840656" y="1738208"/>
            <a:ext cx="8534400" cy="461665"/>
          </a:xfrm>
          <a:prstGeom prst="rect">
            <a:avLst/>
          </a:prstGeom>
          <a:noFill/>
          <a:ln w="25400">
            <a:solidFill>
              <a:schemeClr val="accent1">
                <a:shade val="50000"/>
              </a:schemeClr>
            </a:solidFill>
          </a:ln>
        </p:spPr>
        <p:txBody>
          <a:bodyPr wrap="square" rtlCol="0" anchor="ctr" anchorCtr="0">
            <a:spAutoFit/>
          </a:bodyPr>
          <a:lstStyle/>
          <a:p>
            <a:r>
              <a:rPr lang="en-US" sz="2400" dirty="0">
                <a:latin typeface="Arial" panose="020B0604020202020204" pitchFamily="34" charset="0"/>
                <a:cs typeface="Arial" panose="020B0604020202020204" pitchFamily="34" charset="0"/>
              </a:rPr>
              <a:t>Issued in individual’s name.</a:t>
            </a:r>
          </a:p>
        </p:txBody>
      </p:sp>
      <p:sp>
        <p:nvSpPr>
          <p:cNvPr id="13" name="TextBox 12"/>
          <p:cNvSpPr txBox="1"/>
          <p:nvPr/>
        </p:nvSpPr>
        <p:spPr>
          <a:xfrm>
            <a:off x="2829234" y="2597663"/>
            <a:ext cx="8534400" cy="461665"/>
          </a:xfrm>
          <a:prstGeom prst="rect">
            <a:avLst/>
          </a:prstGeom>
          <a:no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Must receive annual training with a passing score of 90%.</a:t>
            </a:r>
          </a:p>
        </p:txBody>
      </p:sp>
      <p:sp>
        <p:nvSpPr>
          <p:cNvPr id="14" name="TextBox 13"/>
          <p:cNvSpPr txBox="1"/>
          <p:nvPr/>
        </p:nvSpPr>
        <p:spPr>
          <a:xfrm>
            <a:off x="2853395" y="3482061"/>
            <a:ext cx="8534400" cy="461665"/>
          </a:xfrm>
          <a:prstGeom prst="rect">
            <a:avLst/>
          </a:prstGeom>
          <a:no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Must sign a Cardholder’s Agreement form.</a:t>
            </a:r>
          </a:p>
        </p:txBody>
      </p:sp>
      <p:sp>
        <p:nvSpPr>
          <p:cNvPr id="15" name="TextBox 14"/>
          <p:cNvSpPr txBox="1"/>
          <p:nvPr/>
        </p:nvSpPr>
        <p:spPr>
          <a:xfrm>
            <a:off x="2817812" y="4369041"/>
            <a:ext cx="8534400" cy="461665"/>
          </a:xfrm>
          <a:prstGeom prst="rect">
            <a:avLst/>
          </a:prstGeom>
          <a:no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Agency liability.</a:t>
            </a:r>
          </a:p>
        </p:txBody>
      </p:sp>
      <p:sp>
        <p:nvSpPr>
          <p:cNvPr id="16" name="TextBox 15"/>
          <p:cNvSpPr txBox="1"/>
          <p:nvPr/>
        </p:nvSpPr>
        <p:spPr>
          <a:xfrm>
            <a:off x="2810648" y="5254730"/>
            <a:ext cx="8534400" cy="830997"/>
          </a:xfrm>
          <a:prstGeom prst="rect">
            <a:avLst/>
          </a:prstGeom>
          <a:noFill/>
          <a:ln w="25400">
            <a:solidFill>
              <a:schemeClr val="accent1">
                <a:shade val="50000"/>
              </a:schemeClr>
            </a:solidFill>
          </a:ln>
        </p:spPr>
        <p:txBody>
          <a:bodyPr wrap="square" rtlCol="0">
            <a:spAutoFit/>
          </a:bodyPr>
          <a:lstStyle/>
          <a:p>
            <a:r>
              <a:rPr lang="en-US" sz="2400" dirty="0">
                <a:latin typeface="Arial" panose="020B0604020202020204" pitchFamily="34" charset="0"/>
                <a:cs typeface="Arial" panose="020B0604020202020204" pitchFamily="34" charset="0"/>
              </a:rPr>
              <a:t>Upon separation/termination – account must be cancelled &amp; card returned to the Program Administrators.</a:t>
            </a:r>
          </a:p>
        </p:txBody>
      </p:sp>
    </p:spTree>
    <p:extLst>
      <p:ext uri="{BB962C8B-B14F-4D97-AF65-F5344CB8AC3E}">
        <p14:creationId xmlns:p14="http://schemas.microsoft.com/office/powerpoint/2010/main" val="534006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9AEF1AC-E279-497A-BEF6-B83421166B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Wisp</Template>
  <TotalTime>240</TotalTime>
  <Words>2683</Words>
  <Application>Microsoft Office PowerPoint</Application>
  <PresentationFormat>Custom</PresentationFormat>
  <Paragraphs>234</Paragraphs>
  <Slides>24</Slides>
  <Notes>21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Century Gothic</vt:lpstr>
      <vt:lpstr>Wingdings</vt:lpstr>
      <vt:lpstr>Wingdings 3</vt:lpstr>
      <vt:lpstr>Wisp</vt:lpstr>
      <vt:lpstr>Acrobat Document</vt:lpstr>
      <vt:lpstr>The University of Louisiana Monroe</vt:lpstr>
      <vt:lpstr>Overview</vt:lpstr>
      <vt:lpstr>Introduction and Purpose</vt:lpstr>
      <vt:lpstr>Purpose of the Program</vt:lpstr>
      <vt:lpstr>Benefits</vt:lpstr>
      <vt:lpstr>Card Controls</vt:lpstr>
      <vt:lpstr>How Does the Program Work?</vt:lpstr>
      <vt:lpstr>Notes about Works and Attachments</vt:lpstr>
      <vt:lpstr>Credit Cards:</vt:lpstr>
      <vt:lpstr>State Travel Card Program</vt:lpstr>
      <vt:lpstr>Unauthorized Purchases</vt:lpstr>
      <vt:lpstr>Authorized Purchases</vt:lpstr>
      <vt:lpstr>Transaction Information</vt:lpstr>
      <vt:lpstr>Other Purchase Information</vt:lpstr>
      <vt:lpstr>Cardholder Responsibilities</vt:lpstr>
      <vt:lpstr>Vehicle Rental Upgrades</vt:lpstr>
      <vt:lpstr>Vehicle Upgrade (cont.)</vt:lpstr>
      <vt:lpstr>Disputed Items</vt:lpstr>
      <vt:lpstr>Lost or Stolen Cards</vt:lpstr>
      <vt:lpstr>Other Important Information</vt:lpstr>
      <vt:lpstr>Other Important Information (con’t)</vt:lpstr>
      <vt:lpstr>Important Dates</vt:lpstr>
      <vt:lpstr>Travel Card Policy Locations</vt:lpstr>
      <vt:lpstr>Key Contacts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Susan Clow</dc:creator>
  <cp:keywords/>
  <cp:lastModifiedBy>Susan Clow</cp:lastModifiedBy>
  <cp:revision>25</cp:revision>
  <dcterms:created xsi:type="dcterms:W3CDTF">2017-03-30T13:43:40Z</dcterms:created>
  <dcterms:modified xsi:type="dcterms:W3CDTF">2025-12-19T18:43:09Z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TC034606299991</vt:lpwstr>
  </property>
</Properties>
</file>